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</p:sldMasterIdLst>
  <p:notesMasterIdLst>
    <p:notesMasterId r:id="rId45"/>
  </p:notesMasterIdLst>
  <p:handoutMasterIdLst>
    <p:handoutMasterId r:id="rId46"/>
  </p:handoutMasterIdLst>
  <p:sldIdLst>
    <p:sldId id="355" r:id="rId2"/>
    <p:sldId id="356" r:id="rId3"/>
    <p:sldId id="357" r:id="rId4"/>
    <p:sldId id="378" r:id="rId5"/>
    <p:sldId id="379" r:id="rId6"/>
    <p:sldId id="380" r:id="rId7"/>
    <p:sldId id="381" r:id="rId8"/>
    <p:sldId id="358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34" r:id="rId34"/>
    <p:sldId id="335" r:id="rId35"/>
    <p:sldId id="336" r:id="rId36"/>
    <p:sldId id="337" r:id="rId37"/>
    <p:sldId id="331" r:id="rId38"/>
    <p:sldId id="332" r:id="rId39"/>
    <p:sldId id="333" r:id="rId40"/>
    <p:sldId id="353" r:id="rId41"/>
    <p:sldId id="377" r:id="rId42"/>
    <p:sldId id="316" r:id="rId43"/>
    <p:sldId id="264" r:id="rId44"/>
  </p:sldIdLst>
  <p:sldSz cx="12192000" cy="6858000"/>
  <p:notesSz cx="9928225" cy="6797675"/>
  <p:embeddedFontLst>
    <p:embeddedFont>
      <p:font typeface="Roboto Condensed Light" panose="020B0604020202020204" charset="0"/>
      <p:regular r:id="rId47"/>
      <p:bold r:id="rId48"/>
      <p:italic r:id="rId49"/>
      <p:boldItalic r:id="rId50"/>
    </p:embeddedFont>
    <p:embeddedFont>
      <p:font typeface="Roboto" panose="020B0604020202020204" charset="0"/>
      <p:regular r:id="rId51"/>
      <p:bold r:id="rId52"/>
      <p:italic r:id="rId53"/>
      <p:boldItalic r:id="rId54"/>
    </p:embeddedFont>
    <p:embeddedFont>
      <p:font typeface="Open Sans" panose="020B0604020202020204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Ebrima" panose="02000000000000000000" pitchFamily="2" charset="0"/>
      <p:regular r:id="rId63"/>
      <p:bold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0E43C"/>
    <a:srgbClr val="FF3300"/>
    <a:srgbClr val="FFCC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451690-C07A-4809-BDA6-F373C7B26F70}">
  <a:tblStyle styleId="{E5451690-C07A-4809-BDA6-F373C7B26F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C3BACB-D0AD-4319-AF1B-5D67E8DCB06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F7F7"/>
          </a:solidFill>
        </a:fill>
      </a:tcStyle>
    </a:wholeTbl>
    <a:band1H>
      <a:tcTxStyle/>
      <a:tcStyle>
        <a:tcBdr/>
        <a:fill>
          <a:solidFill>
            <a:srgbClr val="EEEF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EF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88140" autoAdjust="0"/>
  </p:normalViewPr>
  <p:slideViewPr>
    <p:cSldViewPr snapToGrid="0">
      <p:cViewPr varScale="1">
        <p:scale>
          <a:sx n="147" d="100"/>
          <a:sy n="147" d="100"/>
        </p:scale>
        <p:origin x="660" y="84"/>
      </p:cViewPr>
      <p:guideLst>
        <p:guide orient="horz" pos="4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61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5622595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D0198-1FC1-465C-A121-49515073052E}" type="datetimeFigureOut">
              <a:rPr lang="sk-SK" smtClean="0"/>
              <a:t>19. 7. 2023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412CE-E104-4AD6-AAC8-92E10B58C1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516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595" y="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7" name="Google Shape;1057;p1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8" name="Google Shape;1058;p1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2295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 čom chceme koncept ZK vylepšiť?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B1) Systematické riešenie </a:t>
            </a:r>
            <a:r>
              <a:rPr lang="sk-SK" dirty="0" err="1"/>
              <a:t>celo</a:t>
            </a:r>
            <a:r>
              <a:rPr lang="sk-SK" dirty="0"/>
              <a:t>-komunitných problémov s priamym dopadom na zdravie MRK (problémy s pitnou vodou, environmentálnymi krízami, lokálnych epidémií) – prostredníctvom regionálnych manažérov podpory zdravia, systematická spolupráca s kompetentnými úradmi (aj tímami komplexnej intervencie) podľa metodiky z pilota regionálnej </a:t>
            </a:r>
            <a:r>
              <a:rPr lang="sk-SK" dirty="0" err="1"/>
              <a:t>facilitácie</a:t>
            </a:r>
            <a:r>
              <a:rPr lang="sk-SK" dirty="0"/>
              <a:t> rozvoja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B2) Ukotvenie interných odborníkov a analytikov na každodennú podporu a riešenie kríz priamo v teréne a na sprostredkovanie dát a informácií odborníkom mimo ZR (v rezorte, smerom k </a:t>
            </a:r>
            <a:r>
              <a:rPr lang="sk-SK" dirty="0" err="1"/>
              <a:t>ÚSVRKu</a:t>
            </a:r>
            <a:r>
              <a:rPr lang="sk-SK" dirty="0"/>
              <a:t>), funguje dobre už od a v dôsledku pandémie a predošlého zapojenia NP ZK do implementácie Stratégie pre inklúziu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B3) Plánovaná 2. fáza zberu podrobných dát o determinantoch zdravia v jednotlivých MRK – dáta o aktuálnych zdravotných potrebách potrebné na adresnejšie smerovanie intervencií a dáta zároveň použiteľné na kvantitatívne preukázanie efektov intervencií pri porovnaní s kontrolou (lokality bez NP ZK)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B4) Špecifickejšie vzdelávanie vychádzajúc z dát o potrebách a novými metódami</a:t>
            </a:r>
            <a:endParaRPr dirty="0"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962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PROSÍME PARTNERA doplniť výklad v nadväznosti na čiastkové ciele A </a:t>
            </a:r>
            <a:r>
              <a:rPr lang="sk-SK" dirty="0" err="1"/>
              <a:t>a</a:t>
            </a:r>
            <a:r>
              <a:rPr lang="sk-SK" dirty="0"/>
              <a:t> B – prípadne doplniť aj, že ide o Akčný plán v oblasti Zdravie?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</a:t>
            </a:r>
            <a:r>
              <a:rPr lang="en-US" dirty="0" err="1"/>
              <a:t>chce</a:t>
            </a:r>
            <a:r>
              <a:rPr lang="en-US" dirty="0"/>
              <a:t> </a:t>
            </a:r>
            <a:r>
              <a:rPr lang="en-US" dirty="0" err="1"/>
              <a:t>vst</a:t>
            </a:r>
            <a:r>
              <a:rPr lang="sk-SK" dirty="0" err="1"/>
              <a:t>úpiť</a:t>
            </a:r>
            <a:r>
              <a:rPr lang="sk-SK" dirty="0"/>
              <a:t> partner alebo len prečítame?</a:t>
            </a:r>
            <a:r>
              <a:rPr lang="en-US" dirty="0"/>
              <a:t>]</a:t>
            </a:r>
            <a:endParaRPr dirty="0"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851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Schéma v pozadí zhŕňa, čo všetko by sa muselo zmeniť, aby zmizol rozdiel v zdraví medzi MRK a bežnou populáciou – príčiny súčasného stavu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Doterajšie aktivity (A1-A3) síce efektívne, no kryli len časť toho, čo je potrebné riešiť: najmä správanie ľudí MRK samotných a ich spôsob využívania dostupných služieb zdrav. starostlivosti</a:t>
            </a:r>
            <a:endParaRPr dirty="0"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640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/>
              <a:t>Piloty</a:t>
            </a:r>
            <a:r>
              <a:rPr lang="sk-SK" dirty="0"/>
              <a:t> ukázali, že v rámci kapacít a kompetencií ZR je možné riešiť omnoho viac a lepšie – schéma ukazuje, ako sme to premietli do plánovaných inovácií (B1-B4) aj ako by to významne rozšírilo záber pozitívnych dopadov ZR prostredníctvom NP ZK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Najmä: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/>
              <a:t>Zlepšenie psychosociálnej a osvetovej podpory na individuálnej úrovni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/>
              <a:t>Zavedenie podpory pri riešení </a:t>
            </a:r>
            <a:r>
              <a:rPr lang="sk-SK" dirty="0" err="1"/>
              <a:t>celo</a:t>
            </a:r>
            <a:r>
              <a:rPr lang="sk-SK" dirty="0"/>
              <a:t>-komunitných problémov s priamym dopadom na zdravie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/>
              <a:t>Zlepšenie podpory na regionálnej a štrukturálnej úrovni (prístupnosť služieb zdrav. starostlivosti, implementácia AP Stratégie pre inklúziu)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/>
              <a:t>Zabezpečenie rigoróznych kvantitatívnych dôkazov o dopadoch NP ZK za jednotlivé intervenčné línie</a:t>
            </a:r>
            <a:endParaRPr dirty="0"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38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Pri počte osôb z MRK ide o podiel 40% z počtu obyvateľov, ktorý žili v lokalitách zapojených do projektu v rokoch </a:t>
            </a:r>
            <a:r>
              <a:rPr lang="sk-SK"/>
              <a:t>2014-2020.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Pri počte účastníkov vzdelávania ide o APZ, ktorí počas zapojenia do projektu absolvujú vzdelávanie v rámci NP ZK. </a:t>
            </a:r>
            <a:endParaRPr dirty="0"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47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012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sk-S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519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5" name="Google Shape;1125;p6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1126;p6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314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5" name="Google Shape;1125;p6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1126;p6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4647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2" name="Google Shape;1202;p9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3" name="Google Shape;1203;p9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43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956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A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95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5" name="Google Shape;1125;p6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1126;p6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655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5" name="Google Shape;1125;p6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1126;p6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1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sk-S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83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sk-SK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18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000" baseline="0" dirty="0"/>
              <a:t>Najabstraktnejšie zhrnutie, len veľmi stručne: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sz="100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000" baseline="0" dirty="0"/>
              <a:t>Účel – k čomu chceme projektom prispieť?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000" baseline="0" dirty="0"/>
              <a:t>Inklúzia prostredníctvom aktívneho zapojenie do riešenia vlastných problémov v zdravotnej oblasti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sz="100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000" baseline="0" dirty="0"/>
              <a:t>Cieľ – čo chceme splniť v rámci projektu za daným účelom?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000" b="1" baseline="0" dirty="0"/>
              <a:t>Ďalšie</a:t>
            </a:r>
            <a:r>
              <a:rPr lang="sk-SK" sz="1000" baseline="0" dirty="0"/>
              <a:t> zvýšenie reálnych možností starať sa o zdravie pre najväčšiu sociálne vylúčenú skupinu obyvateľov u nás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000" baseline="0" dirty="0"/>
              <a:t>Dôraz nielen na správanie samotných vylúčených obyvateľov, ale zároveň aj dostupnosť možností sa tak správať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sz="100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000" baseline="0" dirty="0"/>
              <a:t>Aktivita – ako chceme v danom období dosiahnuť „ďalšie zvýšenie možností starať sa o zdravie v MRK“?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000" baseline="0" dirty="0"/>
              <a:t>Pokračovaním v prevádzkovaní podpory zdravia na komunitnej úrovni, ktorá sa už osvedčila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000" baseline="0" dirty="0"/>
              <a:t>Vylepšeniami osvedčenej praxe a rozšírením záberu intervencií, stavajúc na pilotoch NP ZK 2A, 2B a 3A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83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992360" y="3271104"/>
            <a:ext cx="7943508" cy="267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V čom overenom chceme pokračovať?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A1) Každodenná individuálna podpora prostredníctvom asistentiek a asistentov priamo z komunít a v komunitách – osveta, asistencia s prístupom, mediácia, psychosociálna podpora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A2) Detto v prostredí nemocníc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A3) Kontinuálne vzdelávanie asistentov a ich koordinátorov, aby podporu vedeli kvalitne poskytovať napriek vlastným sociálnym znevýhodneniam, vrátane nízkeho vstupného vzdelania</a:t>
            </a:r>
            <a:endParaRPr dirty="0"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6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ext + body Slide - 4x cisla">
  <p:cSld name="21_Text + body Slide - 4x cisla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21111" y="6235544"/>
            <a:ext cx="1393487" cy="31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1482" y="6162791"/>
            <a:ext cx="5934734" cy="32779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 txBox="1"/>
          <p:nvPr/>
        </p:nvSpPr>
        <p:spPr>
          <a:xfrm>
            <a:off x="9807626" y="6088945"/>
            <a:ext cx="18288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www.eurofondy.gov.sk</a:t>
            </a: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243" y="6226862"/>
            <a:ext cx="1363990" cy="3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9857" y="6235544"/>
            <a:ext cx="1450869" cy="3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Obsah Slide">
  <p:cSld name="11_Obsah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>
            <a:spLocks noGrp="1"/>
          </p:cNvSpPr>
          <p:nvPr>
            <p:ph type="pic" idx="2"/>
          </p:nvPr>
        </p:nvSpPr>
        <p:spPr>
          <a:xfrm>
            <a:off x="10660376" y="765173"/>
            <a:ext cx="1546663" cy="61003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3" name="Google Shape;113;p13"/>
          <p:cNvSpPr>
            <a:spLocks noGrp="1"/>
          </p:cNvSpPr>
          <p:nvPr>
            <p:ph type="body" idx="1"/>
          </p:nvPr>
        </p:nvSpPr>
        <p:spPr>
          <a:xfrm>
            <a:off x="1538397" y="4226094"/>
            <a:ext cx="417366" cy="41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body" idx="3"/>
          </p:nvPr>
        </p:nvSpPr>
        <p:spPr>
          <a:xfrm>
            <a:off x="2113253" y="4267846"/>
            <a:ext cx="3263114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5400"/>
              <a:buFont typeface="Calibri"/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6" name="Google Shape;1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2832366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>
            <a:spLocks noGrp="1"/>
          </p:cNvSpPr>
          <p:nvPr>
            <p:ph type="body" idx="4"/>
          </p:nvPr>
        </p:nvSpPr>
        <p:spPr>
          <a:xfrm>
            <a:off x="1531620" y="4850862"/>
            <a:ext cx="417366" cy="41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body" idx="5"/>
          </p:nvPr>
        </p:nvSpPr>
        <p:spPr>
          <a:xfrm>
            <a:off x="2106476" y="4892614"/>
            <a:ext cx="3263114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>
            <a:spLocks noGrp="1"/>
          </p:cNvSpPr>
          <p:nvPr>
            <p:ph type="body" idx="6"/>
          </p:nvPr>
        </p:nvSpPr>
        <p:spPr>
          <a:xfrm>
            <a:off x="1524843" y="5475630"/>
            <a:ext cx="417366" cy="41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body" idx="7"/>
          </p:nvPr>
        </p:nvSpPr>
        <p:spPr>
          <a:xfrm>
            <a:off x="2099699" y="5517382"/>
            <a:ext cx="3263114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>
            <a:spLocks noGrp="1"/>
          </p:cNvSpPr>
          <p:nvPr>
            <p:ph type="body" idx="8"/>
          </p:nvPr>
        </p:nvSpPr>
        <p:spPr>
          <a:xfrm>
            <a:off x="6099384" y="4233200"/>
            <a:ext cx="417366" cy="41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>
            <a:spLocks noGrp="1"/>
          </p:cNvSpPr>
          <p:nvPr>
            <p:ph type="body" idx="9"/>
          </p:nvPr>
        </p:nvSpPr>
        <p:spPr>
          <a:xfrm>
            <a:off x="6092607" y="4857968"/>
            <a:ext cx="417366" cy="41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3"/>
          </p:nvPr>
        </p:nvSpPr>
        <p:spPr>
          <a:xfrm>
            <a:off x="6674240" y="4274952"/>
            <a:ext cx="3263114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body" idx="14"/>
          </p:nvPr>
        </p:nvSpPr>
        <p:spPr>
          <a:xfrm>
            <a:off x="6667463" y="4899720"/>
            <a:ext cx="3263114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7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7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Historia Slide">
  <p:cSld name="12_Historia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>
            <a:spLocks noGrp="1"/>
          </p:cNvSpPr>
          <p:nvPr>
            <p:ph type="pic" idx="2"/>
          </p:nvPr>
        </p:nvSpPr>
        <p:spPr>
          <a:xfrm>
            <a:off x="6114211" y="7512"/>
            <a:ext cx="3203041" cy="685799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1524001" y="2887703"/>
            <a:ext cx="383456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5400"/>
              <a:buFont typeface="Calibri"/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3734828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10356426" y="3002966"/>
            <a:ext cx="1073149" cy="51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3"/>
          </p:nvPr>
        </p:nvSpPr>
        <p:spPr>
          <a:xfrm>
            <a:off x="1531620" y="4500882"/>
            <a:ext cx="3040380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Galeria Slide - Obrazok 1">
  <p:cSld name="13_Galeria Slide - Obrazok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>
            <a:spLocks noGrp="1"/>
          </p:cNvSpPr>
          <p:nvPr>
            <p:ph type="pic" idx="2"/>
          </p:nvPr>
        </p:nvSpPr>
        <p:spPr>
          <a:xfrm>
            <a:off x="6096000" y="965675"/>
            <a:ext cx="4571999" cy="589232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134" name="Google Shape;13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>
            <a:spLocks noGrp="1"/>
          </p:cNvSpPr>
          <p:nvPr>
            <p:ph type="body" idx="1"/>
          </p:nvPr>
        </p:nvSpPr>
        <p:spPr>
          <a:xfrm>
            <a:off x="1531620" y="3724500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6" name="Google Shape;136;p15"/>
          <p:cNvCxnSpPr/>
          <p:nvPr/>
        </p:nvCxnSpPr>
        <p:spPr>
          <a:xfrm>
            <a:off x="1531620" y="3248330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1524001" y="1985240"/>
            <a:ext cx="2985391" cy="110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3"/>
          </p:nvPr>
        </p:nvSpPr>
        <p:spPr>
          <a:xfrm>
            <a:off x="1538402" y="3386426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9" name="Google Shape;13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Galeria + Text Slide - Obrazok 1">
  <p:cSld name="14_Galeria + Text Slide - Obrazok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>
            <a:spLocks noGrp="1"/>
          </p:cNvSpPr>
          <p:nvPr>
            <p:ph type="pic" idx="2"/>
          </p:nvPr>
        </p:nvSpPr>
        <p:spPr>
          <a:xfrm>
            <a:off x="1517515" y="2281733"/>
            <a:ext cx="3054484" cy="457626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142" name="Google Shape;1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>
            <a:off x="6113092" y="4480999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4" name="Google Shape;144;p16"/>
          <p:cNvCxnSpPr/>
          <p:nvPr/>
        </p:nvCxnSpPr>
        <p:spPr>
          <a:xfrm>
            <a:off x="6113092" y="4004829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16"/>
          <p:cNvSpPr txBox="1">
            <a:spLocks noGrp="1"/>
          </p:cNvSpPr>
          <p:nvPr>
            <p:ph type="body" idx="3"/>
          </p:nvPr>
        </p:nvSpPr>
        <p:spPr>
          <a:xfrm>
            <a:off x="6119874" y="4142925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4"/>
          </p:nvPr>
        </p:nvSpPr>
        <p:spPr>
          <a:xfrm>
            <a:off x="9171402" y="4480999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7" name="Google Shape;147;p16"/>
          <p:cNvCxnSpPr/>
          <p:nvPr/>
        </p:nvCxnSpPr>
        <p:spPr>
          <a:xfrm>
            <a:off x="9171402" y="4004829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16"/>
          <p:cNvSpPr txBox="1">
            <a:spLocks noGrp="1"/>
          </p:cNvSpPr>
          <p:nvPr>
            <p:ph type="body" idx="5"/>
          </p:nvPr>
        </p:nvSpPr>
        <p:spPr>
          <a:xfrm>
            <a:off x="9178184" y="4142925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6"/>
          </p:nvPr>
        </p:nvSpPr>
        <p:spPr>
          <a:xfrm>
            <a:off x="9161689" y="1283753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0" name="Google Shape;150;p16"/>
          <p:cNvCxnSpPr/>
          <p:nvPr/>
        </p:nvCxnSpPr>
        <p:spPr>
          <a:xfrm>
            <a:off x="9161689" y="807583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16"/>
          <p:cNvSpPr txBox="1">
            <a:spLocks noGrp="1"/>
          </p:cNvSpPr>
          <p:nvPr>
            <p:ph type="body" idx="7"/>
          </p:nvPr>
        </p:nvSpPr>
        <p:spPr>
          <a:xfrm>
            <a:off x="9168471" y="945679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8"/>
          </p:nvPr>
        </p:nvSpPr>
        <p:spPr>
          <a:xfrm>
            <a:off x="6108997" y="1272862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3" name="Google Shape;153;p16"/>
          <p:cNvCxnSpPr/>
          <p:nvPr/>
        </p:nvCxnSpPr>
        <p:spPr>
          <a:xfrm>
            <a:off x="6108997" y="796692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16"/>
          <p:cNvSpPr txBox="1">
            <a:spLocks noGrp="1"/>
          </p:cNvSpPr>
          <p:nvPr>
            <p:ph type="body" idx="9"/>
          </p:nvPr>
        </p:nvSpPr>
        <p:spPr>
          <a:xfrm>
            <a:off x="6115779" y="934788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Galeria Slide - Obrazok 3x">
  <p:cSld name="15_Galeria Slide - Obrazok 3x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545542" y="2861123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>
            <a:spLocks noGrp="1"/>
          </p:cNvSpPr>
          <p:nvPr>
            <p:ph type="pic" idx="2"/>
          </p:nvPr>
        </p:nvSpPr>
        <p:spPr>
          <a:xfrm>
            <a:off x="-6776" y="765176"/>
            <a:ext cx="3047568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17"/>
          <p:cNvSpPr>
            <a:spLocks noGrp="1"/>
          </p:cNvSpPr>
          <p:nvPr>
            <p:ph type="pic" idx="3"/>
          </p:nvPr>
        </p:nvSpPr>
        <p:spPr>
          <a:xfrm>
            <a:off x="4565638" y="765175"/>
            <a:ext cx="3051447" cy="123089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762000" dist="254000" dir="5400000" algn="tl" rotWithShape="0">
              <a:srgbClr val="000000">
                <a:alpha val="29803"/>
              </a:srgbClr>
            </a:outerShdw>
          </a:effectLst>
        </p:spPr>
      </p:sp>
      <p:pic>
        <p:nvPicPr>
          <p:cNvPr id="159" name="Google Shape;1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0905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>
            <a:spLocks noGrp="1"/>
          </p:cNvSpPr>
          <p:nvPr>
            <p:ph type="pic" idx="4"/>
          </p:nvPr>
        </p:nvSpPr>
        <p:spPr>
          <a:xfrm>
            <a:off x="1545542" y="4302549"/>
            <a:ext cx="3047568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161" name="Google Shape;16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238" y="1946866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7625957" y="3623049"/>
            <a:ext cx="4021905" cy="191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5"/>
          </p:nvPr>
        </p:nvSpPr>
        <p:spPr>
          <a:xfrm>
            <a:off x="7632739" y="3217285"/>
            <a:ext cx="402190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ext + Galeria Slide - Obrazok">
  <p:cSld name="16_Text + Galeria Slide - Obrazo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19503" y="5611244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6105308" y="2898593"/>
            <a:ext cx="4021905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1524001" y="765173"/>
            <a:ext cx="4015968" cy="9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2"/>
          </p:nvPr>
        </p:nvSpPr>
        <p:spPr>
          <a:xfrm>
            <a:off x="6112090" y="2511879"/>
            <a:ext cx="402190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1533898" y="5310830"/>
            <a:ext cx="4570571" cy="1537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>
            <a:spLocks noGrp="1"/>
          </p:cNvSpPr>
          <p:nvPr>
            <p:ph type="pic" idx="3"/>
          </p:nvPr>
        </p:nvSpPr>
        <p:spPr>
          <a:xfrm>
            <a:off x="6099380" y="765173"/>
            <a:ext cx="4567771" cy="15264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1" name="Google Shape;171;p18"/>
          <p:cNvSpPr txBox="1">
            <a:spLocks noGrp="1"/>
          </p:cNvSpPr>
          <p:nvPr>
            <p:ph type="body" idx="4"/>
          </p:nvPr>
        </p:nvSpPr>
        <p:spPr>
          <a:xfrm>
            <a:off x="1518070" y="2898593"/>
            <a:ext cx="4021905" cy="206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5"/>
          </p:nvPr>
        </p:nvSpPr>
        <p:spPr>
          <a:xfrm>
            <a:off x="1524852" y="2511879"/>
            <a:ext cx="402190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3" name="Google Shape;17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1866796"/>
            <a:ext cx="8197697" cy="45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ext Slide">
  <p:cSld name="17_Text Slid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6" y="581942"/>
            <a:ext cx="2298836" cy="526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ext Slide - Stlpce">
  <p:cSld name="18_Text Slide - Stlpc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4580546" y="1107363"/>
            <a:ext cx="6638439" cy="43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0"/>
          <p:cNvCxnSpPr/>
          <p:nvPr/>
        </p:nvCxnSpPr>
        <p:spPr>
          <a:xfrm>
            <a:off x="1531620" y="3248330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2"/>
          </p:nvPr>
        </p:nvSpPr>
        <p:spPr>
          <a:xfrm>
            <a:off x="1538402" y="3386426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ext + Galeria Slide - 2">
  <p:cSld name="20_Text + Galeria Slide -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573" y="1866796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1811059" y="990969"/>
            <a:ext cx="8569881" cy="64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3843312" y="3647152"/>
            <a:ext cx="6415521" cy="226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2"/>
          </p:nvPr>
        </p:nvSpPr>
        <p:spPr>
          <a:xfrm>
            <a:off x="3850094" y="3240983"/>
            <a:ext cx="641552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>
            <a:spLocks noGrp="1"/>
          </p:cNvSpPr>
          <p:nvPr>
            <p:ph type="pic" idx="3"/>
          </p:nvPr>
        </p:nvSpPr>
        <p:spPr>
          <a:xfrm>
            <a:off x="0" y="2319576"/>
            <a:ext cx="3035030" cy="45238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ext + body Slide - 4x cisla">
  <p:cSld name="22_Text + body Slide - 4x cisla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0724" y="6218914"/>
            <a:ext cx="1393487" cy="31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1482" y="6162791"/>
            <a:ext cx="5934734" cy="32779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9807626" y="6088945"/>
            <a:ext cx="18288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www.eurofondy.gov.sk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273" y="6196040"/>
            <a:ext cx="1363990" cy="3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4887" y="6173900"/>
            <a:ext cx="1450869" cy="31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73893" y="5473074"/>
            <a:ext cx="5638538" cy="70891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98999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Title Slide - Investicie">
  <p:cSld name="03_Title Slide - Investici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 rotWithShape="1">
          <a:blip r:embed="rId3">
            <a:alphaModFix/>
          </a:blip>
          <a:srcRect l="18888" t="24111" r="12135" b="24040"/>
          <a:stretch/>
        </p:blipFill>
        <p:spPr>
          <a:xfrm>
            <a:off x="6109555" y="1720"/>
            <a:ext cx="6082444" cy="685627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1531620" y="3802173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/>
          <p:nvPr/>
        </p:nvSpPr>
        <p:spPr>
          <a:xfrm>
            <a:off x="1524001" y="2176285"/>
            <a:ext cx="3845439" cy="11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</a:pPr>
            <a:r>
              <a:rPr lang="sk-SK" sz="4000" dirty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INVESTÍCIE</a:t>
            </a:r>
            <a:endParaRPr dirty="0"/>
          </a:p>
        </p:txBody>
      </p:sp>
      <p:cxnSp>
        <p:nvCxnSpPr>
          <p:cNvPr id="55" name="Google Shape;55;p5"/>
          <p:cNvCxnSpPr/>
          <p:nvPr/>
        </p:nvCxnSpPr>
        <p:spPr>
          <a:xfrm>
            <a:off x="1531620" y="3552396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5"/>
          <p:cNvSpPr/>
          <p:nvPr/>
        </p:nvSpPr>
        <p:spPr>
          <a:xfrm>
            <a:off x="6106152" y="0"/>
            <a:ext cx="6085847" cy="6865513"/>
          </a:xfrm>
          <a:prstGeom prst="homePlate">
            <a:avLst>
              <a:gd name="adj" fmla="val 0"/>
            </a:avLst>
          </a:prstGeom>
          <a:solidFill>
            <a:srgbClr val="ECECEC">
              <a:alpha val="25882"/>
            </a:srgbClr>
          </a:solidFill>
          <a:ln>
            <a:noFill/>
          </a:ln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ext + body Slide - 3x check">
  <p:cSld name="22_Text + body Slide - 3x chec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>
            <a:spLocks noGrp="1"/>
          </p:cNvSpPr>
          <p:nvPr>
            <p:ph type="body" idx="1"/>
          </p:nvPr>
        </p:nvSpPr>
        <p:spPr>
          <a:xfrm>
            <a:off x="1531621" y="4066896"/>
            <a:ext cx="2359444" cy="213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3" name="Google Shape;203;p24"/>
          <p:cNvCxnSpPr/>
          <p:nvPr/>
        </p:nvCxnSpPr>
        <p:spPr>
          <a:xfrm>
            <a:off x="1880075" y="3248330"/>
            <a:ext cx="2384277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4571999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2"/>
          </p:nvPr>
        </p:nvSpPr>
        <p:spPr>
          <a:xfrm>
            <a:off x="1538403" y="3680182"/>
            <a:ext cx="23594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6" name="Google Shape;206;p24"/>
          <p:cNvGrpSpPr/>
          <p:nvPr/>
        </p:nvGrpSpPr>
        <p:grpSpPr>
          <a:xfrm>
            <a:off x="1322926" y="3058622"/>
            <a:ext cx="416560" cy="416560"/>
            <a:chOff x="5108410" y="1700592"/>
            <a:chExt cx="416560" cy="416560"/>
          </a:xfrm>
        </p:grpSpPr>
        <p:sp>
          <p:nvSpPr>
            <p:cNvPr id="207" name="Google Shape;207;p24"/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24"/>
          <p:cNvSpPr txBox="1">
            <a:spLocks noGrp="1"/>
          </p:cNvSpPr>
          <p:nvPr>
            <p:ph type="body" idx="3"/>
          </p:nvPr>
        </p:nvSpPr>
        <p:spPr>
          <a:xfrm>
            <a:off x="4579923" y="4066896"/>
            <a:ext cx="2359444" cy="153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body" idx="4"/>
          </p:nvPr>
        </p:nvSpPr>
        <p:spPr>
          <a:xfrm>
            <a:off x="4586705" y="3680182"/>
            <a:ext cx="23594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body" idx="5"/>
          </p:nvPr>
        </p:nvSpPr>
        <p:spPr>
          <a:xfrm>
            <a:off x="7635008" y="4066896"/>
            <a:ext cx="2359444" cy="191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6"/>
          </p:nvPr>
        </p:nvSpPr>
        <p:spPr>
          <a:xfrm>
            <a:off x="7641790" y="3680182"/>
            <a:ext cx="23594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3" name="Google Shape;213;p24"/>
          <p:cNvCxnSpPr/>
          <p:nvPr/>
        </p:nvCxnSpPr>
        <p:spPr>
          <a:xfrm>
            <a:off x="4956561" y="3250246"/>
            <a:ext cx="2324456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14" name="Google Shape;214;p24"/>
          <p:cNvGrpSpPr/>
          <p:nvPr/>
        </p:nvGrpSpPr>
        <p:grpSpPr>
          <a:xfrm>
            <a:off x="4423065" y="3058622"/>
            <a:ext cx="416560" cy="416560"/>
            <a:chOff x="5108410" y="1700592"/>
            <a:chExt cx="416560" cy="416560"/>
          </a:xfrm>
        </p:grpSpPr>
        <p:sp>
          <p:nvSpPr>
            <p:cNvPr id="215" name="Google Shape;215;p24"/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24"/>
          <p:cNvGrpSpPr/>
          <p:nvPr/>
        </p:nvGrpSpPr>
        <p:grpSpPr>
          <a:xfrm>
            <a:off x="7415032" y="3058622"/>
            <a:ext cx="416560" cy="416560"/>
            <a:chOff x="5108410" y="1700592"/>
            <a:chExt cx="416560" cy="416560"/>
          </a:xfrm>
        </p:grpSpPr>
        <p:sp>
          <p:nvSpPr>
            <p:cNvPr id="218" name="Google Shape;218;p24"/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24"/>
          <p:cNvSpPr>
            <a:spLocks noGrp="1"/>
          </p:cNvSpPr>
          <p:nvPr>
            <p:ph type="pic" idx="7"/>
          </p:nvPr>
        </p:nvSpPr>
        <p:spPr>
          <a:xfrm>
            <a:off x="9165745" y="765173"/>
            <a:ext cx="3026255" cy="15264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ext + body Slide - 4x check">
  <p:cSld name="23_Text + body Slide - 4x chec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body" idx="1"/>
          </p:nvPr>
        </p:nvSpPr>
        <p:spPr>
          <a:xfrm>
            <a:off x="1531620" y="3724500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4" name="Google Shape;224;p25"/>
          <p:cNvCxnSpPr/>
          <p:nvPr/>
        </p:nvCxnSpPr>
        <p:spPr>
          <a:xfrm>
            <a:off x="1531620" y="3248330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2"/>
          </p:nvPr>
        </p:nvSpPr>
        <p:spPr>
          <a:xfrm>
            <a:off x="1538402" y="3386426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7" name="Google Shape;2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403" y="1174034"/>
            <a:ext cx="870962" cy="87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4403" y="2466824"/>
            <a:ext cx="870962" cy="87096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 txBox="1">
            <a:spLocks noGrp="1"/>
          </p:cNvSpPr>
          <p:nvPr>
            <p:ph type="body" idx="3"/>
          </p:nvPr>
        </p:nvSpPr>
        <p:spPr>
          <a:xfrm>
            <a:off x="7628215" y="151860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body" idx="4"/>
          </p:nvPr>
        </p:nvSpPr>
        <p:spPr>
          <a:xfrm>
            <a:off x="7628215" y="1131891"/>
            <a:ext cx="3051825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body" idx="5"/>
          </p:nvPr>
        </p:nvSpPr>
        <p:spPr>
          <a:xfrm>
            <a:off x="7628215" y="2782890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body" idx="6"/>
          </p:nvPr>
        </p:nvSpPr>
        <p:spPr>
          <a:xfrm>
            <a:off x="7628215" y="2396176"/>
            <a:ext cx="3051825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3" name="Google Shape;2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403" y="3714820"/>
            <a:ext cx="870962" cy="87096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 txBox="1">
            <a:spLocks noGrp="1"/>
          </p:cNvSpPr>
          <p:nvPr>
            <p:ph type="body" idx="7"/>
          </p:nvPr>
        </p:nvSpPr>
        <p:spPr>
          <a:xfrm>
            <a:off x="7628215" y="4059391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body" idx="8"/>
          </p:nvPr>
        </p:nvSpPr>
        <p:spPr>
          <a:xfrm>
            <a:off x="7628215" y="3672677"/>
            <a:ext cx="3051825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6" name="Google Shape;23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403" y="4977410"/>
            <a:ext cx="870962" cy="87096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5"/>
          <p:cNvSpPr txBox="1">
            <a:spLocks noGrp="1"/>
          </p:cNvSpPr>
          <p:nvPr>
            <p:ph type="body" idx="9"/>
          </p:nvPr>
        </p:nvSpPr>
        <p:spPr>
          <a:xfrm>
            <a:off x="7628215" y="5321981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5"/>
          <p:cNvSpPr txBox="1">
            <a:spLocks noGrp="1"/>
          </p:cNvSpPr>
          <p:nvPr>
            <p:ph type="body" idx="13"/>
          </p:nvPr>
        </p:nvSpPr>
        <p:spPr>
          <a:xfrm>
            <a:off x="7628215" y="4935267"/>
            <a:ext cx="3051825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ext + Infografika Slide / kruhová 5x">
  <p:cSld name="24_Text + Infografika Slide / kruhová 5x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>
            <a:spLocks noGrp="1"/>
          </p:cNvSpPr>
          <p:nvPr>
            <p:ph type="body" idx="1"/>
          </p:nvPr>
        </p:nvSpPr>
        <p:spPr>
          <a:xfrm>
            <a:off x="1531620" y="3724500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2" name="Google Shape;242;p26"/>
          <p:cNvCxnSpPr/>
          <p:nvPr/>
        </p:nvCxnSpPr>
        <p:spPr>
          <a:xfrm>
            <a:off x="1531620" y="3248330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26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body" idx="2"/>
          </p:nvPr>
        </p:nvSpPr>
        <p:spPr>
          <a:xfrm>
            <a:off x="1538402" y="3386426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26"/>
          <p:cNvSpPr/>
          <p:nvPr/>
        </p:nvSpPr>
        <p:spPr>
          <a:xfrm>
            <a:off x="7239756" y="1064316"/>
            <a:ext cx="1475016" cy="1475016"/>
          </a:xfrm>
          <a:custGeom>
            <a:avLst/>
            <a:gdLst/>
            <a:ahLst/>
            <a:cxnLst/>
            <a:rect l="l" t="t" r="r" b="b"/>
            <a:pathLst>
              <a:path w="1475016" h="1475016" extrusionOk="0">
                <a:moveTo>
                  <a:pt x="0" y="737508"/>
                </a:moveTo>
                <a:cubicBezTo>
                  <a:pt x="0" y="330194"/>
                  <a:pt x="330194" y="0"/>
                  <a:pt x="737508" y="0"/>
                </a:cubicBezTo>
                <a:cubicBezTo>
                  <a:pt x="1144822" y="0"/>
                  <a:pt x="1475016" y="330194"/>
                  <a:pt x="1475016" y="737508"/>
                </a:cubicBezTo>
                <a:cubicBezTo>
                  <a:pt x="1475016" y="1144822"/>
                  <a:pt x="1144822" y="1475016"/>
                  <a:pt x="737508" y="1475016"/>
                </a:cubicBezTo>
                <a:cubicBezTo>
                  <a:pt x="330194" y="1475016"/>
                  <a:pt x="0" y="1144822"/>
                  <a:pt x="0" y="7375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31250" tIns="231250" rIns="231250" bIns="231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</a:pPr>
            <a:r>
              <a:rPr lang="sk-SK" sz="1200" b="1" i="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Krok #1</a:t>
            </a:r>
            <a:endParaRPr dirty="0"/>
          </a:p>
        </p:txBody>
      </p:sp>
      <p:sp>
        <p:nvSpPr>
          <p:cNvPr id="246" name="Google Shape;246;p26"/>
          <p:cNvSpPr/>
          <p:nvPr/>
        </p:nvSpPr>
        <p:spPr>
          <a:xfrm rot="2160000">
            <a:off x="8668470" y="2327413"/>
            <a:ext cx="393418" cy="239037"/>
          </a:xfrm>
          <a:custGeom>
            <a:avLst/>
            <a:gdLst/>
            <a:ahLst/>
            <a:cxnLst/>
            <a:rect l="l" t="t" r="r" b="b"/>
            <a:pathLst>
              <a:path w="393418" h="239037" extrusionOk="0">
                <a:moveTo>
                  <a:pt x="0" y="47807"/>
                </a:moveTo>
                <a:lnTo>
                  <a:pt x="273900" y="47807"/>
                </a:lnTo>
                <a:lnTo>
                  <a:pt x="273900" y="0"/>
                </a:lnTo>
                <a:lnTo>
                  <a:pt x="393418" y="119519"/>
                </a:lnTo>
                <a:lnTo>
                  <a:pt x="273900" y="239037"/>
                </a:lnTo>
                <a:lnTo>
                  <a:pt x="273900" y="191230"/>
                </a:lnTo>
                <a:lnTo>
                  <a:pt x="0" y="191230"/>
                </a:lnTo>
                <a:lnTo>
                  <a:pt x="0" y="47807"/>
                </a:lnTo>
                <a:close/>
              </a:path>
            </a:pathLst>
          </a:custGeom>
          <a:solidFill>
            <a:srgbClr val="474747">
              <a:alpha val="9803"/>
            </a:srgbClr>
          </a:solidFill>
          <a:ln>
            <a:noFill/>
          </a:ln>
        </p:spPr>
        <p:txBody>
          <a:bodyPr spcFirstLastPara="1" wrap="square" lIns="0" tIns="47800" rIns="71700" bIns="47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9033602" y="2367621"/>
            <a:ext cx="1475016" cy="1475016"/>
          </a:xfrm>
          <a:custGeom>
            <a:avLst/>
            <a:gdLst/>
            <a:ahLst/>
            <a:cxnLst/>
            <a:rect l="l" t="t" r="r" b="b"/>
            <a:pathLst>
              <a:path w="1475016" h="1475016" extrusionOk="0">
                <a:moveTo>
                  <a:pt x="0" y="737508"/>
                </a:moveTo>
                <a:cubicBezTo>
                  <a:pt x="0" y="330194"/>
                  <a:pt x="330194" y="0"/>
                  <a:pt x="737508" y="0"/>
                </a:cubicBezTo>
                <a:cubicBezTo>
                  <a:pt x="1144822" y="0"/>
                  <a:pt x="1475016" y="330194"/>
                  <a:pt x="1475016" y="737508"/>
                </a:cubicBezTo>
                <a:cubicBezTo>
                  <a:pt x="1475016" y="1144822"/>
                  <a:pt x="1144822" y="1475016"/>
                  <a:pt x="737508" y="1475016"/>
                </a:cubicBezTo>
                <a:cubicBezTo>
                  <a:pt x="330194" y="1475016"/>
                  <a:pt x="0" y="1144822"/>
                  <a:pt x="0" y="737508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 w="2857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1250" tIns="231250" rIns="231250" bIns="231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r>
              <a:rPr lang="sk-SK" sz="1200" b="1" i="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Krok #2</a:t>
            </a:r>
            <a:endParaRPr dirty="0"/>
          </a:p>
        </p:txBody>
      </p:sp>
      <p:sp>
        <p:nvSpPr>
          <p:cNvPr id="248" name="Google Shape;248;p26"/>
          <p:cNvSpPr/>
          <p:nvPr/>
        </p:nvSpPr>
        <p:spPr>
          <a:xfrm rot="-4320000">
            <a:off x="9235247" y="4035153"/>
            <a:ext cx="393418" cy="227563"/>
          </a:xfrm>
          <a:custGeom>
            <a:avLst/>
            <a:gdLst/>
            <a:ahLst/>
            <a:cxnLst/>
            <a:rect l="l" t="t" r="r" b="b"/>
            <a:pathLst>
              <a:path w="393418" h="227562" extrusionOk="0">
                <a:moveTo>
                  <a:pt x="393418" y="182049"/>
                </a:moveTo>
                <a:lnTo>
                  <a:pt x="113781" y="182049"/>
                </a:lnTo>
                <a:lnTo>
                  <a:pt x="113781" y="227561"/>
                </a:lnTo>
                <a:lnTo>
                  <a:pt x="0" y="113781"/>
                </a:lnTo>
                <a:lnTo>
                  <a:pt x="113781" y="1"/>
                </a:lnTo>
                <a:lnTo>
                  <a:pt x="113781" y="45513"/>
                </a:lnTo>
                <a:lnTo>
                  <a:pt x="393418" y="45513"/>
                </a:lnTo>
                <a:lnTo>
                  <a:pt x="393418" y="182049"/>
                </a:lnTo>
                <a:close/>
              </a:path>
            </a:pathLst>
          </a:custGeom>
          <a:solidFill>
            <a:srgbClr val="474747">
              <a:alpha val="9803"/>
            </a:srgbClr>
          </a:solidFill>
          <a:ln>
            <a:noFill/>
          </a:ln>
        </p:spPr>
        <p:txBody>
          <a:bodyPr spcFirstLastPara="1" wrap="square" lIns="68250" tIns="45500" rIns="0" bIns="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26"/>
          <p:cNvSpPr/>
          <p:nvPr/>
        </p:nvSpPr>
        <p:spPr>
          <a:xfrm>
            <a:off x="8348414" y="4476413"/>
            <a:ext cx="1475016" cy="1475016"/>
          </a:xfrm>
          <a:custGeom>
            <a:avLst/>
            <a:gdLst/>
            <a:ahLst/>
            <a:cxnLst/>
            <a:rect l="l" t="t" r="r" b="b"/>
            <a:pathLst>
              <a:path w="1475016" h="1475016" extrusionOk="0">
                <a:moveTo>
                  <a:pt x="0" y="737508"/>
                </a:moveTo>
                <a:cubicBezTo>
                  <a:pt x="0" y="330194"/>
                  <a:pt x="330194" y="0"/>
                  <a:pt x="737508" y="0"/>
                </a:cubicBezTo>
                <a:cubicBezTo>
                  <a:pt x="1144822" y="0"/>
                  <a:pt x="1475016" y="330194"/>
                  <a:pt x="1475016" y="737508"/>
                </a:cubicBezTo>
                <a:cubicBezTo>
                  <a:pt x="1475016" y="1144822"/>
                  <a:pt x="1144822" y="1475016"/>
                  <a:pt x="737508" y="1475016"/>
                </a:cubicBezTo>
                <a:cubicBezTo>
                  <a:pt x="330194" y="1475016"/>
                  <a:pt x="0" y="1144822"/>
                  <a:pt x="0" y="737508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 w="2857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1250" tIns="231250" rIns="231250" bIns="231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r>
              <a:rPr lang="sk-SK" sz="1200" b="1" i="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Krok #3</a:t>
            </a:r>
            <a:endParaRPr dirty="0"/>
          </a:p>
        </p:txBody>
      </p:sp>
      <p:sp>
        <p:nvSpPr>
          <p:cNvPr id="250" name="Google Shape;250;p26"/>
          <p:cNvSpPr/>
          <p:nvPr/>
        </p:nvSpPr>
        <p:spPr>
          <a:xfrm>
            <a:off x="7791689" y="5100139"/>
            <a:ext cx="393419" cy="227563"/>
          </a:xfrm>
          <a:custGeom>
            <a:avLst/>
            <a:gdLst/>
            <a:ahLst/>
            <a:cxnLst/>
            <a:rect l="l" t="t" r="r" b="b"/>
            <a:pathLst>
              <a:path w="393418" h="227562" extrusionOk="0">
                <a:moveTo>
                  <a:pt x="393418" y="182049"/>
                </a:moveTo>
                <a:lnTo>
                  <a:pt x="113781" y="182049"/>
                </a:lnTo>
                <a:lnTo>
                  <a:pt x="113781" y="227561"/>
                </a:lnTo>
                <a:lnTo>
                  <a:pt x="0" y="113781"/>
                </a:lnTo>
                <a:lnTo>
                  <a:pt x="113781" y="1"/>
                </a:lnTo>
                <a:lnTo>
                  <a:pt x="113781" y="45513"/>
                </a:lnTo>
                <a:lnTo>
                  <a:pt x="393418" y="45513"/>
                </a:lnTo>
                <a:lnTo>
                  <a:pt x="393418" y="182049"/>
                </a:lnTo>
                <a:close/>
              </a:path>
            </a:pathLst>
          </a:custGeom>
          <a:solidFill>
            <a:srgbClr val="474747">
              <a:alpha val="9803"/>
            </a:srgbClr>
          </a:solidFill>
          <a:ln>
            <a:noFill/>
          </a:ln>
        </p:spPr>
        <p:txBody>
          <a:bodyPr spcFirstLastPara="1" wrap="square" lIns="68250" tIns="45500" rIns="0" bIns="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26"/>
          <p:cNvSpPr/>
          <p:nvPr/>
        </p:nvSpPr>
        <p:spPr>
          <a:xfrm>
            <a:off x="6131098" y="4476413"/>
            <a:ext cx="1475016" cy="1475016"/>
          </a:xfrm>
          <a:custGeom>
            <a:avLst/>
            <a:gdLst/>
            <a:ahLst/>
            <a:cxnLst/>
            <a:rect l="l" t="t" r="r" b="b"/>
            <a:pathLst>
              <a:path w="1475016" h="1475016" extrusionOk="0">
                <a:moveTo>
                  <a:pt x="0" y="737508"/>
                </a:moveTo>
                <a:cubicBezTo>
                  <a:pt x="0" y="330194"/>
                  <a:pt x="330194" y="0"/>
                  <a:pt x="737508" y="0"/>
                </a:cubicBezTo>
                <a:cubicBezTo>
                  <a:pt x="1144822" y="0"/>
                  <a:pt x="1475016" y="330194"/>
                  <a:pt x="1475016" y="737508"/>
                </a:cubicBezTo>
                <a:cubicBezTo>
                  <a:pt x="1475016" y="1144822"/>
                  <a:pt x="1144822" y="1475016"/>
                  <a:pt x="737508" y="1475016"/>
                </a:cubicBezTo>
                <a:cubicBezTo>
                  <a:pt x="330194" y="1475016"/>
                  <a:pt x="0" y="1144822"/>
                  <a:pt x="0" y="737508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 w="2857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1250" tIns="231250" rIns="231250" bIns="231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r>
              <a:rPr lang="sk-SK" sz="1200" b="1" i="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Krok #4</a:t>
            </a:r>
            <a:endParaRPr dirty="0"/>
          </a:p>
        </p:txBody>
      </p:sp>
      <p:sp>
        <p:nvSpPr>
          <p:cNvPr id="252" name="Google Shape;252;p26"/>
          <p:cNvSpPr/>
          <p:nvPr/>
        </p:nvSpPr>
        <p:spPr>
          <a:xfrm rot="4320000">
            <a:off x="6332744" y="4056332"/>
            <a:ext cx="393419" cy="227563"/>
          </a:xfrm>
          <a:custGeom>
            <a:avLst/>
            <a:gdLst/>
            <a:ahLst/>
            <a:cxnLst/>
            <a:rect l="l" t="t" r="r" b="b"/>
            <a:pathLst>
              <a:path w="393418" h="227562" extrusionOk="0">
                <a:moveTo>
                  <a:pt x="393418" y="182049"/>
                </a:moveTo>
                <a:lnTo>
                  <a:pt x="113781" y="182049"/>
                </a:lnTo>
                <a:lnTo>
                  <a:pt x="113781" y="227561"/>
                </a:lnTo>
                <a:lnTo>
                  <a:pt x="0" y="113781"/>
                </a:lnTo>
                <a:lnTo>
                  <a:pt x="113781" y="1"/>
                </a:lnTo>
                <a:lnTo>
                  <a:pt x="113781" y="45513"/>
                </a:lnTo>
                <a:lnTo>
                  <a:pt x="393418" y="45513"/>
                </a:lnTo>
                <a:lnTo>
                  <a:pt x="393418" y="182049"/>
                </a:lnTo>
                <a:close/>
              </a:path>
            </a:pathLst>
          </a:custGeom>
          <a:solidFill>
            <a:srgbClr val="474747">
              <a:alpha val="9803"/>
            </a:srgbClr>
          </a:solidFill>
          <a:ln>
            <a:noFill/>
          </a:ln>
        </p:spPr>
        <p:txBody>
          <a:bodyPr spcFirstLastPara="1" wrap="square" lIns="68250" tIns="45500" rIns="0" bIns="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6"/>
          <p:cNvSpPr/>
          <p:nvPr/>
        </p:nvSpPr>
        <p:spPr>
          <a:xfrm>
            <a:off x="5445910" y="2367621"/>
            <a:ext cx="1475016" cy="1475016"/>
          </a:xfrm>
          <a:custGeom>
            <a:avLst/>
            <a:gdLst/>
            <a:ahLst/>
            <a:cxnLst/>
            <a:rect l="l" t="t" r="r" b="b"/>
            <a:pathLst>
              <a:path w="1475016" h="1475016" extrusionOk="0">
                <a:moveTo>
                  <a:pt x="0" y="737508"/>
                </a:moveTo>
                <a:cubicBezTo>
                  <a:pt x="0" y="330194"/>
                  <a:pt x="330194" y="0"/>
                  <a:pt x="737508" y="0"/>
                </a:cubicBezTo>
                <a:cubicBezTo>
                  <a:pt x="1144822" y="0"/>
                  <a:pt x="1475016" y="330194"/>
                  <a:pt x="1475016" y="737508"/>
                </a:cubicBezTo>
                <a:cubicBezTo>
                  <a:pt x="1475016" y="1144822"/>
                  <a:pt x="1144822" y="1475016"/>
                  <a:pt x="737508" y="1475016"/>
                </a:cubicBezTo>
                <a:cubicBezTo>
                  <a:pt x="330194" y="1475016"/>
                  <a:pt x="0" y="1144822"/>
                  <a:pt x="0" y="737508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 w="2857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1250" tIns="231250" rIns="231250" bIns="231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r>
              <a:rPr lang="sk-SK" sz="1200" b="1" i="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Krok #5</a:t>
            </a:r>
            <a:endParaRPr dirty="0"/>
          </a:p>
        </p:txBody>
      </p:sp>
      <p:sp>
        <p:nvSpPr>
          <p:cNvPr id="254" name="Google Shape;254;p26"/>
          <p:cNvSpPr/>
          <p:nvPr/>
        </p:nvSpPr>
        <p:spPr>
          <a:xfrm rot="-2160000">
            <a:off x="6874624" y="2337944"/>
            <a:ext cx="393418" cy="244154"/>
          </a:xfrm>
          <a:custGeom>
            <a:avLst/>
            <a:gdLst/>
            <a:ahLst/>
            <a:cxnLst/>
            <a:rect l="l" t="t" r="r" b="b"/>
            <a:pathLst>
              <a:path w="393418" h="244154" extrusionOk="0">
                <a:moveTo>
                  <a:pt x="0" y="48831"/>
                </a:moveTo>
                <a:lnTo>
                  <a:pt x="271341" y="48831"/>
                </a:lnTo>
                <a:lnTo>
                  <a:pt x="271341" y="0"/>
                </a:lnTo>
                <a:lnTo>
                  <a:pt x="393418" y="122077"/>
                </a:lnTo>
                <a:lnTo>
                  <a:pt x="271341" y="244154"/>
                </a:lnTo>
                <a:lnTo>
                  <a:pt x="271341" y="195323"/>
                </a:lnTo>
                <a:lnTo>
                  <a:pt x="0" y="195323"/>
                </a:lnTo>
                <a:lnTo>
                  <a:pt x="0" y="48831"/>
                </a:lnTo>
                <a:close/>
              </a:path>
            </a:pathLst>
          </a:custGeom>
          <a:solidFill>
            <a:srgbClr val="474747">
              <a:alpha val="9803"/>
            </a:srgbClr>
          </a:solidFill>
          <a:ln>
            <a:noFill/>
          </a:ln>
        </p:spPr>
        <p:txBody>
          <a:bodyPr spcFirstLastPara="1" wrap="square" lIns="0" tIns="48825" rIns="73225" bIns="48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ext + Infografika Slide / kruhová 3x">
  <p:cSld name="25_Text + Infografika Slide / kruhová 3x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7"/>
          <p:cNvSpPr txBox="1">
            <a:spLocks noGrp="1"/>
          </p:cNvSpPr>
          <p:nvPr>
            <p:ph type="body" idx="1"/>
          </p:nvPr>
        </p:nvSpPr>
        <p:spPr>
          <a:xfrm>
            <a:off x="1531620" y="3724500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8" name="Google Shape;258;p27"/>
          <p:cNvCxnSpPr/>
          <p:nvPr/>
        </p:nvCxnSpPr>
        <p:spPr>
          <a:xfrm>
            <a:off x="1531620" y="3248330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27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body" idx="2"/>
          </p:nvPr>
        </p:nvSpPr>
        <p:spPr>
          <a:xfrm>
            <a:off x="1538402" y="3386426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27"/>
          <p:cNvSpPr/>
          <p:nvPr/>
        </p:nvSpPr>
        <p:spPr>
          <a:xfrm>
            <a:off x="5725157" y="3387153"/>
            <a:ext cx="2504442" cy="250444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474747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8501974" y="3387153"/>
            <a:ext cx="2504442" cy="250444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474747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7085430" y="1009323"/>
            <a:ext cx="2504442" cy="250444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9505965" y="3853020"/>
            <a:ext cx="496455" cy="500785"/>
          </a:xfrm>
          <a:custGeom>
            <a:avLst/>
            <a:gdLst/>
            <a:ahLst/>
            <a:cxnLst/>
            <a:rect l="l" t="t" r="r" b="b"/>
            <a:pathLst>
              <a:path w="160" h="160" extrusionOk="0">
                <a:moveTo>
                  <a:pt x="143" y="0"/>
                </a:moveTo>
                <a:cubicBezTo>
                  <a:pt x="133" y="0"/>
                  <a:pt x="125" y="8"/>
                  <a:pt x="125" y="17"/>
                </a:cubicBezTo>
                <a:cubicBezTo>
                  <a:pt x="125" y="20"/>
                  <a:pt x="126" y="23"/>
                  <a:pt x="127" y="26"/>
                </a:cubicBezTo>
                <a:cubicBezTo>
                  <a:pt x="99" y="54"/>
                  <a:pt x="99" y="54"/>
                  <a:pt x="99" y="54"/>
                </a:cubicBezTo>
                <a:cubicBezTo>
                  <a:pt x="95" y="51"/>
                  <a:pt x="90" y="49"/>
                  <a:pt x="84" y="49"/>
                </a:cubicBezTo>
                <a:cubicBezTo>
                  <a:pt x="79" y="49"/>
                  <a:pt x="74" y="51"/>
                  <a:pt x="70" y="54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0"/>
                  <a:pt x="49" y="28"/>
                  <a:pt x="49" y="26"/>
                </a:cubicBezTo>
                <a:cubicBezTo>
                  <a:pt x="49" y="20"/>
                  <a:pt x="44" y="15"/>
                  <a:pt x="38" y="15"/>
                </a:cubicBezTo>
                <a:cubicBezTo>
                  <a:pt x="31" y="15"/>
                  <a:pt x="26" y="20"/>
                  <a:pt x="26" y="26"/>
                </a:cubicBezTo>
                <a:cubicBezTo>
                  <a:pt x="26" y="33"/>
                  <a:pt x="31" y="38"/>
                  <a:pt x="38" y="38"/>
                </a:cubicBezTo>
                <a:cubicBezTo>
                  <a:pt x="40" y="38"/>
                  <a:pt x="42" y="37"/>
                  <a:pt x="44" y="36"/>
                </a:cubicBezTo>
                <a:cubicBezTo>
                  <a:pt x="66" y="58"/>
                  <a:pt x="66" y="58"/>
                  <a:pt x="66" y="58"/>
                </a:cubicBezTo>
                <a:cubicBezTo>
                  <a:pt x="63" y="62"/>
                  <a:pt x="61" y="67"/>
                  <a:pt x="61" y="73"/>
                </a:cubicBezTo>
                <a:cubicBezTo>
                  <a:pt x="61" y="78"/>
                  <a:pt x="63" y="83"/>
                  <a:pt x="66" y="87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6" y="121"/>
                  <a:pt x="22" y="119"/>
                  <a:pt x="17" y="119"/>
                </a:cubicBezTo>
                <a:cubicBezTo>
                  <a:pt x="8" y="119"/>
                  <a:pt x="0" y="127"/>
                  <a:pt x="0" y="137"/>
                </a:cubicBezTo>
                <a:cubicBezTo>
                  <a:pt x="0" y="146"/>
                  <a:pt x="8" y="154"/>
                  <a:pt x="17" y="154"/>
                </a:cubicBezTo>
                <a:cubicBezTo>
                  <a:pt x="27" y="154"/>
                  <a:pt x="35" y="146"/>
                  <a:pt x="35" y="137"/>
                </a:cubicBezTo>
                <a:cubicBezTo>
                  <a:pt x="35" y="134"/>
                  <a:pt x="34" y="131"/>
                  <a:pt x="33" y="128"/>
                </a:cubicBezTo>
                <a:cubicBezTo>
                  <a:pt x="70" y="91"/>
                  <a:pt x="70" y="91"/>
                  <a:pt x="70" y="91"/>
                </a:cubicBezTo>
                <a:cubicBezTo>
                  <a:pt x="73" y="94"/>
                  <a:pt x="77" y="95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73" y="127"/>
                  <a:pt x="67" y="134"/>
                  <a:pt x="67" y="143"/>
                </a:cubicBezTo>
                <a:cubicBezTo>
                  <a:pt x="67" y="152"/>
                  <a:pt x="75" y="160"/>
                  <a:pt x="84" y="160"/>
                </a:cubicBezTo>
                <a:cubicBezTo>
                  <a:pt x="94" y="160"/>
                  <a:pt x="102" y="152"/>
                  <a:pt x="102" y="143"/>
                </a:cubicBezTo>
                <a:cubicBezTo>
                  <a:pt x="102" y="134"/>
                  <a:pt x="96" y="127"/>
                  <a:pt x="87" y="125"/>
                </a:cubicBezTo>
                <a:cubicBezTo>
                  <a:pt x="87" y="96"/>
                  <a:pt x="87" y="96"/>
                  <a:pt x="87" y="96"/>
                </a:cubicBezTo>
                <a:cubicBezTo>
                  <a:pt x="92" y="95"/>
                  <a:pt x="95" y="94"/>
                  <a:pt x="99" y="91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0" y="115"/>
                  <a:pt x="119" y="117"/>
                  <a:pt x="119" y="119"/>
                </a:cubicBezTo>
                <a:cubicBezTo>
                  <a:pt x="119" y="126"/>
                  <a:pt x="124" y="131"/>
                  <a:pt x="131" y="131"/>
                </a:cubicBezTo>
                <a:cubicBezTo>
                  <a:pt x="137" y="131"/>
                  <a:pt x="143" y="126"/>
                  <a:pt x="143" y="119"/>
                </a:cubicBezTo>
                <a:cubicBezTo>
                  <a:pt x="143" y="113"/>
                  <a:pt x="137" y="108"/>
                  <a:pt x="131" y="108"/>
                </a:cubicBezTo>
                <a:cubicBezTo>
                  <a:pt x="129" y="108"/>
                  <a:pt x="127" y="108"/>
                  <a:pt x="125" y="109"/>
                </a:cubicBezTo>
                <a:cubicBezTo>
                  <a:pt x="103" y="87"/>
                  <a:pt x="103" y="87"/>
                  <a:pt x="103" y="87"/>
                </a:cubicBezTo>
                <a:cubicBezTo>
                  <a:pt x="106" y="83"/>
                  <a:pt x="108" y="78"/>
                  <a:pt x="108" y="73"/>
                </a:cubicBezTo>
                <a:cubicBezTo>
                  <a:pt x="108" y="67"/>
                  <a:pt x="106" y="62"/>
                  <a:pt x="103" y="58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4" y="33"/>
                  <a:pt x="138" y="35"/>
                  <a:pt x="143" y="35"/>
                </a:cubicBezTo>
                <a:cubicBezTo>
                  <a:pt x="152" y="35"/>
                  <a:pt x="160" y="27"/>
                  <a:pt x="160" y="17"/>
                </a:cubicBezTo>
                <a:cubicBezTo>
                  <a:pt x="160" y="8"/>
                  <a:pt x="152" y="0"/>
                  <a:pt x="143" y="0"/>
                </a:cubicBezTo>
                <a:close/>
                <a:moveTo>
                  <a:pt x="32" y="26"/>
                </a:moveTo>
                <a:cubicBezTo>
                  <a:pt x="32" y="23"/>
                  <a:pt x="35" y="20"/>
                  <a:pt x="38" y="20"/>
                </a:cubicBezTo>
                <a:cubicBezTo>
                  <a:pt x="41" y="20"/>
                  <a:pt x="44" y="23"/>
                  <a:pt x="44" y="26"/>
                </a:cubicBezTo>
                <a:cubicBezTo>
                  <a:pt x="44" y="29"/>
                  <a:pt x="41" y="32"/>
                  <a:pt x="38" y="32"/>
                </a:cubicBezTo>
                <a:cubicBezTo>
                  <a:pt x="35" y="32"/>
                  <a:pt x="32" y="29"/>
                  <a:pt x="32" y="26"/>
                </a:cubicBezTo>
                <a:close/>
                <a:moveTo>
                  <a:pt x="17" y="148"/>
                </a:moveTo>
                <a:cubicBezTo>
                  <a:pt x="11" y="148"/>
                  <a:pt x="6" y="143"/>
                  <a:pt x="6" y="137"/>
                </a:cubicBezTo>
                <a:cubicBezTo>
                  <a:pt x="6" y="130"/>
                  <a:pt x="11" y="125"/>
                  <a:pt x="17" y="125"/>
                </a:cubicBezTo>
                <a:cubicBezTo>
                  <a:pt x="24" y="125"/>
                  <a:pt x="29" y="130"/>
                  <a:pt x="29" y="137"/>
                </a:cubicBezTo>
                <a:cubicBezTo>
                  <a:pt x="29" y="143"/>
                  <a:pt x="24" y="148"/>
                  <a:pt x="17" y="148"/>
                </a:cubicBezTo>
                <a:close/>
                <a:moveTo>
                  <a:pt x="96" y="143"/>
                </a:moveTo>
                <a:cubicBezTo>
                  <a:pt x="96" y="149"/>
                  <a:pt x="91" y="154"/>
                  <a:pt x="84" y="154"/>
                </a:cubicBezTo>
                <a:cubicBezTo>
                  <a:pt x="78" y="154"/>
                  <a:pt x="73" y="149"/>
                  <a:pt x="73" y="143"/>
                </a:cubicBezTo>
                <a:cubicBezTo>
                  <a:pt x="73" y="136"/>
                  <a:pt x="78" y="131"/>
                  <a:pt x="84" y="131"/>
                </a:cubicBezTo>
                <a:cubicBezTo>
                  <a:pt x="91" y="131"/>
                  <a:pt x="96" y="136"/>
                  <a:pt x="96" y="143"/>
                </a:cubicBezTo>
                <a:close/>
                <a:moveTo>
                  <a:pt x="84" y="90"/>
                </a:moveTo>
                <a:cubicBezTo>
                  <a:pt x="75" y="90"/>
                  <a:pt x="67" y="82"/>
                  <a:pt x="67" y="73"/>
                </a:cubicBezTo>
                <a:cubicBezTo>
                  <a:pt x="67" y="63"/>
                  <a:pt x="75" y="55"/>
                  <a:pt x="84" y="55"/>
                </a:cubicBezTo>
                <a:cubicBezTo>
                  <a:pt x="94" y="55"/>
                  <a:pt x="102" y="63"/>
                  <a:pt x="102" y="73"/>
                </a:cubicBezTo>
                <a:cubicBezTo>
                  <a:pt x="102" y="82"/>
                  <a:pt x="94" y="90"/>
                  <a:pt x="84" y="90"/>
                </a:cubicBezTo>
                <a:close/>
                <a:moveTo>
                  <a:pt x="137" y="119"/>
                </a:moveTo>
                <a:cubicBezTo>
                  <a:pt x="137" y="122"/>
                  <a:pt x="134" y="125"/>
                  <a:pt x="131" y="125"/>
                </a:cubicBezTo>
                <a:cubicBezTo>
                  <a:pt x="128" y="125"/>
                  <a:pt x="125" y="122"/>
                  <a:pt x="125" y="119"/>
                </a:cubicBezTo>
                <a:cubicBezTo>
                  <a:pt x="125" y="116"/>
                  <a:pt x="128" y="113"/>
                  <a:pt x="131" y="113"/>
                </a:cubicBezTo>
                <a:cubicBezTo>
                  <a:pt x="134" y="113"/>
                  <a:pt x="137" y="116"/>
                  <a:pt x="137" y="119"/>
                </a:cubicBezTo>
                <a:close/>
                <a:moveTo>
                  <a:pt x="143" y="29"/>
                </a:moveTo>
                <a:cubicBezTo>
                  <a:pt x="136" y="29"/>
                  <a:pt x="131" y="24"/>
                  <a:pt x="131" y="17"/>
                </a:cubicBezTo>
                <a:cubicBezTo>
                  <a:pt x="131" y="11"/>
                  <a:pt x="136" y="6"/>
                  <a:pt x="143" y="6"/>
                </a:cubicBezTo>
                <a:cubicBezTo>
                  <a:pt x="149" y="6"/>
                  <a:pt x="154" y="11"/>
                  <a:pt x="154" y="17"/>
                </a:cubicBezTo>
                <a:cubicBezTo>
                  <a:pt x="154" y="24"/>
                  <a:pt x="149" y="29"/>
                  <a:pt x="143" y="29"/>
                </a:cubicBezTo>
                <a:close/>
              </a:path>
            </a:pathLst>
          </a:custGeom>
          <a:solidFill>
            <a:srgbClr val="004C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6690260" y="3894400"/>
            <a:ext cx="546101" cy="368300"/>
          </a:xfrm>
          <a:custGeom>
            <a:avLst/>
            <a:gdLst/>
            <a:ahLst/>
            <a:cxnLst/>
            <a:rect l="l" t="t" r="r" b="b"/>
            <a:pathLst>
              <a:path w="160" h="107" extrusionOk="0">
                <a:moveTo>
                  <a:pt x="160" y="3"/>
                </a:move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2"/>
                </a:cubicBezTo>
                <a:cubicBezTo>
                  <a:pt x="160" y="2"/>
                  <a:pt x="160" y="2"/>
                  <a:pt x="160" y="2"/>
                </a:cubicBezTo>
                <a:cubicBezTo>
                  <a:pt x="160" y="2"/>
                  <a:pt x="160" y="2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8" y="0"/>
                  <a:pt x="158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8" y="0"/>
                  <a:pt x="157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3"/>
                  <a:pt x="0" y="34"/>
                </a:cubicBezTo>
                <a:cubicBezTo>
                  <a:pt x="0" y="35"/>
                  <a:pt x="0" y="36"/>
                  <a:pt x="1" y="37"/>
                </a:cubicBezTo>
                <a:cubicBezTo>
                  <a:pt x="46" y="60"/>
                  <a:pt x="46" y="60"/>
                  <a:pt x="46" y="60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3" y="103"/>
                  <a:pt x="54" y="104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4" y="104"/>
                  <a:pt x="54" y="104"/>
                  <a:pt x="54" y="104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5"/>
                  <a:pt x="54" y="105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106"/>
                  <a:pt x="54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7" y="107"/>
                  <a:pt x="58" y="106"/>
                  <a:pt x="58" y="106"/>
                </a:cubicBezTo>
                <a:cubicBezTo>
                  <a:pt x="88" y="86"/>
                  <a:pt x="88" y="86"/>
                  <a:pt x="88" y="86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9" y="106"/>
                  <a:pt x="120" y="107"/>
                  <a:pt x="120" y="107"/>
                </a:cubicBezTo>
                <a:cubicBezTo>
                  <a:pt x="120" y="107"/>
                  <a:pt x="121" y="106"/>
                  <a:pt x="121" y="106"/>
                </a:cubicBezTo>
                <a:cubicBezTo>
                  <a:pt x="122" y="106"/>
                  <a:pt x="122" y="106"/>
                  <a:pt x="123" y="105"/>
                </a:cubicBezTo>
                <a:cubicBezTo>
                  <a:pt x="160" y="4"/>
                  <a:pt x="160" y="4"/>
                  <a:pt x="160" y="4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lose/>
                <a:moveTo>
                  <a:pt x="129" y="20"/>
                </a:moveTo>
                <a:cubicBezTo>
                  <a:pt x="65" y="67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57" y="92"/>
                  <a:pt x="57" y="92"/>
                  <a:pt x="57" y="92"/>
                </a:cubicBezTo>
                <a:cubicBezTo>
                  <a:pt x="51" y="60"/>
                  <a:pt x="51" y="60"/>
                  <a:pt x="51" y="60"/>
                </a:cubicBezTo>
                <a:lnTo>
                  <a:pt x="129" y="20"/>
                </a:lnTo>
                <a:close/>
                <a:moveTo>
                  <a:pt x="61" y="97"/>
                </a:moveTo>
                <a:cubicBezTo>
                  <a:pt x="68" y="73"/>
                  <a:pt x="68" y="73"/>
                  <a:pt x="68" y="73"/>
                </a:cubicBezTo>
                <a:cubicBezTo>
                  <a:pt x="80" y="81"/>
                  <a:pt x="80" y="81"/>
                  <a:pt x="80" y="81"/>
                </a:cubicBezTo>
                <a:cubicBezTo>
                  <a:pt x="83" y="83"/>
                  <a:pt x="83" y="83"/>
                  <a:pt x="83" y="83"/>
                </a:cubicBezTo>
                <a:cubicBezTo>
                  <a:pt x="72" y="90"/>
                  <a:pt x="72" y="90"/>
                  <a:pt x="72" y="90"/>
                </a:cubicBezTo>
                <a:lnTo>
                  <a:pt x="61" y="97"/>
                </a:lnTo>
                <a:close/>
                <a:moveTo>
                  <a:pt x="139" y="9"/>
                </a:moveTo>
                <a:cubicBezTo>
                  <a:pt x="48" y="56"/>
                  <a:pt x="48" y="56"/>
                  <a:pt x="48" y="56"/>
                </a:cubicBezTo>
                <a:cubicBezTo>
                  <a:pt x="10" y="36"/>
                  <a:pt x="10" y="36"/>
                  <a:pt x="10" y="36"/>
                </a:cubicBezTo>
                <a:lnTo>
                  <a:pt x="139" y="9"/>
                </a:lnTo>
                <a:close/>
                <a:moveTo>
                  <a:pt x="119" y="100"/>
                </a:moveTo>
                <a:cubicBezTo>
                  <a:pt x="78" y="73"/>
                  <a:pt x="78" y="73"/>
                  <a:pt x="78" y="73"/>
                </a:cubicBezTo>
                <a:cubicBezTo>
                  <a:pt x="71" y="69"/>
                  <a:pt x="71" y="69"/>
                  <a:pt x="71" y="69"/>
                </a:cubicBezTo>
                <a:cubicBezTo>
                  <a:pt x="152" y="10"/>
                  <a:pt x="152" y="10"/>
                  <a:pt x="152" y="10"/>
                </a:cubicBezTo>
                <a:lnTo>
                  <a:pt x="119" y="100"/>
                </a:lnTo>
                <a:close/>
              </a:path>
            </a:pathLst>
          </a:custGeom>
          <a:solidFill>
            <a:srgbClr val="004C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8073939" y="1445413"/>
            <a:ext cx="546966" cy="506557"/>
          </a:xfrm>
          <a:custGeom>
            <a:avLst/>
            <a:gdLst/>
            <a:ahLst/>
            <a:cxnLst/>
            <a:rect l="l" t="t" r="r" b="b"/>
            <a:pathLst>
              <a:path w="160" h="147" extrusionOk="0">
                <a:moveTo>
                  <a:pt x="148" y="117"/>
                </a:moveTo>
                <a:cubicBezTo>
                  <a:pt x="122" y="106"/>
                  <a:pt x="122" y="106"/>
                  <a:pt x="122" y="106"/>
                </a:cubicBezTo>
                <a:cubicBezTo>
                  <a:pt x="121" y="106"/>
                  <a:pt x="121" y="105"/>
                  <a:pt x="120" y="104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38" y="104"/>
                  <a:pt x="145" y="105"/>
                  <a:pt x="151" y="102"/>
                </a:cubicBezTo>
                <a:cubicBezTo>
                  <a:pt x="153" y="101"/>
                  <a:pt x="155" y="100"/>
                  <a:pt x="155" y="97"/>
                </a:cubicBezTo>
                <a:cubicBezTo>
                  <a:pt x="156" y="95"/>
                  <a:pt x="155" y="92"/>
                  <a:pt x="154" y="91"/>
                </a:cubicBezTo>
                <a:cubicBezTo>
                  <a:pt x="149" y="83"/>
                  <a:pt x="137" y="65"/>
                  <a:pt x="137" y="46"/>
                </a:cubicBezTo>
                <a:cubicBezTo>
                  <a:pt x="137" y="46"/>
                  <a:pt x="136" y="14"/>
                  <a:pt x="105" y="14"/>
                </a:cubicBezTo>
                <a:cubicBezTo>
                  <a:pt x="100" y="14"/>
                  <a:pt x="96" y="15"/>
                  <a:pt x="92" y="16"/>
                </a:cubicBezTo>
                <a:cubicBezTo>
                  <a:pt x="91" y="14"/>
                  <a:pt x="90" y="12"/>
                  <a:pt x="88" y="9"/>
                </a:cubicBezTo>
                <a:cubicBezTo>
                  <a:pt x="82" y="3"/>
                  <a:pt x="73" y="0"/>
                  <a:pt x="61" y="0"/>
                </a:cubicBezTo>
                <a:cubicBezTo>
                  <a:pt x="49" y="0"/>
                  <a:pt x="40" y="3"/>
                  <a:pt x="35" y="9"/>
                </a:cubicBezTo>
                <a:cubicBezTo>
                  <a:pt x="29" y="17"/>
                  <a:pt x="29" y="25"/>
                  <a:pt x="29" y="27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3"/>
                  <a:pt x="27" y="45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2"/>
                  <a:pt x="28" y="65"/>
                  <a:pt x="31" y="67"/>
                </a:cubicBezTo>
                <a:cubicBezTo>
                  <a:pt x="33" y="77"/>
                  <a:pt x="38" y="84"/>
                  <a:pt x="40" y="86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98"/>
                  <a:pt x="39" y="100"/>
                  <a:pt x="36" y="101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5" y="118"/>
                  <a:pt x="0" y="127"/>
                  <a:pt x="0" y="135"/>
                </a:cubicBezTo>
                <a:cubicBezTo>
                  <a:pt x="0" y="147"/>
                  <a:pt x="0" y="147"/>
                  <a:pt x="0" y="147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60" y="129"/>
                  <a:pt x="155" y="121"/>
                  <a:pt x="148" y="117"/>
                </a:cubicBezTo>
                <a:close/>
                <a:moveTo>
                  <a:pt x="117" y="141"/>
                </a:moveTo>
                <a:cubicBezTo>
                  <a:pt x="5" y="141"/>
                  <a:pt x="5" y="141"/>
                  <a:pt x="5" y="141"/>
                </a:cubicBezTo>
                <a:cubicBezTo>
                  <a:pt x="5" y="135"/>
                  <a:pt x="5" y="135"/>
                  <a:pt x="5" y="135"/>
                </a:cubicBezTo>
                <a:cubicBezTo>
                  <a:pt x="5" y="129"/>
                  <a:pt x="9" y="122"/>
                  <a:pt x="15" y="119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43" y="104"/>
                  <a:pt x="45" y="100"/>
                  <a:pt x="45" y="95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38" y="76"/>
                  <a:pt x="36" y="65"/>
                </a:cubicBezTo>
                <a:cubicBezTo>
                  <a:pt x="35" y="64"/>
                  <a:pt x="35" y="64"/>
                  <a:pt x="35" y="64"/>
                </a:cubicBezTo>
                <a:cubicBezTo>
                  <a:pt x="34" y="63"/>
                  <a:pt x="34" y="63"/>
                  <a:pt x="34" y="63"/>
                </a:cubicBezTo>
                <a:cubicBezTo>
                  <a:pt x="33" y="62"/>
                  <a:pt x="32" y="60"/>
                  <a:pt x="32" y="59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7"/>
                  <a:pt x="33" y="45"/>
                  <a:pt x="34" y="44"/>
                </a:cubicBezTo>
                <a:cubicBezTo>
                  <a:pt x="35" y="43"/>
                  <a:pt x="35" y="43"/>
                  <a:pt x="35" y="43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4" y="19"/>
                  <a:pt x="39" y="13"/>
                </a:cubicBezTo>
                <a:cubicBezTo>
                  <a:pt x="43" y="8"/>
                  <a:pt x="51" y="5"/>
                  <a:pt x="61" y="5"/>
                </a:cubicBezTo>
                <a:cubicBezTo>
                  <a:pt x="72" y="5"/>
                  <a:pt x="79" y="8"/>
                  <a:pt x="84" y="13"/>
                </a:cubicBezTo>
                <a:cubicBezTo>
                  <a:pt x="86" y="15"/>
                  <a:pt x="87" y="18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1"/>
                  <a:pt x="88" y="21"/>
                  <a:pt x="88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8" y="22"/>
                  <a:pt x="88" y="23"/>
                  <a:pt x="88" y="23"/>
                </a:cubicBezTo>
                <a:cubicBezTo>
                  <a:pt x="88" y="23"/>
                  <a:pt x="88" y="23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43"/>
                  <a:pt x="88" y="43"/>
                  <a:pt x="88" y="43"/>
                </a:cubicBezTo>
                <a:cubicBezTo>
                  <a:pt x="89" y="44"/>
                  <a:pt x="89" y="44"/>
                  <a:pt x="89" y="44"/>
                </a:cubicBezTo>
                <a:cubicBezTo>
                  <a:pt x="90" y="45"/>
                  <a:pt x="91" y="47"/>
                  <a:pt x="91" y="48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61"/>
                  <a:pt x="89" y="63"/>
                  <a:pt x="87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85" y="65"/>
                  <a:pt x="85" y="65"/>
                  <a:pt x="85" y="65"/>
                </a:cubicBezTo>
                <a:cubicBezTo>
                  <a:pt x="83" y="71"/>
                  <a:pt x="81" y="76"/>
                  <a:pt x="78" y="81"/>
                </a:cubicBezTo>
                <a:cubicBezTo>
                  <a:pt x="77" y="82"/>
                  <a:pt x="76" y="83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6"/>
                  <a:pt x="75" y="97"/>
                  <a:pt x="75" y="97"/>
                </a:cubicBezTo>
                <a:cubicBezTo>
                  <a:pt x="75" y="97"/>
                  <a:pt x="75" y="98"/>
                  <a:pt x="75" y="98"/>
                </a:cubicBezTo>
                <a:cubicBezTo>
                  <a:pt x="75" y="98"/>
                  <a:pt x="75" y="99"/>
                  <a:pt x="75" y="99"/>
                </a:cubicBezTo>
                <a:cubicBezTo>
                  <a:pt x="75" y="99"/>
                  <a:pt x="75" y="100"/>
                  <a:pt x="75" y="100"/>
                </a:cubicBezTo>
                <a:cubicBezTo>
                  <a:pt x="76" y="100"/>
                  <a:pt x="76" y="101"/>
                  <a:pt x="76" y="101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77" y="102"/>
                  <a:pt x="77" y="103"/>
                  <a:pt x="78" y="103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9" y="105"/>
                  <a:pt x="80" y="106"/>
                  <a:pt x="82" y="106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113" y="122"/>
                  <a:pt x="117" y="129"/>
                  <a:pt x="117" y="136"/>
                </a:cubicBezTo>
                <a:lnTo>
                  <a:pt x="117" y="141"/>
                </a:lnTo>
                <a:close/>
                <a:moveTo>
                  <a:pt x="155" y="141"/>
                </a:moveTo>
                <a:cubicBezTo>
                  <a:pt x="123" y="141"/>
                  <a:pt x="123" y="141"/>
                  <a:pt x="123" y="141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27"/>
                  <a:pt x="118" y="118"/>
                  <a:pt x="109" y="114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2" y="104"/>
                  <a:pt x="92" y="103"/>
                  <a:pt x="91" y="102"/>
                </a:cubicBezTo>
                <a:cubicBezTo>
                  <a:pt x="91" y="100"/>
                  <a:pt x="89" y="99"/>
                  <a:pt x="87" y="99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1" y="98"/>
                  <a:pt x="81" y="98"/>
                </a:cubicBezTo>
                <a:cubicBezTo>
                  <a:pt x="81" y="98"/>
                  <a:pt x="80" y="97"/>
                  <a:pt x="80" y="97"/>
                </a:cubicBezTo>
                <a:cubicBezTo>
                  <a:pt x="80" y="97"/>
                  <a:pt x="80" y="96"/>
                  <a:pt x="80" y="95"/>
                </a:cubicBezTo>
                <a:cubicBezTo>
                  <a:pt x="80" y="86"/>
                  <a:pt x="80" y="86"/>
                  <a:pt x="80" y="86"/>
                </a:cubicBezTo>
                <a:cubicBezTo>
                  <a:pt x="81" y="86"/>
                  <a:pt x="81" y="85"/>
                  <a:pt x="82" y="84"/>
                </a:cubicBezTo>
                <a:cubicBezTo>
                  <a:pt x="85" y="79"/>
                  <a:pt x="88" y="74"/>
                  <a:pt x="90" y="68"/>
                </a:cubicBezTo>
                <a:cubicBezTo>
                  <a:pt x="94" y="67"/>
                  <a:pt x="96" y="63"/>
                  <a:pt x="96" y="59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5"/>
                  <a:pt x="95" y="43"/>
                  <a:pt x="93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4" y="24"/>
                  <a:pt x="93" y="21"/>
                </a:cubicBezTo>
                <a:cubicBezTo>
                  <a:pt x="97" y="20"/>
                  <a:pt x="100" y="19"/>
                  <a:pt x="105" y="19"/>
                </a:cubicBezTo>
                <a:cubicBezTo>
                  <a:pt x="131" y="19"/>
                  <a:pt x="132" y="45"/>
                  <a:pt x="132" y="46"/>
                </a:cubicBezTo>
                <a:cubicBezTo>
                  <a:pt x="132" y="67"/>
                  <a:pt x="144" y="86"/>
                  <a:pt x="150" y="94"/>
                </a:cubicBezTo>
                <a:cubicBezTo>
                  <a:pt x="150" y="94"/>
                  <a:pt x="150" y="95"/>
                  <a:pt x="150" y="96"/>
                </a:cubicBezTo>
                <a:cubicBezTo>
                  <a:pt x="150" y="96"/>
                  <a:pt x="150" y="97"/>
                  <a:pt x="149" y="97"/>
                </a:cubicBezTo>
                <a:cubicBezTo>
                  <a:pt x="144" y="99"/>
                  <a:pt x="138" y="99"/>
                  <a:pt x="138" y="99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18" y="99"/>
                  <a:pt x="116" y="100"/>
                  <a:pt x="115" y="101"/>
                </a:cubicBezTo>
                <a:cubicBezTo>
                  <a:pt x="114" y="103"/>
                  <a:pt x="114" y="104"/>
                  <a:pt x="115" y="106"/>
                </a:cubicBezTo>
                <a:cubicBezTo>
                  <a:pt x="116" y="108"/>
                  <a:pt x="117" y="110"/>
                  <a:pt x="120" y="111"/>
                </a:cubicBezTo>
                <a:cubicBezTo>
                  <a:pt x="146" y="122"/>
                  <a:pt x="146" y="122"/>
                  <a:pt x="146" y="122"/>
                </a:cubicBezTo>
                <a:cubicBezTo>
                  <a:pt x="151" y="125"/>
                  <a:pt x="155" y="131"/>
                  <a:pt x="155" y="137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7"/>
          <p:cNvSpPr txBox="1">
            <a:spLocks noGrp="1"/>
          </p:cNvSpPr>
          <p:nvPr>
            <p:ph type="body" idx="3"/>
          </p:nvPr>
        </p:nvSpPr>
        <p:spPr>
          <a:xfrm>
            <a:off x="7404251" y="2418831"/>
            <a:ext cx="180450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200"/>
              <a:buFont typeface="Calibri"/>
              <a:buNone/>
              <a:defRPr sz="1200">
                <a:solidFill>
                  <a:srgbClr val="004C9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27"/>
          <p:cNvSpPr txBox="1">
            <a:spLocks noGrp="1"/>
          </p:cNvSpPr>
          <p:nvPr>
            <p:ph type="body" idx="4"/>
          </p:nvPr>
        </p:nvSpPr>
        <p:spPr>
          <a:xfrm>
            <a:off x="7404251" y="2032117"/>
            <a:ext cx="1804507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27"/>
          <p:cNvSpPr txBox="1">
            <a:spLocks noGrp="1"/>
          </p:cNvSpPr>
          <p:nvPr>
            <p:ph type="body" idx="5"/>
          </p:nvPr>
        </p:nvSpPr>
        <p:spPr>
          <a:xfrm>
            <a:off x="6094735" y="4851746"/>
            <a:ext cx="180450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200"/>
              <a:buFont typeface="Calibri"/>
              <a:buNone/>
              <a:defRPr sz="1200">
                <a:solidFill>
                  <a:srgbClr val="004C9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27"/>
          <p:cNvSpPr txBox="1">
            <a:spLocks noGrp="1"/>
          </p:cNvSpPr>
          <p:nvPr>
            <p:ph type="body" idx="6"/>
          </p:nvPr>
        </p:nvSpPr>
        <p:spPr>
          <a:xfrm>
            <a:off x="6094735" y="4465032"/>
            <a:ext cx="1804507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400"/>
              <a:buFont typeface="Calibri"/>
              <a:buNone/>
              <a:defRPr sz="1400" b="1">
                <a:solidFill>
                  <a:srgbClr val="004C9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body" idx="7"/>
          </p:nvPr>
        </p:nvSpPr>
        <p:spPr>
          <a:xfrm>
            <a:off x="8882822" y="4851744"/>
            <a:ext cx="180450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200"/>
              <a:buFont typeface="Calibri"/>
              <a:buNone/>
              <a:defRPr sz="1200">
                <a:solidFill>
                  <a:srgbClr val="004C9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body" idx="8"/>
          </p:nvPr>
        </p:nvSpPr>
        <p:spPr>
          <a:xfrm>
            <a:off x="8882822" y="4465030"/>
            <a:ext cx="1804507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400"/>
              <a:buFont typeface="Calibri"/>
              <a:buNone/>
              <a:defRPr sz="1400" b="1">
                <a:solidFill>
                  <a:srgbClr val="004C9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Infografika Slide /liniova kruhova 3x">
  <p:cSld name="26_Infografika Slide /liniova kruhova 3x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/>
          <p:nvPr/>
        </p:nvSpPr>
        <p:spPr>
          <a:xfrm>
            <a:off x="7066502" y="447751"/>
            <a:ext cx="3753898" cy="3753898"/>
          </a:xfrm>
          <a:prstGeom prst="ellipse">
            <a:avLst/>
          </a:prstGeom>
          <a:noFill/>
          <a:ln w="25400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6575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8"/>
          <p:cNvSpPr/>
          <p:nvPr/>
        </p:nvSpPr>
        <p:spPr>
          <a:xfrm>
            <a:off x="7066502" y="447751"/>
            <a:ext cx="3753898" cy="3753898"/>
          </a:xfrm>
          <a:prstGeom prst="arc">
            <a:avLst>
              <a:gd name="adj1" fmla="val 16200000"/>
              <a:gd name="adj2" fmla="val 8491402"/>
            </a:avLst>
          </a:prstGeom>
          <a:noFill/>
          <a:ln w="5080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5797211" y="2767372"/>
            <a:ext cx="2041039" cy="2041039"/>
          </a:xfrm>
          <a:prstGeom prst="ellipse">
            <a:avLst/>
          </a:prstGeom>
          <a:noFill/>
          <a:ln w="25400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6575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8"/>
          <p:cNvSpPr/>
          <p:nvPr/>
        </p:nvSpPr>
        <p:spPr>
          <a:xfrm>
            <a:off x="5797211" y="2767372"/>
            <a:ext cx="2041039" cy="2041039"/>
          </a:xfrm>
          <a:prstGeom prst="arc">
            <a:avLst>
              <a:gd name="adj1" fmla="val 16200000"/>
              <a:gd name="adj2" fmla="val 11378791"/>
            </a:avLst>
          </a:prstGeom>
          <a:noFill/>
          <a:ln w="508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8703434" y="3294640"/>
            <a:ext cx="2916546" cy="2916546"/>
          </a:xfrm>
          <a:prstGeom prst="ellipse">
            <a:avLst/>
          </a:prstGeom>
          <a:noFill/>
          <a:ln w="25400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6575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8703434" y="3294640"/>
            <a:ext cx="2916546" cy="2916546"/>
          </a:xfrm>
          <a:prstGeom prst="arc">
            <a:avLst>
              <a:gd name="adj1" fmla="val 16200000"/>
              <a:gd name="adj2" fmla="val 5509606"/>
            </a:avLst>
          </a:prstGeom>
          <a:noFill/>
          <a:ln w="50800" cap="rnd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8"/>
          <p:cNvSpPr txBox="1">
            <a:spLocks noGrp="1"/>
          </p:cNvSpPr>
          <p:nvPr>
            <p:ph type="body" idx="1"/>
          </p:nvPr>
        </p:nvSpPr>
        <p:spPr>
          <a:xfrm>
            <a:off x="7618127" y="1554326"/>
            <a:ext cx="250694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  <a:defRPr sz="40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28"/>
          <p:cNvSpPr txBox="1">
            <a:spLocks noGrp="1"/>
          </p:cNvSpPr>
          <p:nvPr>
            <p:ph type="body" idx="2"/>
          </p:nvPr>
        </p:nvSpPr>
        <p:spPr>
          <a:xfrm>
            <a:off x="6096000" y="3533775"/>
            <a:ext cx="13253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28"/>
          <p:cNvSpPr txBox="1">
            <a:spLocks noGrp="1"/>
          </p:cNvSpPr>
          <p:nvPr>
            <p:ph type="body" idx="3"/>
          </p:nvPr>
        </p:nvSpPr>
        <p:spPr>
          <a:xfrm>
            <a:off x="9150677" y="4446437"/>
            <a:ext cx="181259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83" name="Google Shape;283;p28"/>
          <p:cNvCxnSpPr/>
          <p:nvPr/>
        </p:nvCxnSpPr>
        <p:spPr>
          <a:xfrm>
            <a:off x="1546740" y="3193387"/>
            <a:ext cx="0" cy="389792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28"/>
          <p:cNvCxnSpPr/>
          <p:nvPr/>
        </p:nvCxnSpPr>
        <p:spPr>
          <a:xfrm>
            <a:off x="1546740" y="4266576"/>
            <a:ext cx="0" cy="347418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" name="Google Shape;285;p28"/>
          <p:cNvCxnSpPr/>
          <p:nvPr/>
        </p:nvCxnSpPr>
        <p:spPr>
          <a:xfrm>
            <a:off x="1546740" y="5352955"/>
            <a:ext cx="0" cy="334386"/>
          </a:xfrm>
          <a:prstGeom prst="straightConnector1">
            <a:avLst/>
          </a:prstGeom>
          <a:noFill/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28"/>
          <p:cNvSpPr txBox="1">
            <a:spLocks noGrp="1"/>
          </p:cNvSpPr>
          <p:nvPr>
            <p:ph type="body" idx="4"/>
          </p:nvPr>
        </p:nvSpPr>
        <p:spPr>
          <a:xfrm>
            <a:off x="1984714" y="3154728"/>
            <a:ext cx="2673563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body" idx="5"/>
          </p:nvPr>
        </p:nvSpPr>
        <p:spPr>
          <a:xfrm>
            <a:off x="1960620" y="4185543"/>
            <a:ext cx="2673563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body" idx="6"/>
          </p:nvPr>
        </p:nvSpPr>
        <p:spPr>
          <a:xfrm>
            <a:off x="1936526" y="5258890"/>
            <a:ext cx="2673563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9" name="Google Shape;28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8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Infografika Slide /Organizacia 1">
  <p:cSld name="27_Infografika Slide /Organizacia 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/>
          <p:nvPr/>
        </p:nvSpPr>
        <p:spPr>
          <a:xfrm>
            <a:off x="6096000" y="0"/>
            <a:ext cx="6096000" cy="57645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29"/>
          <p:cNvCxnSpPr/>
          <p:nvPr/>
        </p:nvCxnSpPr>
        <p:spPr>
          <a:xfrm>
            <a:off x="6085258" y="2904073"/>
            <a:ext cx="3544464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4" name="Google Shape;29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 txBox="1">
            <a:spLocks noGrp="1"/>
          </p:cNvSpPr>
          <p:nvPr>
            <p:ph type="title"/>
          </p:nvPr>
        </p:nvSpPr>
        <p:spPr>
          <a:xfrm>
            <a:off x="1524001" y="5557383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29"/>
          <p:cNvCxnSpPr/>
          <p:nvPr/>
        </p:nvCxnSpPr>
        <p:spPr>
          <a:xfrm>
            <a:off x="2538013" y="2904073"/>
            <a:ext cx="3544464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" name="Google Shape;297;p29"/>
          <p:cNvCxnSpPr/>
          <p:nvPr/>
        </p:nvCxnSpPr>
        <p:spPr>
          <a:xfrm rot="-5400000" flipH="1">
            <a:off x="5449708" y="2091450"/>
            <a:ext cx="4218600" cy="2947500"/>
          </a:xfrm>
          <a:prstGeom prst="bentConnector3">
            <a:avLst>
              <a:gd name="adj1" fmla="val 102466"/>
            </a:avLst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8" name="Google Shape;298;p29"/>
          <p:cNvSpPr/>
          <p:nvPr/>
        </p:nvSpPr>
        <p:spPr>
          <a:xfrm>
            <a:off x="983395" y="2279051"/>
            <a:ext cx="3229682" cy="12861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9"/>
          <p:cNvSpPr/>
          <p:nvPr/>
        </p:nvSpPr>
        <p:spPr>
          <a:xfrm>
            <a:off x="4509392" y="2279051"/>
            <a:ext cx="3229682" cy="12861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8035389" y="2279051"/>
            <a:ext cx="3229682" cy="12861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4509392" y="3861889"/>
            <a:ext cx="3229682" cy="12861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8035389" y="5150649"/>
            <a:ext cx="3229682" cy="12861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9"/>
          <p:cNvSpPr/>
          <p:nvPr/>
        </p:nvSpPr>
        <p:spPr>
          <a:xfrm>
            <a:off x="4509392" y="693557"/>
            <a:ext cx="3229682" cy="128610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9"/>
          <p:cNvSpPr txBox="1">
            <a:spLocks noGrp="1"/>
          </p:cNvSpPr>
          <p:nvPr>
            <p:ph type="body" idx="1"/>
          </p:nvPr>
        </p:nvSpPr>
        <p:spPr>
          <a:xfrm>
            <a:off x="1286723" y="2904073"/>
            <a:ext cx="2566368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29"/>
          <p:cNvSpPr txBox="1">
            <a:spLocks noGrp="1"/>
          </p:cNvSpPr>
          <p:nvPr>
            <p:ph type="body" idx="2"/>
          </p:nvPr>
        </p:nvSpPr>
        <p:spPr>
          <a:xfrm>
            <a:off x="1286723" y="2517359"/>
            <a:ext cx="2566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29"/>
          <p:cNvSpPr txBox="1">
            <a:spLocks noGrp="1"/>
          </p:cNvSpPr>
          <p:nvPr>
            <p:ph type="body" idx="3"/>
          </p:nvPr>
        </p:nvSpPr>
        <p:spPr>
          <a:xfrm>
            <a:off x="4876293" y="2904073"/>
            <a:ext cx="2566368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29"/>
          <p:cNvSpPr txBox="1">
            <a:spLocks noGrp="1"/>
          </p:cNvSpPr>
          <p:nvPr>
            <p:ph type="body" idx="4"/>
          </p:nvPr>
        </p:nvSpPr>
        <p:spPr>
          <a:xfrm>
            <a:off x="4876293" y="2517359"/>
            <a:ext cx="2566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29"/>
          <p:cNvSpPr txBox="1">
            <a:spLocks noGrp="1"/>
          </p:cNvSpPr>
          <p:nvPr>
            <p:ph type="body" idx="5"/>
          </p:nvPr>
        </p:nvSpPr>
        <p:spPr>
          <a:xfrm>
            <a:off x="8354765" y="2904073"/>
            <a:ext cx="2566368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type="body" idx="6"/>
          </p:nvPr>
        </p:nvSpPr>
        <p:spPr>
          <a:xfrm>
            <a:off x="8354765" y="2517359"/>
            <a:ext cx="2566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body" idx="7"/>
          </p:nvPr>
        </p:nvSpPr>
        <p:spPr>
          <a:xfrm>
            <a:off x="4876293" y="4463150"/>
            <a:ext cx="2566368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body" idx="8"/>
          </p:nvPr>
        </p:nvSpPr>
        <p:spPr>
          <a:xfrm>
            <a:off x="4876293" y="4076436"/>
            <a:ext cx="2566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29"/>
          <p:cNvSpPr txBox="1">
            <a:spLocks noGrp="1"/>
          </p:cNvSpPr>
          <p:nvPr>
            <p:ph type="body" idx="9"/>
          </p:nvPr>
        </p:nvSpPr>
        <p:spPr>
          <a:xfrm>
            <a:off x="8362483" y="5764502"/>
            <a:ext cx="2566368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29"/>
          <p:cNvSpPr txBox="1">
            <a:spLocks noGrp="1"/>
          </p:cNvSpPr>
          <p:nvPr>
            <p:ph type="body" idx="13"/>
          </p:nvPr>
        </p:nvSpPr>
        <p:spPr>
          <a:xfrm>
            <a:off x="8362483" y="5377788"/>
            <a:ext cx="2566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4"/>
          </p:nvPr>
        </p:nvSpPr>
        <p:spPr>
          <a:xfrm>
            <a:off x="4876293" y="1313505"/>
            <a:ext cx="2566368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None/>
              <a:defRPr sz="105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body" idx="15"/>
          </p:nvPr>
        </p:nvSpPr>
        <p:spPr>
          <a:xfrm>
            <a:off x="4876293" y="926791"/>
            <a:ext cx="2566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sz="1400" b="1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Infografika Slide /Organizacia 2">
  <p:cSld name="28_Infografika Slide /Organizacia 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/>
          <p:nvPr/>
        </p:nvSpPr>
        <p:spPr>
          <a:xfrm>
            <a:off x="8962315" y="2120130"/>
            <a:ext cx="3229682" cy="128610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0"/>
          <p:cNvSpPr/>
          <p:nvPr/>
        </p:nvSpPr>
        <p:spPr>
          <a:xfrm>
            <a:off x="5471707" y="2100563"/>
            <a:ext cx="3229682" cy="128610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0"/>
          <p:cNvSpPr/>
          <p:nvPr/>
        </p:nvSpPr>
        <p:spPr>
          <a:xfrm>
            <a:off x="1981099" y="2100563"/>
            <a:ext cx="3229682" cy="1286103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0"/>
          <p:cNvSpPr txBox="1">
            <a:spLocks noGrp="1"/>
          </p:cNvSpPr>
          <p:nvPr>
            <p:ph type="body" idx="1"/>
          </p:nvPr>
        </p:nvSpPr>
        <p:spPr>
          <a:xfrm>
            <a:off x="2099511" y="4458503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30"/>
          <p:cNvSpPr txBox="1">
            <a:spLocks noGrp="1"/>
          </p:cNvSpPr>
          <p:nvPr>
            <p:ph type="body" idx="2"/>
          </p:nvPr>
        </p:nvSpPr>
        <p:spPr>
          <a:xfrm>
            <a:off x="2106293" y="407178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30"/>
          <p:cNvSpPr txBox="1">
            <a:spLocks noGrp="1"/>
          </p:cNvSpPr>
          <p:nvPr>
            <p:ph type="body" idx="3"/>
          </p:nvPr>
        </p:nvSpPr>
        <p:spPr>
          <a:xfrm>
            <a:off x="5537909" y="4458503"/>
            <a:ext cx="2650647" cy="146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30"/>
          <p:cNvSpPr txBox="1">
            <a:spLocks noGrp="1"/>
          </p:cNvSpPr>
          <p:nvPr>
            <p:ph type="body" idx="4"/>
          </p:nvPr>
        </p:nvSpPr>
        <p:spPr>
          <a:xfrm>
            <a:off x="5544691" y="407178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30"/>
          <p:cNvSpPr/>
          <p:nvPr/>
        </p:nvSpPr>
        <p:spPr>
          <a:xfrm>
            <a:off x="2214470" y="2434998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dirty="0"/>
          </a:p>
        </p:txBody>
      </p:sp>
      <p:sp>
        <p:nvSpPr>
          <p:cNvPr id="326" name="Google Shape;326;p30"/>
          <p:cNvSpPr/>
          <p:nvPr/>
        </p:nvSpPr>
        <p:spPr>
          <a:xfrm>
            <a:off x="5738338" y="2434998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dirty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dirty="0"/>
          </a:p>
        </p:txBody>
      </p:sp>
      <p:sp>
        <p:nvSpPr>
          <p:cNvPr id="327" name="Google Shape;327;p30"/>
          <p:cNvSpPr/>
          <p:nvPr/>
        </p:nvSpPr>
        <p:spPr>
          <a:xfrm>
            <a:off x="9273491" y="2434998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dirty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dirty="0"/>
          </a:p>
        </p:txBody>
      </p:sp>
      <p:sp>
        <p:nvSpPr>
          <p:cNvPr id="328" name="Google Shape;328;p30"/>
          <p:cNvSpPr txBox="1">
            <a:spLocks noGrp="1"/>
          </p:cNvSpPr>
          <p:nvPr>
            <p:ph type="body" idx="5"/>
          </p:nvPr>
        </p:nvSpPr>
        <p:spPr>
          <a:xfrm>
            <a:off x="8962315" y="4458503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30"/>
          <p:cNvSpPr txBox="1">
            <a:spLocks noGrp="1"/>
          </p:cNvSpPr>
          <p:nvPr>
            <p:ph type="body" idx="6"/>
          </p:nvPr>
        </p:nvSpPr>
        <p:spPr>
          <a:xfrm>
            <a:off x="8969097" y="407178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30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1" name="Google Shape;33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9353" y="3307088"/>
            <a:ext cx="8197697" cy="45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Infografika Slide /Planovanie">
  <p:cSld name="29_Infografika Slide /Planovani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1"/>
          <p:cNvSpPr/>
          <p:nvPr/>
        </p:nvSpPr>
        <p:spPr>
          <a:xfrm>
            <a:off x="1527752" y="3431538"/>
            <a:ext cx="2461896" cy="2851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74300" tIns="324000" rIns="274300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876" y="2987873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1"/>
          <p:cNvSpPr txBox="1">
            <a:spLocks noGrp="1"/>
          </p:cNvSpPr>
          <p:nvPr>
            <p:ph type="body" idx="1"/>
          </p:nvPr>
        </p:nvSpPr>
        <p:spPr>
          <a:xfrm>
            <a:off x="1842017" y="5682784"/>
            <a:ext cx="1937681" cy="35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Calibri"/>
              <a:buNone/>
              <a:defRPr sz="10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31"/>
          <p:cNvSpPr txBox="1">
            <a:spLocks noGrp="1"/>
          </p:cNvSpPr>
          <p:nvPr>
            <p:ph type="body" idx="2"/>
          </p:nvPr>
        </p:nvSpPr>
        <p:spPr>
          <a:xfrm>
            <a:off x="1836340" y="5018878"/>
            <a:ext cx="19490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None/>
              <a:defRPr sz="16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body" idx="3"/>
          </p:nvPr>
        </p:nvSpPr>
        <p:spPr>
          <a:xfrm>
            <a:off x="1842017" y="3809480"/>
            <a:ext cx="8251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800"/>
              <a:buFont typeface="Calibri"/>
              <a:buNone/>
              <a:defRPr sz="4800" b="1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31"/>
          <p:cNvSpPr txBox="1">
            <a:spLocks noGrp="1"/>
          </p:cNvSpPr>
          <p:nvPr>
            <p:ph type="body" idx="4"/>
          </p:nvPr>
        </p:nvSpPr>
        <p:spPr>
          <a:xfrm>
            <a:off x="1868415" y="4515880"/>
            <a:ext cx="78021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  <a:defRPr sz="11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31"/>
          <p:cNvSpPr/>
          <p:nvPr/>
        </p:nvSpPr>
        <p:spPr>
          <a:xfrm>
            <a:off x="6709069" y="3444400"/>
            <a:ext cx="2461896" cy="2851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74300" tIns="324000" rIns="274300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1"/>
          <p:cNvSpPr txBox="1">
            <a:spLocks noGrp="1"/>
          </p:cNvSpPr>
          <p:nvPr>
            <p:ph type="body" idx="5"/>
          </p:nvPr>
        </p:nvSpPr>
        <p:spPr>
          <a:xfrm>
            <a:off x="7023334" y="5695646"/>
            <a:ext cx="1937681" cy="35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Calibri"/>
              <a:buNone/>
              <a:defRPr sz="10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31"/>
          <p:cNvSpPr txBox="1">
            <a:spLocks noGrp="1"/>
          </p:cNvSpPr>
          <p:nvPr>
            <p:ph type="body" idx="6"/>
          </p:nvPr>
        </p:nvSpPr>
        <p:spPr>
          <a:xfrm>
            <a:off x="7017657" y="5031740"/>
            <a:ext cx="19490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None/>
              <a:defRPr sz="16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31"/>
          <p:cNvSpPr txBox="1">
            <a:spLocks noGrp="1"/>
          </p:cNvSpPr>
          <p:nvPr>
            <p:ph type="body" idx="7"/>
          </p:nvPr>
        </p:nvSpPr>
        <p:spPr>
          <a:xfrm>
            <a:off x="7023334" y="3822342"/>
            <a:ext cx="8251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800"/>
              <a:buFont typeface="Calibri"/>
              <a:buNone/>
              <a:defRPr sz="4800" b="1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31"/>
          <p:cNvSpPr txBox="1">
            <a:spLocks noGrp="1"/>
          </p:cNvSpPr>
          <p:nvPr>
            <p:ph type="body" idx="8"/>
          </p:nvPr>
        </p:nvSpPr>
        <p:spPr>
          <a:xfrm>
            <a:off x="7049732" y="4528742"/>
            <a:ext cx="78021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  <a:defRPr sz="11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31"/>
          <p:cNvSpPr/>
          <p:nvPr/>
        </p:nvSpPr>
        <p:spPr>
          <a:xfrm>
            <a:off x="9301643" y="3440653"/>
            <a:ext cx="2461896" cy="2851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74300" tIns="324000" rIns="274300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1"/>
          <p:cNvSpPr txBox="1">
            <a:spLocks noGrp="1"/>
          </p:cNvSpPr>
          <p:nvPr>
            <p:ph type="body" idx="9"/>
          </p:nvPr>
        </p:nvSpPr>
        <p:spPr>
          <a:xfrm>
            <a:off x="9615908" y="5691899"/>
            <a:ext cx="1937681" cy="35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Calibri"/>
              <a:buNone/>
              <a:defRPr sz="10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3"/>
          </p:nvPr>
        </p:nvSpPr>
        <p:spPr>
          <a:xfrm>
            <a:off x="9610231" y="5027993"/>
            <a:ext cx="19490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None/>
              <a:defRPr sz="16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31"/>
          <p:cNvSpPr txBox="1">
            <a:spLocks noGrp="1"/>
          </p:cNvSpPr>
          <p:nvPr>
            <p:ph type="body" idx="14"/>
          </p:nvPr>
        </p:nvSpPr>
        <p:spPr>
          <a:xfrm>
            <a:off x="9615908" y="3818595"/>
            <a:ext cx="8251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800"/>
              <a:buFont typeface="Calibri"/>
              <a:buNone/>
              <a:defRPr sz="4800" b="1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31"/>
          <p:cNvSpPr txBox="1">
            <a:spLocks noGrp="1"/>
          </p:cNvSpPr>
          <p:nvPr>
            <p:ph type="body" idx="15"/>
          </p:nvPr>
        </p:nvSpPr>
        <p:spPr>
          <a:xfrm>
            <a:off x="9642306" y="4524995"/>
            <a:ext cx="78021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  <a:defRPr sz="11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31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1"/>
          <p:cNvSpPr/>
          <p:nvPr/>
        </p:nvSpPr>
        <p:spPr>
          <a:xfrm>
            <a:off x="4126084" y="2600326"/>
            <a:ext cx="2461896" cy="3682364"/>
          </a:xfrm>
          <a:prstGeom prst="rect">
            <a:avLst/>
          </a:prstGeom>
          <a:solidFill>
            <a:srgbClr val="004C96"/>
          </a:solidFill>
          <a:ln>
            <a:noFill/>
          </a:ln>
          <a:effectLst>
            <a:outerShdw blurRad="762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274300" tIns="1828800" rIns="2743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1"/>
          <p:cNvSpPr txBox="1">
            <a:spLocks noGrp="1"/>
          </p:cNvSpPr>
          <p:nvPr>
            <p:ph type="body" idx="16"/>
          </p:nvPr>
        </p:nvSpPr>
        <p:spPr>
          <a:xfrm>
            <a:off x="4393891" y="5329062"/>
            <a:ext cx="1937681" cy="35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alibri"/>
              <a:buNone/>
              <a:defRPr sz="10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31"/>
          <p:cNvSpPr txBox="1">
            <a:spLocks noGrp="1"/>
          </p:cNvSpPr>
          <p:nvPr>
            <p:ph type="body" idx="17"/>
          </p:nvPr>
        </p:nvSpPr>
        <p:spPr>
          <a:xfrm>
            <a:off x="4388214" y="4665156"/>
            <a:ext cx="19490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None/>
              <a:defRPr sz="1600" b="1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31"/>
          <p:cNvSpPr txBox="1">
            <a:spLocks noGrp="1"/>
          </p:cNvSpPr>
          <p:nvPr>
            <p:ph type="body" idx="18"/>
          </p:nvPr>
        </p:nvSpPr>
        <p:spPr>
          <a:xfrm>
            <a:off x="4393891" y="3455758"/>
            <a:ext cx="8251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  <a:defRPr sz="48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31"/>
          <p:cNvSpPr txBox="1">
            <a:spLocks noGrp="1"/>
          </p:cNvSpPr>
          <p:nvPr>
            <p:ph type="body" idx="19"/>
          </p:nvPr>
        </p:nvSpPr>
        <p:spPr>
          <a:xfrm>
            <a:off x="4420289" y="4162158"/>
            <a:ext cx="78021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sz="11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75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Zaciatok casovej osy">
  <p:cSld name="30_Zaciatok casovej osy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 txBox="1">
            <a:spLocks noGrp="1"/>
          </p:cNvSpPr>
          <p:nvPr>
            <p:ph type="body" idx="1"/>
          </p:nvPr>
        </p:nvSpPr>
        <p:spPr>
          <a:xfrm>
            <a:off x="1531620" y="4689263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32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32"/>
          <p:cNvSpPr txBox="1">
            <a:spLocks noGrp="1"/>
          </p:cNvSpPr>
          <p:nvPr>
            <p:ph type="body" idx="2"/>
          </p:nvPr>
        </p:nvSpPr>
        <p:spPr>
          <a:xfrm>
            <a:off x="1538402" y="430254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0" name="Google Shape;360;p32"/>
          <p:cNvCxnSpPr/>
          <p:nvPr/>
        </p:nvCxnSpPr>
        <p:spPr>
          <a:xfrm>
            <a:off x="755649" y="3020365"/>
            <a:ext cx="11436351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1" name="Google Shape;361;p32"/>
          <p:cNvSpPr/>
          <p:nvPr/>
        </p:nvSpPr>
        <p:spPr>
          <a:xfrm>
            <a:off x="755649" y="2974645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2"/>
          <p:cNvSpPr/>
          <p:nvPr/>
        </p:nvSpPr>
        <p:spPr>
          <a:xfrm>
            <a:off x="10686151" y="3618047"/>
            <a:ext cx="1524001" cy="1537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2"/>
          <p:cNvSpPr>
            <a:spLocks noGrp="1"/>
          </p:cNvSpPr>
          <p:nvPr>
            <p:ph type="pic" idx="3"/>
          </p:nvPr>
        </p:nvSpPr>
        <p:spPr>
          <a:xfrm>
            <a:off x="1518071" y="2396821"/>
            <a:ext cx="3047568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64" name="Google Shape;364;p32"/>
          <p:cNvSpPr>
            <a:spLocks noGrp="1"/>
          </p:cNvSpPr>
          <p:nvPr>
            <p:ph type="pic" idx="4"/>
          </p:nvPr>
        </p:nvSpPr>
        <p:spPr>
          <a:xfrm>
            <a:off x="6092582" y="2392820"/>
            <a:ext cx="3051447" cy="123089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762000" dist="254000" dir="5400000" algn="tl" rotWithShape="0">
              <a:srgbClr val="000000">
                <a:alpha val="29803"/>
              </a:srgbClr>
            </a:outerShdw>
          </a:effectLst>
        </p:spPr>
      </p:sp>
      <p:pic>
        <p:nvPicPr>
          <p:cNvPr id="365" name="Google Shape;36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8421" y="3569225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2"/>
          <p:cNvSpPr txBox="1">
            <a:spLocks noGrp="1"/>
          </p:cNvSpPr>
          <p:nvPr>
            <p:ph type="body" idx="5"/>
          </p:nvPr>
        </p:nvSpPr>
        <p:spPr>
          <a:xfrm>
            <a:off x="6114203" y="4689263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6"/>
          </p:nvPr>
        </p:nvSpPr>
        <p:spPr>
          <a:xfrm>
            <a:off x="6120985" y="430254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32"/>
          <p:cNvSpPr>
            <a:spLocks noGrp="1"/>
          </p:cNvSpPr>
          <p:nvPr>
            <p:ph type="pic" idx="7"/>
          </p:nvPr>
        </p:nvSpPr>
        <p:spPr>
          <a:xfrm>
            <a:off x="10673928" y="2387050"/>
            <a:ext cx="1509459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369" name="Google Shape;36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2"/>
          <p:cNvSpPr txBox="1">
            <a:spLocks noGrp="1"/>
          </p:cNvSpPr>
          <p:nvPr>
            <p:ph type="body" idx="8"/>
          </p:nvPr>
        </p:nvSpPr>
        <p:spPr>
          <a:xfrm>
            <a:off x="344687" y="2520135"/>
            <a:ext cx="825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None/>
              <a:defRPr sz="18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32"/>
          <p:cNvSpPr/>
          <p:nvPr/>
        </p:nvSpPr>
        <p:spPr>
          <a:xfrm>
            <a:off x="5324069" y="2974645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2"/>
          <p:cNvSpPr txBox="1">
            <a:spLocks noGrp="1"/>
          </p:cNvSpPr>
          <p:nvPr>
            <p:ph type="body" idx="9"/>
          </p:nvPr>
        </p:nvSpPr>
        <p:spPr>
          <a:xfrm>
            <a:off x="4913107" y="2520135"/>
            <a:ext cx="825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None/>
              <a:defRPr sz="18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9892489" y="2974645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2"/>
          <p:cNvSpPr txBox="1">
            <a:spLocks noGrp="1"/>
          </p:cNvSpPr>
          <p:nvPr>
            <p:ph type="body" idx="13"/>
          </p:nvPr>
        </p:nvSpPr>
        <p:spPr>
          <a:xfrm>
            <a:off x="9481527" y="2520135"/>
            <a:ext cx="825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None/>
              <a:defRPr sz="18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5" name="Google Shape;37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1166" y="3753507"/>
            <a:ext cx="262557" cy="517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Koniec casovej osy">
  <p:cSld name="31_Koniec casovej osy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>
            <a:spLocks noGrp="1"/>
          </p:cNvSpPr>
          <p:nvPr>
            <p:ph type="body" idx="1"/>
          </p:nvPr>
        </p:nvSpPr>
        <p:spPr>
          <a:xfrm>
            <a:off x="3054469" y="4689263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33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body" idx="2"/>
          </p:nvPr>
        </p:nvSpPr>
        <p:spPr>
          <a:xfrm>
            <a:off x="3061251" y="430254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0" name="Google Shape;380;p33"/>
          <p:cNvCxnSpPr>
            <a:stCxn id="381" idx="1"/>
          </p:cNvCxnSpPr>
          <p:nvPr/>
        </p:nvCxnSpPr>
        <p:spPr>
          <a:xfrm>
            <a:off x="-5961" y="3012269"/>
            <a:ext cx="10677600" cy="81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2" name="Google Shape;382;p33"/>
          <p:cNvSpPr/>
          <p:nvPr/>
        </p:nvSpPr>
        <p:spPr>
          <a:xfrm>
            <a:off x="2281198" y="2974645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3"/>
          <p:cNvSpPr>
            <a:spLocks noGrp="1"/>
          </p:cNvSpPr>
          <p:nvPr>
            <p:ph type="pic" idx="3"/>
          </p:nvPr>
        </p:nvSpPr>
        <p:spPr>
          <a:xfrm>
            <a:off x="-5961" y="2396821"/>
            <a:ext cx="1539608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83" name="Google Shape;383;p33"/>
          <p:cNvSpPr>
            <a:spLocks noGrp="1"/>
          </p:cNvSpPr>
          <p:nvPr>
            <p:ph type="pic" idx="4"/>
          </p:nvPr>
        </p:nvSpPr>
        <p:spPr>
          <a:xfrm>
            <a:off x="3053514" y="2392820"/>
            <a:ext cx="3051447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384" name="Google Shape;38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2659" y="3569225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3"/>
          <p:cNvSpPr txBox="1">
            <a:spLocks noGrp="1"/>
          </p:cNvSpPr>
          <p:nvPr>
            <p:ph type="body" idx="5"/>
          </p:nvPr>
        </p:nvSpPr>
        <p:spPr>
          <a:xfrm>
            <a:off x="7637052" y="4689263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33"/>
          <p:cNvSpPr txBox="1">
            <a:spLocks noGrp="1"/>
          </p:cNvSpPr>
          <p:nvPr>
            <p:ph type="body" idx="6"/>
          </p:nvPr>
        </p:nvSpPr>
        <p:spPr>
          <a:xfrm>
            <a:off x="7643834" y="430254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33"/>
          <p:cNvSpPr>
            <a:spLocks noGrp="1"/>
          </p:cNvSpPr>
          <p:nvPr>
            <p:ph type="pic" idx="7"/>
          </p:nvPr>
        </p:nvSpPr>
        <p:spPr>
          <a:xfrm>
            <a:off x="7642045" y="2387050"/>
            <a:ext cx="3039055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388" name="Google Shape;38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3"/>
          <p:cNvSpPr txBox="1">
            <a:spLocks noGrp="1"/>
          </p:cNvSpPr>
          <p:nvPr>
            <p:ph type="body" idx="8"/>
          </p:nvPr>
        </p:nvSpPr>
        <p:spPr>
          <a:xfrm>
            <a:off x="1870236" y="2520135"/>
            <a:ext cx="825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None/>
              <a:defRPr sz="18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33"/>
          <p:cNvSpPr/>
          <p:nvPr/>
        </p:nvSpPr>
        <p:spPr>
          <a:xfrm>
            <a:off x="6876922" y="2974645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3"/>
          <p:cNvSpPr txBox="1">
            <a:spLocks noGrp="1"/>
          </p:cNvSpPr>
          <p:nvPr>
            <p:ph type="body" idx="9"/>
          </p:nvPr>
        </p:nvSpPr>
        <p:spPr>
          <a:xfrm>
            <a:off x="6465960" y="2520135"/>
            <a:ext cx="825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None/>
              <a:defRPr sz="18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Title Slide - Region">
  <p:cSld name="04_Title Slide - Reg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1531620" y="3802173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6"/>
          <p:cNvPicPr preferRelativeResize="0"/>
          <p:nvPr/>
        </p:nvPicPr>
        <p:blipFill rotWithShape="1">
          <a:blip r:embed="rId3">
            <a:alphaModFix/>
          </a:blip>
          <a:srcRect l="34305" t="9594" r="12225"/>
          <a:stretch/>
        </p:blipFill>
        <p:spPr>
          <a:xfrm>
            <a:off x="6111527" y="-1720"/>
            <a:ext cx="608244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6"/>
          <p:cNvCxnSpPr/>
          <p:nvPr/>
        </p:nvCxnSpPr>
        <p:spPr>
          <a:xfrm>
            <a:off x="1531620" y="3552396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6"/>
          <p:cNvSpPr txBox="1"/>
          <p:nvPr/>
        </p:nvSpPr>
        <p:spPr>
          <a:xfrm>
            <a:off x="1524001" y="2176285"/>
            <a:ext cx="3845439" cy="11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</a:pPr>
            <a:r>
              <a:rPr lang="sk-SK" sz="4000" dirty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REGIONÁLNY </a:t>
            </a:r>
            <a:br>
              <a:rPr lang="sk-SK" sz="4000" dirty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4000" dirty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ROZVOJ</a:t>
            </a:r>
            <a:endParaRPr sz="4000" dirty="0">
              <a:solidFill>
                <a:srgbClr val="004C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6108124" y="-3756"/>
            <a:ext cx="6085847" cy="6865513"/>
          </a:xfrm>
          <a:prstGeom prst="homePlate">
            <a:avLst>
              <a:gd name="adj" fmla="val 0"/>
            </a:avLst>
          </a:prstGeom>
          <a:solidFill>
            <a:srgbClr val="ECECEC">
              <a:alpha val="25882"/>
            </a:srgbClr>
          </a:solidFill>
          <a:ln>
            <a:noFill/>
          </a:ln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Galeria Slide - Obrazok 3x">
  <p:cSld name="32_Galeria Slide - Obrazok 3x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4"/>
          <p:cNvSpPr/>
          <p:nvPr/>
        </p:nvSpPr>
        <p:spPr>
          <a:xfrm>
            <a:off x="7615" y="5308006"/>
            <a:ext cx="1524001" cy="1537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764" y="3399674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4"/>
          <p:cNvSpPr>
            <a:spLocks noGrp="1"/>
          </p:cNvSpPr>
          <p:nvPr>
            <p:ph type="pic" idx="2"/>
          </p:nvPr>
        </p:nvSpPr>
        <p:spPr>
          <a:xfrm>
            <a:off x="1537727" y="2321541"/>
            <a:ext cx="3027911" cy="299021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97" name="Google Shape;397;p34"/>
          <p:cNvSpPr>
            <a:spLocks noGrp="1"/>
          </p:cNvSpPr>
          <p:nvPr>
            <p:ph type="pic" idx="3"/>
          </p:nvPr>
        </p:nvSpPr>
        <p:spPr>
          <a:xfrm>
            <a:off x="4580461" y="3866903"/>
            <a:ext cx="3027911" cy="299021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98" name="Google Shape;398;p34"/>
          <p:cNvSpPr>
            <a:spLocks noGrp="1"/>
          </p:cNvSpPr>
          <p:nvPr>
            <p:ph type="pic" idx="4"/>
          </p:nvPr>
        </p:nvSpPr>
        <p:spPr>
          <a:xfrm>
            <a:off x="7639059" y="860617"/>
            <a:ext cx="3027911" cy="299021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99" name="Google Shape;399;p34"/>
          <p:cNvSpPr txBox="1">
            <a:spLocks noGrp="1"/>
          </p:cNvSpPr>
          <p:nvPr>
            <p:ph type="body" idx="1"/>
          </p:nvPr>
        </p:nvSpPr>
        <p:spPr>
          <a:xfrm>
            <a:off x="8587667" y="4997571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Galeria Slide - Obrazok 2x">
  <p:cSld name="33_Galeria Slide - Obrazok 2x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114" y="3741264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5"/>
          <p:cNvSpPr>
            <a:spLocks noGrp="1"/>
          </p:cNvSpPr>
          <p:nvPr>
            <p:ph type="pic" idx="2"/>
          </p:nvPr>
        </p:nvSpPr>
        <p:spPr>
          <a:xfrm>
            <a:off x="914401" y="1264778"/>
            <a:ext cx="4146894" cy="289370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03" name="Google Shape;403;p35"/>
          <p:cNvSpPr>
            <a:spLocks noGrp="1"/>
          </p:cNvSpPr>
          <p:nvPr>
            <p:ph type="pic" idx="3"/>
          </p:nvPr>
        </p:nvSpPr>
        <p:spPr>
          <a:xfrm>
            <a:off x="7142784" y="1264778"/>
            <a:ext cx="4146894" cy="289370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04" name="Google Shape;404;p35"/>
          <p:cNvSpPr>
            <a:spLocks noGrp="1"/>
          </p:cNvSpPr>
          <p:nvPr>
            <p:ph type="body" idx="1"/>
          </p:nvPr>
        </p:nvSpPr>
        <p:spPr>
          <a:xfrm>
            <a:off x="1730323" y="4519764"/>
            <a:ext cx="397407" cy="3974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35"/>
          <p:cNvSpPr txBox="1">
            <a:spLocks noGrp="1"/>
          </p:cNvSpPr>
          <p:nvPr>
            <p:ph type="body" idx="4"/>
          </p:nvPr>
        </p:nvSpPr>
        <p:spPr>
          <a:xfrm>
            <a:off x="2426677" y="4435262"/>
            <a:ext cx="263461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  <a:defRPr sz="18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35"/>
          <p:cNvSpPr>
            <a:spLocks noGrp="1"/>
          </p:cNvSpPr>
          <p:nvPr>
            <p:ph type="body" idx="5"/>
          </p:nvPr>
        </p:nvSpPr>
        <p:spPr>
          <a:xfrm>
            <a:off x="7958705" y="4519764"/>
            <a:ext cx="397407" cy="397407"/>
          </a:xfrm>
          <a:prstGeom prst="ellipse">
            <a:avLst/>
          </a:prstGeom>
          <a:solidFill>
            <a:srgbClr val="004C9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35"/>
          <p:cNvSpPr txBox="1">
            <a:spLocks noGrp="1"/>
          </p:cNvSpPr>
          <p:nvPr>
            <p:ph type="body" idx="6"/>
          </p:nvPr>
        </p:nvSpPr>
        <p:spPr>
          <a:xfrm>
            <a:off x="2410648" y="5365494"/>
            <a:ext cx="265064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35"/>
          <p:cNvSpPr txBox="1">
            <a:spLocks noGrp="1"/>
          </p:cNvSpPr>
          <p:nvPr>
            <p:ph type="body" idx="7"/>
          </p:nvPr>
        </p:nvSpPr>
        <p:spPr>
          <a:xfrm>
            <a:off x="8655060" y="4435262"/>
            <a:ext cx="263461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  <a:defRPr sz="18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35"/>
          <p:cNvSpPr txBox="1">
            <a:spLocks noGrp="1"/>
          </p:cNvSpPr>
          <p:nvPr>
            <p:ph type="body" idx="8"/>
          </p:nvPr>
        </p:nvSpPr>
        <p:spPr>
          <a:xfrm>
            <a:off x="8639031" y="5365494"/>
            <a:ext cx="265064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0" name="Google Shape;41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278" y="393584"/>
            <a:ext cx="2316970" cy="531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Infografika pruhova /€">
  <p:cSld name="34_Infografika pruhova /€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4686069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6"/>
          <p:cNvSpPr>
            <a:spLocks noGrp="1"/>
          </p:cNvSpPr>
          <p:nvPr>
            <p:ph type="pic" idx="2"/>
          </p:nvPr>
        </p:nvSpPr>
        <p:spPr>
          <a:xfrm>
            <a:off x="-1" y="2214726"/>
            <a:ext cx="4575381" cy="464327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15" name="Google Shape;415;p36"/>
          <p:cNvSpPr txBox="1">
            <a:spLocks noGrp="1"/>
          </p:cNvSpPr>
          <p:nvPr>
            <p:ph type="body" idx="1"/>
          </p:nvPr>
        </p:nvSpPr>
        <p:spPr>
          <a:xfrm>
            <a:off x="6096000" y="5554950"/>
            <a:ext cx="458469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16" name="Google Shape;416;p36"/>
          <p:cNvGrpSpPr/>
          <p:nvPr/>
        </p:nvGrpSpPr>
        <p:grpSpPr>
          <a:xfrm>
            <a:off x="6101171" y="2721483"/>
            <a:ext cx="4579525" cy="579698"/>
            <a:chOff x="2072906" y="2298016"/>
            <a:chExt cx="4143205" cy="312605"/>
          </a:xfrm>
        </p:grpSpPr>
        <p:sp>
          <p:nvSpPr>
            <p:cNvPr id="417" name="Google Shape;417;p36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12700" cap="flat" cmpd="sng">
              <a:solidFill>
                <a:srgbClr val="5C5F70">
                  <a:alpha val="2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072906" y="2298016"/>
              <a:ext cx="3121358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1 000 000 / 3 000 000</a:t>
              </a:r>
              <a:endParaRPr dirty="0"/>
            </a:p>
          </p:txBody>
        </p:sp>
      </p:grpSp>
      <p:sp>
        <p:nvSpPr>
          <p:cNvPr id="419" name="Google Shape;419;p36"/>
          <p:cNvSpPr txBox="1"/>
          <p:nvPr/>
        </p:nvSpPr>
        <p:spPr>
          <a:xfrm>
            <a:off x="6105833" y="3507823"/>
            <a:ext cx="19664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1 400 000 €</a:t>
            </a:r>
            <a:endParaRPr sz="1800" b="1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6"/>
          <p:cNvSpPr txBox="1"/>
          <p:nvPr/>
        </p:nvSpPr>
        <p:spPr>
          <a:xfrm>
            <a:off x="9551239" y="3517242"/>
            <a:ext cx="10872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20 %</a:t>
            </a:r>
            <a:endParaRPr dirty="0"/>
          </a:p>
        </p:txBody>
      </p:sp>
      <p:sp>
        <p:nvSpPr>
          <p:cNvPr id="421" name="Google Shape;421;p36"/>
          <p:cNvSpPr txBox="1">
            <a:spLocks noGrp="1"/>
          </p:cNvSpPr>
          <p:nvPr>
            <p:ph type="title"/>
          </p:nvPr>
        </p:nvSpPr>
        <p:spPr>
          <a:xfrm>
            <a:off x="6128028" y="765175"/>
            <a:ext cx="4552673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36"/>
          <p:cNvSpPr txBox="1">
            <a:spLocks noGrp="1"/>
          </p:cNvSpPr>
          <p:nvPr>
            <p:ph type="body" idx="3"/>
          </p:nvPr>
        </p:nvSpPr>
        <p:spPr>
          <a:xfrm>
            <a:off x="6101574" y="2201568"/>
            <a:ext cx="30662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Infografika pruhova /%">
  <p:cSld name="35_Infografika pruhova /%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7"/>
          <p:cNvSpPr>
            <a:spLocks noGrp="1"/>
          </p:cNvSpPr>
          <p:nvPr>
            <p:ph type="pic" idx="2"/>
          </p:nvPr>
        </p:nvSpPr>
        <p:spPr>
          <a:xfrm>
            <a:off x="7611744" y="2214726"/>
            <a:ext cx="4575381" cy="464327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26" name="Google Shape;426;p37"/>
          <p:cNvSpPr txBox="1"/>
          <p:nvPr/>
        </p:nvSpPr>
        <p:spPr>
          <a:xfrm>
            <a:off x="4580256" y="4070038"/>
            <a:ext cx="1493521" cy="27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b="0" dirty="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85%</a:t>
            </a:r>
            <a:endParaRPr dirty="0"/>
          </a:p>
        </p:txBody>
      </p:sp>
      <p:sp>
        <p:nvSpPr>
          <p:cNvPr id="427" name="Google Shape;427;p37"/>
          <p:cNvSpPr txBox="1">
            <a:spLocks noGrp="1"/>
          </p:cNvSpPr>
          <p:nvPr>
            <p:ph type="title"/>
          </p:nvPr>
        </p:nvSpPr>
        <p:spPr>
          <a:xfrm>
            <a:off x="6128028" y="765175"/>
            <a:ext cx="4552673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8" name="Google Shape;428;p37"/>
          <p:cNvGrpSpPr/>
          <p:nvPr/>
        </p:nvGrpSpPr>
        <p:grpSpPr>
          <a:xfrm>
            <a:off x="1518985" y="4392817"/>
            <a:ext cx="4596992" cy="45719"/>
            <a:chOff x="2073023" y="2276320"/>
            <a:chExt cx="4610282" cy="334188"/>
          </a:xfrm>
        </p:grpSpPr>
        <p:sp>
          <p:nvSpPr>
            <p:cNvPr id="429" name="Google Shape;429;p37"/>
            <p:cNvSpPr/>
            <p:nvPr/>
          </p:nvSpPr>
          <p:spPr>
            <a:xfrm rot="5400000">
              <a:off x="4221918" y="149120"/>
              <a:ext cx="312493" cy="4610282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2073024" y="2276320"/>
              <a:ext cx="3741898" cy="334188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37"/>
          <p:cNvGrpSpPr/>
          <p:nvPr/>
        </p:nvGrpSpPr>
        <p:grpSpPr>
          <a:xfrm>
            <a:off x="1517159" y="5012080"/>
            <a:ext cx="4598818" cy="50499"/>
            <a:chOff x="2073023" y="2298015"/>
            <a:chExt cx="4610282" cy="312605"/>
          </a:xfrm>
        </p:grpSpPr>
        <p:sp>
          <p:nvSpPr>
            <p:cNvPr id="432" name="Google Shape;432;p37"/>
            <p:cNvSpPr/>
            <p:nvPr/>
          </p:nvSpPr>
          <p:spPr>
            <a:xfrm rot="5400000">
              <a:off x="4221861" y="149177"/>
              <a:ext cx="312605" cy="4610282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2073024" y="2298015"/>
              <a:ext cx="2293969" cy="283016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37"/>
          <p:cNvGrpSpPr/>
          <p:nvPr/>
        </p:nvGrpSpPr>
        <p:grpSpPr>
          <a:xfrm>
            <a:off x="1518985" y="5636123"/>
            <a:ext cx="4596992" cy="45720"/>
            <a:chOff x="2073023" y="2298015"/>
            <a:chExt cx="4610281" cy="312613"/>
          </a:xfrm>
        </p:grpSpPr>
        <p:sp>
          <p:nvSpPr>
            <p:cNvPr id="435" name="Google Shape;435;p37"/>
            <p:cNvSpPr/>
            <p:nvPr/>
          </p:nvSpPr>
          <p:spPr>
            <a:xfrm rot="5400000">
              <a:off x="4221861" y="149178"/>
              <a:ext cx="312605" cy="4610281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073024" y="2298015"/>
              <a:ext cx="1538186" cy="312613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37"/>
          <p:cNvSpPr txBox="1">
            <a:spLocks noGrp="1"/>
          </p:cNvSpPr>
          <p:nvPr>
            <p:ph type="body" idx="1"/>
          </p:nvPr>
        </p:nvSpPr>
        <p:spPr>
          <a:xfrm>
            <a:off x="1546710" y="4087978"/>
            <a:ext cx="30587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37"/>
          <p:cNvSpPr txBox="1">
            <a:spLocks noGrp="1"/>
          </p:cNvSpPr>
          <p:nvPr>
            <p:ph type="body" idx="3"/>
          </p:nvPr>
        </p:nvSpPr>
        <p:spPr>
          <a:xfrm>
            <a:off x="1531053" y="4714119"/>
            <a:ext cx="30587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4"/>
          </p:nvPr>
        </p:nvSpPr>
        <p:spPr>
          <a:xfrm>
            <a:off x="1515396" y="5347021"/>
            <a:ext cx="30587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37"/>
          <p:cNvSpPr txBox="1"/>
          <p:nvPr/>
        </p:nvSpPr>
        <p:spPr>
          <a:xfrm>
            <a:off x="4580256" y="4687141"/>
            <a:ext cx="1493521" cy="27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b="0" dirty="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dirty="0"/>
          </a:p>
        </p:txBody>
      </p:sp>
      <p:sp>
        <p:nvSpPr>
          <p:cNvPr id="441" name="Google Shape;441;p37"/>
          <p:cNvSpPr txBox="1"/>
          <p:nvPr/>
        </p:nvSpPr>
        <p:spPr>
          <a:xfrm>
            <a:off x="4580256" y="5311898"/>
            <a:ext cx="1493521" cy="27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b="0" dirty="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35%</a:t>
            </a:r>
            <a:endParaRPr dirty="0"/>
          </a:p>
        </p:txBody>
      </p:sp>
      <p:sp>
        <p:nvSpPr>
          <p:cNvPr id="442" name="Google Shape;442;p37"/>
          <p:cNvSpPr txBox="1">
            <a:spLocks noGrp="1"/>
          </p:cNvSpPr>
          <p:nvPr>
            <p:ph type="body" idx="5"/>
          </p:nvPr>
        </p:nvSpPr>
        <p:spPr>
          <a:xfrm>
            <a:off x="1532950" y="2463744"/>
            <a:ext cx="454082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43" name="Google Shape;443;p37"/>
          <p:cNvCxnSpPr/>
          <p:nvPr/>
        </p:nvCxnSpPr>
        <p:spPr>
          <a:xfrm>
            <a:off x="1532951" y="2213967"/>
            <a:ext cx="933295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Infografika pruhova 2. /€">
  <p:cSld name="36_Infografika pruhova 2. /€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38"/>
          <p:cNvGrpSpPr/>
          <p:nvPr/>
        </p:nvGrpSpPr>
        <p:grpSpPr>
          <a:xfrm>
            <a:off x="4574377" y="4701274"/>
            <a:ext cx="6106321" cy="286870"/>
            <a:chOff x="2072906" y="2298016"/>
            <a:chExt cx="4143205" cy="312605"/>
          </a:xfrm>
        </p:grpSpPr>
        <p:sp>
          <p:nvSpPr>
            <p:cNvPr id="446" name="Google Shape;446;p38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2072906" y="2298016"/>
              <a:ext cx="3687294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85%</a:t>
              </a:r>
              <a:endParaRPr dirty="0"/>
            </a:p>
          </p:txBody>
        </p:sp>
      </p:grpSp>
      <p:grpSp>
        <p:nvGrpSpPr>
          <p:cNvPr id="448" name="Google Shape;448;p38"/>
          <p:cNvGrpSpPr/>
          <p:nvPr/>
        </p:nvGrpSpPr>
        <p:grpSpPr>
          <a:xfrm>
            <a:off x="4574377" y="4243133"/>
            <a:ext cx="6106321" cy="286871"/>
            <a:chOff x="2072906" y="-239729"/>
            <a:chExt cx="4143205" cy="312606"/>
          </a:xfrm>
        </p:grpSpPr>
        <p:sp>
          <p:nvSpPr>
            <p:cNvPr id="449" name="Google Shape;449;p38"/>
            <p:cNvSpPr/>
            <p:nvPr/>
          </p:nvSpPr>
          <p:spPr>
            <a:xfrm rot="5400000">
              <a:off x="3988206" y="-2155028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2072906" y="-239729"/>
              <a:ext cx="2641403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65%</a:t>
              </a:r>
              <a:endParaRPr dirty="0"/>
            </a:p>
          </p:txBody>
        </p:sp>
      </p:grpSp>
      <p:grpSp>
        <p:nvGrpSpPr>
          <p:cNvPr id="451" name="Google Shape;451;p38"/>
          <p:cNvGrpSpPr/>
          <p:nvPr/>
        </p:nvGrpSpPr>
        <p:grpSpPr>
          <a:xfrm>
            <a:off x="4574378" y="3784987"/>
            <a:ext cx="6106321" cy="286870"/>
            <a:chOff x="2072906" y="-239729"/>
            <a:chExt cx="4143205" cy="312605"/>
          </a:xfrm>
        </p:grpSpPr>
        <p:sp>
          <p:nvSpPr>
            <p:cNvPr id="452" name="Google Shape;452;p38"/>
            <p:cNvSpPr/>
            <p:nvPr/>
          </p:nvSpPr>
          <p:spPr>
            <a:xfrm rot="5400000">
              <a:off x="3988206" y="-2155029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2072906" y="-239729"/>
              <a:ext cx="3101885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75%</a:t>
              </a:r>
              <a:endParaRPr dirty="0"/>
            </a:p>
          </p:txBody>
        </p:sp>
      </p:grpSp>
      <p:grpSp>
        <p:nvGrpSpPr>
          <p:cNvPr id="454" name="Google Shape;454;p38"/>
          <p:cNvGrpSpPr/>
          <p:nvPr/>
        </p:nvGrpSpPr>
        <p:grpSpPr>
          <a:xfrm>
            <a:off x="4574378" y="3326845"/>
            <a:ext cx="6106322" cy="286870"/>
            <a:chOff x="2072905" y="2298016"/>
            <a:chExt cx="4143206" cy="312605"/>
          </a:xfrm>
        </p:grpSpPr>
        <p:sp>
          <p:nvSpPr>
            <p:cNvPr id="455" name="Google Shape;455;p38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2072905" y="2298016"/>
              <a:ext cx="4143205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100%</a:t>
              </a:r>
              <a:endParaRPr dirty="0"/>
            </a:p>
          </p:txBody>
        </p:sp>
      </p:grpSp>
      <p:grpSp>
        <p:nvGrpSpPr>
          <p:cNvPr id="457" name="Google Shape;457;p38"/>
          <p:cNvGrpSpPr/>
          <p:nvPr/>
        </p:nvGrpSpPr>
        <p:grpSpPr>
          <a:xfrm>
            <a:off x="4574380" y="2868701"/>
            <a:ext cx="6106321" cy="286870"/>
            <a:chOff x="2072906" y="2298016"/>
            <a:chExt cx="4143205" cy="312605"/>
          </a:xfrm>
        </p:grpSpPr>
        <p:sp>
          <p:nvSpPr>
            <p:cNvPr id="458" name="Google Shape;458;p38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2072906" y="2298016"/>
              <a:ext cx="3475380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80%</a:t>
              </a:r>
              <a:endParaRPr dirty="0"/>
            </a:p>
          </p:txBody>
        </p:sp>
      </p:grpSp>
      <p:grpSp>
        <p:nvGrpSpPr>
          <p:cNvPr id="460" name="Google Shape;460;p38"/>
          <p:cNvGrpSpPr/>
          <p:nvPr/>
        </p:nvGrpSpPr>
        <p:grpSpPr>
          <a:xfrm>
            <a:off x="4574380" y="2410555"/>
            <a:ext cx="6106321" cy="286870"/>
            <a:chOff x="2072906" y="2298016"/>
            <a:chExt cx="4143205" cy="312605"/>
          </a:xfrm>
        </p:grpSpPr>
        <p:sp>
          <p:nvSpPr>
            <p:cNvPr id="461" name="Google Shape;461;p38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2072906" y="2298016"/>
              <a:ext cx="2065679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50%</a:t>
              </a:r>
              <a:endParaRPr dirty="0"/>
            </a:p>
          </p:txBody>
        </p:sp>
      </p:grpSp>
      <p:pic>
        <p:nvPicPr>
          <p:cNvPr id="463" name="Google Shape;46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8"/>
          <p:cNvSpPr txBox="1">
            <a:spLocks noGrp="1"/>
          </p:cNvSpPr>
          <p:nvPr>
            <p:ph type="title"/>
          </p:nvPr>
        </p:nvSpPr>
        <p:spPr>
          <a:xfrm>
            <a:off x="6128028" y="765175"/>
            <a:ext cx="4552673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38"/>
          <p:cNvSpPr txBox="1">
            <a:spLocks noGrp="1"/>
          </p:cNvSpPr>
          <p:nvPr>
            <p:ph type="body" idx="1"/>
          </p:nvPr>
        </p:nvSpPr>
        <p:spPr>
          <a:xfrm>
            <a:off x="1535747" y="2477599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38"/>
          <p:cNvSpPr txBox="1">
            <a:spLocks noGrp="1"/>
          </p:cNvSpPr>
          <p:nvPr>
            <p:ph type="body" idx="2"/>
          </p:nvPr>
        </p:nvSpPr>
        <p:spPr>
          <a:xfrm>
            <a:off x="1535747" y="2935743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38"/>
          <p:cNvSpPr txBox="1">
            <a:spLocks noGrp="1"/>
          </p:cNvSpPr>
          <p:nvPr>
            <p:ph type="body" idx="3"/>
          </p:nvPr>
        </p:nvSpPr>
        <p:spPr>
          <a:xfrm>
            <a:off x="1535747" y="3393887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38"/>
          <p:cNvSpPr txBox="1">
            <a:spLocks noGrp="1"/>
          </p:cNvSpPr>
          <p:nvPr>
            <p:ph type="body" idx="4"/>
          </p:nvPr>
        </p:nvSpPr>
        <p:spPr>
          <a:xfrm>
            <a:off x="1535747" y="3852031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38"/>
          <p:cNvSpPr txBox="1">
            <a:spLocks noGrp="1"/>
          </p:cNvSpPr>
          <p:nvPr>
            <p:ph type="body" idx="5"/>
          </p:nvPr>
        </p:nvSpPr>
        <p:spPr>
          <a:xfrm>
            <a:off x="1535747" y="4310175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38"/>
          <p:cNvSpPr txBox="1">
            <a:spLocks noGrp="1"/>
          </p:cNvSpPr>
          <p:nvPr>
            <p:ph type="body" idx="6"/>
          </p:nvPr>
        </p:nvSpPr>
        <p:spPr>
          <a:xfrm>
            <a:off x="1535747" y="4768318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71" name="Google Shape;471;p38"/>
          <p:cNvGrpSpPr/>
          <p:nvPr/>
        </p:nvGrpSpPr>
        <p:grpSpPr>
          <a:xfrm>
            <a:off x="4574377" y="5159414"/>
            <a:ext cx="6106321" cy="286870"/>
            <a:chOff x="2072906" y="2298016"/>
            <a:chExt cx="4143205" cy="312605"/>
          </a:xfrm>
        </p:grpSpPr>
        <p:sp>
          <p:nvSpPr>
            <p:cNvPr id="472" name="Google Shape;472;p38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2072906" y="2298016"/>
              <a:ext cx="1858734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55%</a:t>
              </a:r>
              <a:endParaRPr dirty="0"/>
            </a:p>
          </p:txBody>
        </p:sp>
      </p:grpSp>
      <p:sp>
        <p:nvSpPr>
          <p:cNvPr id="474" name="Google Shape;474;p38"/>
          <p:cNvSpPr txBox="1">
            <a:spLocks noGrp="1"/>
          </p:cNvSpPr>
          <p:nvPr>
            <p:ph type="body" idx="7"/>
          </p:nvPr>
        </p:nvSpPr>
        <p:spPr>
          <a:xfrm>
            <a:off x="1535747" y="5226458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75" name="Google Shape;475;p38"/>
          <p:cNvGrpSpPr/>
          <p:nvPr/>
        </p:nvGrpSpPr>
        <p:grpSpPr>
          <a:xfrm>
            <a:off x="4574377" y="5617553"/>
            <a:ext cx="6106321" cy="286870"/>
            <a:chOff x="2072906" y="2298016"/>
            <a:chExt cx="4143205" cy="312605"/>
          </a:xfrm>
        </p:grpSpPr>
        <p:sp>
          <p:nvSpPr>
            <p:cNvPr id="476" name="Google Shape;476;p38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2072906" y="2298016"/>
              <a:ext cx="1032438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30%</a:t>
              </a:r>
              <a:endParaRPr dirty="0"/>
            </a:p>
          </p:txBody>
        </p:sp>
      </p:grpSp>
      <p:sp>
        <p:nvSpPr>
          <p:cNvPr id="478" name="Google Shape;478;p38"/>
          <p:cNvSpPr txBox="1">
            <a:spLocks noGrp="1"/>
          </p:cNvSpPr>
          <p:nvPr>
            <p:ph type="body" idx="8"/>
          </p:nvPr>
        </p:nvSpPr>
        <p:spPr>
          <a:xfrm>
            <a:off x="1535747" y="5684597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Infografika kruhová 2. /%">
  <p:cSld name="37_Infografika kruhová 2. /%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9"/>
          <p:cNvSpPr txBox="1">
            <a:spLocks noGrp="1"/>
          </p:cNvSpPr>
          <p:nvPr>
            <p:ph type="title"/>
          </p:nvPr>
        </p:nvSpPr>
        <p:spPr>
          <a:xfrm>
            <a:off x="6128028" y="765175"/>
            <a:ext cx="4552673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39"/>
          <p:cNvGrpSpPr/>
          <p:nvPr/>
        </p:nvGrpSpPr>
        <p:grpSpPr>
          <a:xfrm>
            <a:off x="2908571" y="3607434"/>
            <a:ext cx="6449438" cy="6452185"/>
            <a:chOff x="4233863" y="2238375"/>
            <a:chExt cx="3729037" cy="3730625"/>
          </a:xfrm>
        </p:grpSpPr>
        <p:sp>
          <p:nvSpPr>
            <p:cNvPr id="483" name="Google Shape;483;p39"/>
            <p:cNvSpPr/>
            <p:nvPr/>
          </p:nvSpPr>
          <p:spPr>
            <a:xfrm>
              <a:off x="4597400" y="2603500"/>
              <a:ext cx="3001963" cy="3001963"/>
            </a:xfrm>
            <a:prstGeom prst="ellipse">
              <a:avLst/>
            </a:prstGeom>
            <a:noFill/>
            <a:ln w="381000" cap="rnd" cmpd="sng">
              <a:solidFill>
                <a:srgbClr val="474747">
                  <a:alpha val="9803"/>
                </a:srgb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4962525" y="2967038"/>
              <a:ext cx="2271713" cy="2273300"/>
            </a:xfrm>
            <a:prstGeom prst="ellipse">
              <a:avLst/>
            </a:prstGeom>
            <a:noFill/>
            <a:ln w="381000" cap="rnd" cmpd="sng">
              <a:solidFill>
                <a:srgbClr val="474747">
                  <a:alpha val="9803"/>
                </a:srgb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4233863" y="2238375"/>
              <a:ext cx="3729037" cy="3730625"/>
            </a:xfrm>
            <a:prstGeom prst="ellipse">
              <a:avLst/>
            </a:prstGeom>
            <a:noFill/>
            <a:ln w="381000" cap="rnd" cmpd="sng">
              <a:solidFill>
                <a:srgbClr val="474747">
                  <a:alpha val="9803"/>
                </a:srgb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4597400" y="2603500"/>
              <a:ext cx="3001963" cy="3001963"/>
            </a:xfrm>
            <a:prstGeom prst="arc">
              <a:avLst>
                <a:gd name="adj1" fmla="val 14808551"/>
                <a:gd name="adj2" fmla="val 59366"/>
              </a:avLst>
            </a:prstGeom>
            <a:noFill/>
            <a:ln w="381000" cap="flat" cmpd="sng">
              <a:solidFill>
                <a:schemeClr val="accent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4962525" y="2967038"/>
              <a:ext cx="2271713" cy="2273300"/>
            </a:xfrm>
            <a:prstGeom prst="arc">
              <a:avLst>
                <a:gd name="adj1" fmla="val 12424991"/>
                <a:gd name="adj2" fmla="val 79148"/>
              </a:avLst>
            </a:prstGeom>
            <a:noFill/>
            <a:ln w="381000" cap="flat" cmpd="sng">
              <a:solidFill>
                <a:schemeClr val="accent3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4233863" y="2238375"/>
              <a:ext cx="3729037" cy="3730625"/>
            </a:xfrm>
            <a:prstGeom prst="arc">
              <a:avLst>
                <a:gd name="adj1" fmla="val 16159327"/>
                <a:gd name="adj2" fmla="val 56845"/>
              </a:avLst>
            </a:prstGeom>
            <a:noFill/>
            <a:ln w="3810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9" name="Google Shape;489;p39"/>
          <p:cNvGrpSpPr/>
          <p:nvPr/>
        </p:nvGrpSpPr>
        <p:grpSpPr>
          <a:xfrm>
            <a:off x="7202466" y="2789556"/>
            <a:ext cx="1716065" cy="1018356"/>
            <a:chOff x="3802069" y="6061487"/>
            <a:chExt cx="1193384" cy="427565"/>
          </a:xfrm>
        </p:grpSpPr>
        <p:cxnSp>
          <p:nvCxnSpPr>
            <p:cNvPr id="490" name="Google Shape;490;p39"/>
            <p:cNvCxnSpPr/>
            <p:nvPr/>
          </p:nvCxnSpPr>
          <p:spPr>
            <a:xfrm flipH="1">
              <a:off x="3802069" y="6061487"/>
              <a:ext cx="798708" cy="42756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1" name="Google Shape;491;p39"/>
            <p:cNvCxnSpPr/>
            <p:nvPr/>
          </p:nvCxnSpPr>
          <p:spPr>
            <a:xfrm>
              <a:off x="4600777" y="6061487"/>
              <a:ext cx="394676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92" name="Google Shape;492;p39"/>
          <p:cNvGrpSpPr/>
          <p:nvPr/>
        </p:nvGrpSpPr>
        <p:grpSpPr>
          <a:xfrm flipH="1">
            <a:off x="3605074" y="2362889"/>
            <a:ext cx="2169423" cy="1873279"/>
            <a:chOff x="3802069" y="6061487"/>
            <a:chExt cx="1144396" cy="427565"/>
          </a:xfrm>
        </p:grpSpPr>
        <p:cxnSp>
          <p:nvCxnSpPr>
            <p:cNvPr id="493" name="Google Shape;493;p39"/>
            <p:cNvCxnSpPr/>
            <p:nvPr/>
          </p:nvCxnSpPr>
          <p:spPr>
            <a:xfrm flipH="1">
              <a:off x="3802069" y="6061487"/>
              <a:ext cx="798708" cy="427565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4" name="Google Shape;494;p39"/>
            <p:cNvCxnSpPr/>
            <p:nvPr/>
          </p:nvCxnSpPr>
          <p:spPr>
            <a:xfrm>
              <a:off x="4600777" y="6061487"/>
              <a:ext cx="345688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95" name="Google Shape;495;p39"/>
          <p:cNvGrpSpPr/>
          <p:nvPr/>
        </p:nvGrpSpPr>
        <p:grpSpPr>
          <a:xfrm flipH="1">
            <a:off x="3198524" y="4348867"/>
            <a:ext cx="1573892" cy="1009376"/>
            <a:chOff x="3802069" y="6061487"/>
            <a:chExt cx="1330037" cy="427565"/>
          </a:xfrm>
        </p:grpSpPr>
        <p:cxnSp>
          <p:nvCxnSpPr>
            <p:cNvPr id="496" name="Google Shape;496;p39"/>
            <p:cNvCxnSpPr/>
            <p:nvPr/>
          </p:nvCxnSpPr>
          <p:spPr>
            <a:xfrm flipH="1">
              <a:off x="3802069" y="6061487"/>
              <a:ext cx="798708" cy="427565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7" name="Google Shape;497;p39"/>
            <p:cNvCxnSpPr/>
            <p:nvPr/>
          </p:nvCxnSpPr>
          <p:spPr>
            <a:xfrm>
              <a:off x="4600777" y="6061487"/>
              <a:ext cx="531329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98" name="Google Shape;498;p39"/>
          <p:cNvSpPr txBox="1">
            <a:spLocks noGrp="1"/>
          </p:cNvSpPr>
          <p:nvPr>
            <p:ph type="body" idx="1"/>
          </p:nvPr>
        </p:nvSpPr>
        <p:spPr>
          <a:xfrm>
            <a:off x="9126310" y="2844232"/>
            <a:ext cx="191943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39"/>
          <p:cNvSpPr txBox="1">
            <a:spLocks noGrp="1"/>
          </p:cNvSpPr>
          <p:nvPr>
            <p:ph type="body" idx="2"/>
          </p:nvPr>
        </p:nvSpPr>
        <p:spPr>
          <a:xfrm>
            <a:off x="9126310" y="2627606"/>
            <a:ext cx="19194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None/>
              <a:defRPr sz="16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39"/>
          <p:cNvSpPr txBox="1">
            <a:spLocks noGrp="1"/>
          </p:cNvSpPr>
          <p:nvPr>
            <p:ph type="body" idx="3"/>
          </p:nvPr>
        </p:nvSpPr>
        <p:spPr>
          <a:xfrm>
            <a:off x="1111271" y="4577317"/>
            <a:ext cx="191943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Calibri"/>
              <a:buNone/>
              <a:defRPr sz="40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39"/>
          <p:cNvSpPr txBox="1">
            <a:spLocks noGrp="1"/>
          </p:cNvSpPr>
          <p:nvPr>
            <p:ph type="body" idx="4"/>
          </p:nvPr>
        </p:nvSpPr>
        <p:spPr>
          <a:xfrm>
            <a:off x="1111271" y="4190603"/>
            <a:ext cx="19194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None/>
              <a:defRPr sz="16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39"/>
          <p:cNvSpPr txBox="1">
            <a:spLocks noGrp="1"/>
          </p:cNvSpPr>
          <p:nvPr>
            <p:ph type="body" idx="5"/>
          </p:nvPr>
        </p:nvSpPr>
        <p:spPr>
          <a:xfrm>
            <a:off x="1547975" y="2530755"/>
            <a:ext cx="191943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Calibri"/>
              <a:buNone/>
              <a:defRPr sz="4000" b="1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39"/>
          <p:cNvSpPr txBox="1">
            <a:spLocks noGrp="1"/>
          </p:cNvSpPr>
          <p:nvPr>
            <p:ph type="body" idx="6"/>
          </p:nvPr>
        </p:nvSpPr>
        <p:spPr>
          <a:xfrm>
            <a:off x="1547975" y="2144041"/>
            <a:ext cx="19194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None/>
              <a:defRPr sz="16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39"/>
          <p:cNvSpPr txBox="1">
            <a:spLocks noGrp="1"/>
          </p:cNvSpPr>
          <p:nvPr>
            <p:ph type="body" idx="7"/>
          </p:nvPr>
        </p:nvSpPr>
        <p:spPr>
          <a:xfrm>
            <a:off x="4762891" y="5847369"/>
            <a:ext cx="269660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Font typeface="Calibri"/>
              <a:buNone/>
              <a:defRPr sz="3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4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Infografika stlpcova /%">
  <p:cSld name="38_Infografika stlpcova /%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0"/>
          <p:cNvSpPr>
            <a:spLocks noGrp="1"/>
          </p:cNvSpPr>
          <p:nvPr>
            <p:ph type="pic" idx="2"/>
          </p:nvPr>
        </p:nvSpPr>
        <p:spPr>
          <a:xfrm>
            <a:off x="3054345" y="2343762"/>
            <a:ext cx="3060714" cy="451423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grpSp>
        <p:nvGrpSpPr>
          <p:cNvPr id="508" name="Google Shape;508;p40"/>
          <p:cNvGrpSpPr/>
          <p:nvPr/>
        </p:nvGrpSpPr>
        <p:grpSpPr>
          <a:xfrm rot="-5400000">
            <a:off x="3823765" y="3057052"/>
            <a:ext cx="6081080" cy="1536651"/>
            <a:chOff x="2072900" y="2298000"/>
            <a:chExt cx="4143211" cy="312621"/>
          </a:xfrm>
        </p:grpSpPr>
        <p:sp>
          <p:nvSpPr>
            <p:cNvPr id="509" name="Google Shape;509;p40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2072906" y="2298016"/>
              <a:ext cx="3081066" cy="312605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40"/>
            <p:cNvSpPr txBox="1"/>
            <p:nvPr/>
          </p:nvSpPr>
          <p:spPr>
            <a:xfrm rot="5400000">
              <a:off x="3457131" y="913770"/>
              <a:ext cx="312605" cy="3081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21900" rIns="91425" bIns="121900" anchor="b" anchorCtr="1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80 %</a:t>
              </a:r>
              <a:endParaRPr dirty="0"/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05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sk-SK" sz="1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Lorem</a:t>
              </a:r>
              <a:r>
                <a:rPr lang="sk-SK"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k-SK" sz="1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ipsum</a:t>
              </a:r>
              <a:r>
                <a:rPr lang="sk-SK"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sk-SK"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sk-SK" sz="1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dolor</a:t>
              </a:r>
              <a:r>
                <a:rPr lang="sk-SK"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k-SK" sz="1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sit</a:t>
              </a:r>
              <a:r>
                <a:rPr lang="sk-SK"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40"/>
          <p:cNvGrpSpPr/>
          <p:nvPr/>
        </p:nvGrpSpPr>
        <p:grpSpPr>
          <a:xfrm rot="-5400000">
            <a:off x="5351089" y="3057054"/>
            <a:ext cx="6081078" cy="1536651"/>
            <a:chOff x="2072900" y="2298000"/>
            <a:chExt cx="4143211" cy="312621"/>
          </a:xfrm>
        </p:grpSpPr>
        <p:sp>
          <p:nvSpPr>
            <p:cNvPr id="513" name="Google Shape;513;p40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2072907" y="2298016"/>
              <a:ext cx="2133576" cy="312605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 txBox="1"/>
            <p:nvPr/>
          </p:nvSpPr>
          <p:spPr>
            <a:xfrm rot="5400000">
              <a:off x="2983385" y="1387515"/>
              <a:ext cx="312605" cy="2133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21900" rIns="91425" bIns="121900" anchor="b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sk-SK"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60 %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Lorem ipsum </a:t>
              </a:r>
              <a:b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dolor sit.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40"/>
          <p:cNvGrpSpPr/>
          <p:nvPr/>
        </p:nvGrpSpPr>
        <p:grpSpPr>
          <a:xfrm rot="-5400000">
            <a:off x="6887922" y="3052321"/>
            <a:ext cx="6081078" cy="1546113"/>
            <a:chOff x="2072900" y="2296075"/>
            <a:chExt cx="4143211" cy="314546"/>
          </a:xfrm>
        </p:grpSpPr>
        <p:sp>
          <p:nvSpPr>
            <p:cNvPr id="517" name="Google Shape;517;p40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2072907" y="2296078"/>
              <a:ext cx="3723539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 txBox="1"/>
            <p:nvPr/>
          </p:nvSpPr>
          <p:spPr>
            <a:xfrm rot="5400000">
              <a:off x="3778367" y="590608"/>
              <a:ext cx="312605" cy="3723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21900" rIns="91425" bIns="121900" anchor="b" anchorCtr="1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90 %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0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Lorem ipsum </a:t>
              </a:r>
              <a:b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dolor sit.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0" name="Google Shape;520;p40"/>
          <p:cNvSpPr txBox="1">
            <a:spLocks noGrp="1"/>
          </p:cNvSpPr>
          <p:nvPr>
            <p:ph type="body" idx="1"/>
          </p:nvPr>
        </p:nvSpPr>
        <p:spPr>
          <a:xfrm>
            <a:off x="1531621" y="3586871"/>
            <a:ext cx="1354172" cy="175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21" name="Google Shape;521;p40"/>
          <p:cNvGrpSpPr/>
          <p:nvPr/>
        </p:nvGrpSpPr>
        <p:grpSpPr>
          <a:xfrm>
            <a:off x="1531620" y="3179223"/>
            <a:ext cx="793212" cy="276517"/>
            <a:chOff x="1524000" y="3808773"/>
            <a:chExt cx="793212" cy="276517"/>
          </a:xfrm>
        </p:grpSpPr>
        <p:sp>
          <p:nvSpPr>
            <p:cNvPr id="522" name="Google Shape;522;p40"/>
            <p:cNvSpPr txBox="1"/>
            <p:nvPr/>
          </p:nvSpPr>
          <p:spPr>
            <a:xfrm>
              <a:off x="1524000" y="3931402"/>
              <a:ext cx="280526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GRAF</a:t>
              </a:r>
              <a:endParaRPr/>
            </a:p>
          </p:txBody>
        </p:sp>
        <p:cxnSp>
          <p:nvCxnSpPr>
            <p:cNvPr id="523" name="Google Shape;523;p40"/>
            <p:cNvCxnSpPr/>
            <p:nvPr/>
          </p:nvCxnSpPr>
          <p:spPr>
            <a:xfrm>
              <a:off x="1524000" y="3808773"/>
              <a:ext cx="793212" cy="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4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4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4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abulka 2 /investície">
  <p:cSld name="39_Tabulka 2 /investície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1"/>
          <p:cNvSpPr txBox="1">
            <a:spLocks noGrp="1"/>
          </p:cNvSpPr>
          <p:nvPr>
            <p:ph type="title"/>
          </p:nvPr>
        </p:nvSpPr>
        <p:spPr>
          <a:xfrm>
            <a:off x="6099380" y="686219"/>
            <a:ext cx="4571863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527" name="Google Shape;527;p41"/>
          <p:cNvGraphicFramePr/>
          <p:nvPr/>
        </p:nvGraphicFramePr>
        <p:xfrm>
          <a:off x="1524002" y="22462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{E5451690-C07A-4809-BDA6-F373C7B26F70}</a:tableStyleId>
              </a:tblPr>
              <a:tblGrid>
                <a:gridCol w="152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Calibri"/>
                        <a:buNone/>
                      </a:pPr>
                      <a:r>
                        <a:rPr lang="sk-SK" sz="1400" b="1" i="0" u="none" strike="noStrike" cap="none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Názov</a:t>
                      </a:r>
                      <a:endParaRPr sz="1400" b="1" i="0" u="none" strike="noStrike" cap="non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 u="none" strike="noStrike" cap="none">
                          <a:solidFill>
                            <a:srgbClr val="222222"/>
                          </a:solidFill>
                        </a:rPr>
                        <a:t>2020</a:t>
                      </a:r>
                      <a:endParaRPr sz="1400" u="none" strike="noStrike" cap="none">
                        <a:solidFill>
                          <a:srgbClr val="222222"/>
                        </a:solidFill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Calibri"/>
                        <a:buNone/>
                      </a:pPr>
                      <a:r>
                        <a:rPr lang="sk-SK" sz="1400" b="1" i="0" u="none" strike="noStrike" cap="none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400" b="1" i="0" u="none" strike="noStrike" cap="non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Calibri"/>
                        <a:buNone/>
                      </a:pPr>
                      <a:r>
                        <a:rPr lang="sk-SK" sz="1400" b="1" i="0" u="none" strike="noStrike" cap="none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400" b="1" i="0" u="none" strike="noStrike" cap="non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Calibri"/>
                        <a:buNone/>
                      </a:pPr>
                      <a:r>
                        <a:rPr lang="sk-SK" sz="1400" b="1" i="0" u="none" strike="noStrike" cap="none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sz="1400" b="1" i="0" u="none" strike="noStrike" cap="non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Calibri"/>
                        <a:buNone/>
                      </a:pPr>
                      <a:r>
                        <a:rPr lang="sk-SK" sz="1400" b="1" i="0" u="none" strike="noStrike" cap="none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400" b="1" i="0" u="none" strike="noStrike" cap="non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dolor</a:t>
                      </a:r>
                      <a:endParaRPr sz="1200" b="1" i="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26,050.00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68,600.00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26,050.00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26,050.00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68,600.00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26,050.00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dolor</a:t>
                      </a:r>
                      <a:endParaRPr sz="1200" b="1" i="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26,050.00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68,600.00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26,050.00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Spolu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Infografika procesu /Ciel">
  <p:cSld name="41_Infografika procesu /Ciel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2"/>
          <p:cNvSpPr/>
          <p:nvPr/>
        </p:nvSpPr>
        <p:spPr>
          <a:xfrm>
            <a:off x="1541996" y="5734447"/>
            <a:ext cx="1523999" cy="112355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2"/>
          <p:cNvSpPr/>
          <p:nvPr/>
        </p:nvSpPr>
        <p:spPr>
          <a:xfrm>
            <a:off x="3060552" y="5215207"/>
            <a:ext cx="1523999" cy="1642793"/>
          </a:xfrm>
          <a:prstGeom prst="rect">
            <a:avLst/>
          </a:prstGeom>
          <a:solidFill>
            <a:schemeClr val="dk2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42"/>
          <p:cNvSpPr/>
          <p:nvPr/>
        </p:nvSpPr>
        <p:spPr>
          <a:xfrm>
            <a:off x="4582951" y="4777155"/>
            <a:ext cx="1523999" cy="2080845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2"/>
          <p:cNvSpPr/>
          <p:nvPr/>
        </p:nvSpPr>
        <p:spPr>
          <a:xfrm>
            <a:off x="6102188" y="3937521"/>
            <a:ext cx="1523999" cy="292048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2"/>
          <p:cNvSpPr/>
          <p:nvPr/>
        </p:nvSpPr>
        <p:spPr>
          <a:xfrm>
            <a:off x="7625476" y="3347087"/>
            <a:ext cx="1523999" cy="3510914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42"/>
          <p:cNvSpPr>
            <a:spLocks noGrp="1"/>
          </p:cNvSpPr>
          <p:nvPr>
            <p:ph type="pic" idx="2"/>
          </p:nvPr>
        </p:nvSpPr>
        <p:spPr>
          <a:xfrm>
            <a:off x="10660376" y="1910141"/>
            <a:ext cx="1546663" cy="495537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36" name="Google Shape;536;p42"/>
          <p:cNvSpPr txBox="1"/>
          <p:nvPr/>
        </p:nvSpPr>
        <p:spPr>
          <a:xfrm>
            <a:off x="1524000" y="4011884"/>
            <a:ext cx="3605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Štart</a:t>
            </a:r>
            <a:endParaRPr sz="14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7" name="Google Shape;537;p42"/>
          <p:cNvCxnSpPr/>
          <p:nvPr/>
        </p:nvCxnSpPr>
        <p:spPr>
          <a:xfrm>
            <a:off x="3045340" y="3869916"/>
            <a:ext cx="1335079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8" name="Google Shape;538;p42"/>
          <p:cNvCxnSpPr/>
          <p:nvPr/>
        </p:nvCxnSpPr>
        <p:spPr>
          <a:xfrm>
            <a:off x="1524001" y="4400255"/>
            <a:ext cx="1364478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9" name="Google Shape;539;p42"/>
          <p:cNvCxnSpPr/>
          <p:nvPr/>
        </p:nvCxnSpPr>
        <p:spPr>
          <a:xfrm>
            <a:off x="4579883" y="3347086"/>
            <a:ext cx="131691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0" name="Google Shape;540;p42"/>
          <p:cNvCxnSpPr/>
          <p:nvPr/>
        </p:nvCxnSpPr>
        <p:spPr>
          <a:xfrm>
            <a:off x="6096000" y="2814731"/>
            <a:ext cx="133344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1" name="Google Shape;541;p42"/>
          <p:cNvCxnSpPr/>
          <p:nvPr/>
        </p:nvCxnSpPr>
        <p:spPr>
          <a:xfrm>
            <a:off x="7621964" y="2293806"/>
            <a:ext cx="133154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2" name="Google Shape;542;p42"/>
          <p:cNvSpPr txBox="1"/>
          <p:nvPr/>
        </p:nvSpPr>
        <p:spPr>
          <a:xfrm>
            <a:off x="3045340" y="3486373"/>
            <a:ext cx="4519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Druhý</a:t>
            </a:r>
            <a:endParaRPr sz="14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42"/>
          <p:cNvSpPr txBox="1"/>
          <p:nvPr/>
        </p:nvSpPr>
        <p:spPr>
          <a:xfrm>
            <a:off x="4579883" y="2944806"/>
            <a:ext cx="3370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Tretí</a:t>
            </a:r>
            <a:endParaRPr sz="14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42"/>
          <p:cNvSpPr txBox="1"/>
          <p:nvPr/>
        </p:nvSpPr>
        <p:spPr>
          <a:xfrm>
            <a:off x="6096000" y="2438406"/>
            <a:ext cx="4440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Štvrtý</a:t>
            </a:r>
            <a:endParaRPr sz="14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2"/>
          <p:cNvSpPr txBox="1"/>
          <p:nvPr/>
        </p:nvSpPr>
        <p:spPr>
          <a:xfrm>
            <a:off x="7621964" y="1910140"/>
            <a:ext cx="2837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Cieľ</a:t>
            </a:r>
            <a:endParaRPr sz="14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42"/>
          <p:cNvSpPr txBox="1">
            <a:spLocks noGrp="1"/>
          </p:cNvSpPr>
          <p:nvPr>
            <p:ph type="body" idx="1"/>
          </p:nvPr>
        </p:nvSpPr>
        <p:spPr>
          <a:xfrm>
            <a:off x="1524001" y="4620776"/>
            <a:ext cx="1364478" cy="76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p42"/>
          <p:cNvSpPr txBox="1">
            <a:spLocks noGrp="1"/>
          </p:cNvSpPr>
          <p:nvPr>
            <p:ph type="body" idx="3"/>
          </p:nvPr>
        </p:nvSpPr>
        <p:spPr>
          <a:xfrm>
            <a:off x="3052462" y="4083826"/>
            <a:ext cx="1364478" cy="76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42"/>
          <p:cNvSpPr txBox="1">
            <a:spLocks noGrp="1"/>
          </p:cNvSpPr>
          <p:nvPr>
            <p:ph type="body" idx="4"/>
          </p:nvPr>
        </p:nvSpPr>
        <p:spPr>
          <a:xfrm>
            <a:off x="4579520" y="3581362"/>
            <a:ext cx="1364478" cy="76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42"/>
          <p:cNvSpPr txBox="1">
            <a:spLocks noGrp="1"/>
          </p:cNvSpPr>
          <p:nvPr>
            <p:ph type="body" idx="5"/>
          </p:nvPr>
        </p:nvSpPr>
        <p:spPr>
          <a:xfrm>
            <a:off x="6106578" y="2984892"/>
            <a:ext cx="1364478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42"/>
          <p:cNvSpPr txBox="1">
            <a:spLocks noGrp="1"/>
          </p:cNvSpPr>
          <p:nvPr>
            <p:ph type="body" idx="6"/>
          </p:nvPr>
        </p:nvSpPr>
        <p:spPr>
          <a:xfrm>
            <a:off x="7637000" y="2481980"/>
            <a:ext cx="1364478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1" name="Google Shape;551;p42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Infografika polkruhova">
  <p:cSld name="41_Infografika polkruhova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43"/>
          <p:cNvSpPr txBox="1">
            <a:spLocks noGrp="1"/>
          </p:cNvSpPr>
          <p:nvPr>
            <p:ph type="title"/>
          </p:nvPr>
        </p:nvSpPr>
        <p:spPr>
          <a:xfrm>
            <a:off x="6128028" y="765175"/>
            <a:ext cx="4552673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43"/>
          <p:cNvSpPr/>
          <p:nvPr/>
        </p:nvSpPr>
        <p:spPr>
          <a:xfrm>
            <a:off x="1484103" y="3429000"/>
            <a:ext cx="2746065" cy="2746066"/>
          </a:xfrm>
          <a:prstGeom prst="arc">
            <a:avLst>
              <a:gd name="adj1" fmla="val 10766207"/>
              <a:gd name="adj2" fmla="val 0"/>
            </a:avLst>
          </a:prstGeom>
          <a:gradFill>
            <a:gsLst>
              <a:gs pos="0">
                <a:srgbClr val="F2F2F2">
                  <a:alpha val="26666"/>
                </a:srgbClr>
              </a:gs>
              <a:gs pos="85000">
                <a:srgbClr val="D1D3D4">
                  <a:alpha val="26666"/>
                </a:srgbClr>
              </a:gs>
              <a:gs pos="100000">
                <a:srgbClr val="D1D3D4">
                  <a:alpha val="26666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 cap="sq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6" name="Google Shape;556;p43"/>
          <p:cNvGrpSpPr/>
          <p:nvPr/>
        </p:nvGrpSpPr>
        <p:grpSpPr>
          <a:xfrm rot="626603">
            <a:off x="1743342" y="4564398"/>
            <a:ext cx="1256235" cy="293777"/>
            <a:chOff x="1743342" y="4714570"/>
            <a:chExt cx="1256235" cy="293777"/>
          </a:xfrm>
        </p:grpSpPr>
        <p:grpSp>
          <p:nvGrpSpPr>
            <p:cNvPr id="557" name="Google Shape;557;p43"/>
            <p:cNvGrpSpPr/>
            <p:nvPr/>
          </p:nvGrpSpPr>
          <p:grpSpPr>
            <a:xfrm>
              <a:off x="2706869" y="4714570"/>
              <a:ext cx="292708" cy="293777"/>
              <a:chOff x="4726406" y="2660918"/>
              <a:chExt cx="435363" cy="435363"/>
            </a:xfrm>
          </p:grpSpPr>
          <p:sp>
            <p:nvSpPr>
              <p:cNvPr id="558" name="Google Shape;558;p43"/>
              <p:cNvSpPr/>
              <p:nvPr/>
            </p:nvSpPr>
            <p:spPr>
              <a:xfrm>
                <a:off x="4726406" y="2660918"/>
                <a:ext cx="435363" cy="435363"/>
              </a:xfrm>
              <a:prstGeom prst="ellipse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9" name="Google Shape;559;p43"/>
              <p:cNvSpPr/>
              <p:nvPr/>
            </p:nvSpPr>
            <p:spPr>
              <a:xfrm>
                <a:off x="4820152" y="2752740"/>
                <a:ext cx="270116" cy="27071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560" name="Google Shape;560;p43"/>
            <p:cNvCxnSpPr/>
            <p:nvPr/>
          </p:nvCxnSpPr>
          <p:spPr>
            <a:xfrm>
              <a:off x="1743342" y="4861458"/>
              <a:ext cx="963527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61" name="Google Shape;561;p43"/>
          <p:cNvSpPr/>
          <p:nvPr/>
        </p:nvSpPr>
        <p:spPr>
          <a:xfrm>
            <a:off x="4730079" y="3429000"/>
            <a:ext cx="2746065" cy="2746066"/>
          </a:xfrm>
          <a:prstGeom prst="arc">
            <a:avLst>
              <a:gd name="adj1" fmla="val 10766207"/>
              <a:gd name="adj2" fmla="val 0"/>
            </a:avLst>
          </a:prstGeom>
          <a:gradFill>
            <a:gsLst>
              <a:gs pos="0">
                <a:srgbClr val="DDE4F5">
                  <a:alpha val="26666"/>
                </a:srgbClr>
              </a:gs>
              <a:gs pos="85000">
                <a:srgbClr val="5F7BCF">
                  <a:alpha val="26666"/>
                </a:srgbClr>
              </a:gs>
              <a:gs pos="100000">
                <a:srgbClr val="5F7BCF">
                  <a:alpha val="26666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 cap="sq" cmpd="sng">
            <a:solidFill>
              <a:srgbClr val="DDE4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2" name="Google Shape;562;p43"/>
          <p:cNvGrpSpPr/>
          <p:nvPr/>
        </p:nvGrpSpPr>
        <p:grpSpPr>
          <a:xfrm rot="3298801">
            <a:off x="5187922" y="4262358"/>
            <a:ext cx="1256235" cy="293777"/>
            <a:chOff x="1743342" y="4714570"/>
            <a:chExt cx="1256235" cy="293777"/>
          </a:xfrm>
        </p:grpSpPr>
        <p:grpSp>
          <p:nvGrpSpPr>
            <p:cNvPr id="563" name="Google Shape;563;p43"/>
            <p:cNvGrpSpPr/>
            <p:nvPr/>
          </p:nvGrpSpPr>
          <p:grpSpPr>
            <a:xfrm>
              <a:off x="2706869" y="4714570"/>
              <a:ext cx="292708" cy="293777"/>
              <a:chOff x="4726406" y="2660918"/>
              <a:chExt cx="435363" cy="435363"/>
            </a:xfrm>
          </p:grpSpPr>
          <p:sp>
            <p:nvSpPr>
              <p:cNvPr id="564" name="Google Shape;564;p43"/>
              <p:cNvSpPr/>
              <p:nvPr/>
            </p:nvSpPr>
            <p:spPr>
              <a:xfrm>
                <a:off x="4726406" y="2660918"/>
                <a:ext cx="435363" cy="435363"/>
              </a:xfrm>
              <a:prstGeom prst="ellipse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5" name="Google Shape;565;p43"/>
              <p:cNvSpPr/>
              <p:nvPr/>
            </p:nvSpPr>
            <p:spPr>
              <a:xfrm>
                <a:off x="4820152" y="2752740"/>
                <a:ext cx="270116" cy="27071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566" name="Google Shape;566;p43"/>
            <p:cNvCxnSpPr/>
            <p:nvPr/>
          </p:nvCxnSpPr>
          <p:spPr>
            <a:xfrm>
              <a:off x="1743342" y="4861458"/>
              <a:ext cx="963527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67" name="Google Shape;567;p43"/>
          <p:cNvSpPr/>
          <p:nvPr/>
        </p:nvSpPr>
        <p:spPr>
          <a:xfrm>
            <a:off x="7951511" y="3429000"/>
            <a:ext cx="2746065" cy="2746066"/>
          </a:xfrm>
          <a:prstGeom prst="arc">
            <a:avLst>
              <a:gd name="adj1" fmla="val 10766207"/>
              <a:gd name="adj2" fmla="val 0"/>
            </a:avLst>
          </a:prstGeom>
          <a:gradFill>
            <a:gsLst>
              <a:gs pos="0">
                <a:srgbClr val="ED1C24">
                  <a:alpha val="26666"/>
                </a:srgbClr>
              </a:gs>
              <a:gs pos="16000">
                <a:srgbClr val="ED1C24">
                  <a:alpha val="26666"/>
                </a:srgbClr>
              </a:gs>
              <a:gs pos="100000">
                <a:srgbClr val="FAC7C9">
                  <a:alpha val="26666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 cap="sq" cmpd="sng">
            <a:solidFill>
              <a:srgbClr val="FAC7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8" name="Google Shape;568;p43"/>
          <p:cNvGrpSpPr/>
          <p:nvPr/>
        </p:nvGrpSpPr>
        <p:grpSpPr>
          <a:xfrm rot="5400000">
            <a:off x="8699578" y="4171075"/>
            <a:ext cx="1256235" cy="293777"/>
            <a:chOff x="1743342" y="4714570"/>
            <a:chExt cx="1256235" cy="293777"/>
          </a:xfrm>
        </p:grpSpPr>
        <p:grpSp>
          <p:nvGrpSpPr>
            <p:cNvPr id="569" name="Google Shape;569;p43"/>
            <p:cNvGrpSpPr/>
            <p:nvPr/>
          </p:nvGrpSpPr>
          <p:grpSpPr>
            <a:xfrm>
              <a:off x="2706869" y="4714570"/>
              <a:ext cx="292708" cy="293777"/>
              <a:chOff x="4726406" y="2660918"/>
              <a:chExt cx="435363" cy="435363"/>
            </a:xfrm>
          </p:grpSpPr>
          <p:sp>
            <p:nvSpPr>
              <p:cNvPr id="570" name="Google Shape;570;p43"/>
              <p:cNvSpPr/>
              <p:nvPr/>
            </p:nvSpPr>
            <p:spPr>
              <a:xfrm>
                <a:off x="4726406" y="2660918"/>
                <a:ext cx="435363" cy="435363"/>
              </a:xfrm>
              <a:prstGeom prst="ellipse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1" name="Google Shape;571;p43"/>
              <p:cNvSpPr/>
              <p:nvPr/>
            </p:nvSpPr>
            <p:spPr>
              <a:xfrm>
                <a:off x="4820152" y="2752740"/>
                <a:ext cx="270116" cy="2707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572" name="Google Shape;572;p43"/>
            <p:cNvCxnSpPr/>
            <p:nvPr/>
          </p:nvCxnSpPr>
          <p:spPr>
            <a:xfrm>
              <a:off x="1743342" y="4861458"/>
              <a:ext cx="963527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73" name="Google Shape;573;p43"/>
          <p:cNvSpPr txBox="1">
            <a:spLocks noGrp="1"/>
          </p:cNvSpPr>
          <p:nvPr>
            <p:ph type="body" idx="1"/>
          </p:nvPr>
        </p:nvSpPr>
        <p:spPr>
          <a:xfrm>
            <a:off x="1882563" y="5358392"/>
            <a:ext cx="195946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4" name="Google Shape;574;p43"/>
          <p:cNvSpPr txBox="1">
            <a:spLocks noGrp="1"/>
          </p:cNvSpPr>
          <p:nvPr>
            <p:ph type="body" idx="2"/>
          </p:nvPr>
        </p:nvSpPr>
        <p:spPr>
          <a:xfrm>
            <a:off x="1877402" y="2803844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5" name="Google Shape;575;p43"/>
          <p:cNvSpPr txBox="1">
            <a:spLocks noGrp="1"/>
          </p:cNvSpPr>
          <p:nvPr>
            <p:ph type="body" idx="3"/>
          </p:nvPr>
        </p:nvSpPr>
        <p:spPr>
          <a:xfrm>
            <a:off x="5129245" y="5358392"/>
            <a:ext cx="195946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43"/>
          <p:cNvSpPr txBox="1">
            <a:spLocks noGrp="1"/>
          </p:cNvSpPr>
          <p:nvPr>
            <p:ph type="body" idx="4"/>
          </p:nvPr>
        </p:nvSpPr>
        <p:spPr>
          <a:xfrm>
            <a:off x="5123378" y="2803844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43"/>
          <p:cNvSpPr txBox="1">
            <a:spLocks noGrp="1"/>
          </p:cNvSpPr>
          <p:nvPr>
            <p:ph type="body" idx="5"/>
          </p:nvPr>
        </p:nvSpPr>
        <p:spPr>
          <a:xfrm>
            <a:off x="8347963" y="5358392"/>
            <a:ext cx="195946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43"/>
          <p:cNvSpPr txBox="1">
            <a:spLocks noGrp="1"/>
          </p:cNvSpPr>
          <p:nvPr>
            <p:ph type="body" idx="6"/>
          </p:nvPr>
        </p:nvSpPr>
        <p:spPr>
          <a:xfrm>
            <a:off x="8344810" y="2803843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Title Slide - Informatizacia">
  <p:cSld name="05_Title Slide - Informatizac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531620" y="3802173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7"/>
          <p:cNvPicPr preferRelativeResize="0"/>
          <p:nvPr/>
        </p:nvPicPr>
        <p:blipFill rotWithShape="1">
          <a:blip r:embed="rId3">
            <a:alphaModFix/>
          </a:blip>
          <a:srcRect l="26237" t="1" r="29343" b="-1"/>
          <a:stretch/>
        </p:blipFill>
        <p:spPr>
          <a:xfrm>
            <a:off x="6099379" y="-3439"/>
            <a:ext cx="6092621" cy="6857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7"/>
          <p:cNvCxnSpPr/>
          <p:nvPr/>
        </p:nvCxnSpPr>
        <p:spPr>
          <a:xfrm>
            <a:off x="1531620" y="3552396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7"/>
          <p:cNvSpPr txBox="1"/>
          <p:nvPr/>
        </p:nvSpPr>
        <p:spPr>
          <a:xfrm>
            <a:off x="1524001" y="2176285"/>
            <a:ext cx="3845439" cy="11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</a:pPr>
            <a:r>
              <a:rPr lang="sk-SK" sz="4000" dirty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INFORMATIZÁCIA</a:t>
            </a:r>
            <a:endParaRPr dirty="0"/>
          </a:p>
        </p:txBody>
      </p:sp>
      <p:pic>
        <p:nvPicPr>
          <p:cNvPr id="71" name="Google Shape;7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/>
          <p:nvPr/>
        </p:nvSpPr>
        <p:spPr>
          <a:xfrm>
            <a:off x="6099379" y="-3756"/>
            <a:ext cx="6092615" cy="6865513"/>
          </a:xfrm>
          <a:prstGeom prst="homePlate">
            <a:avLst>
              <a:gd name="adj" fmla="val 0"/>
            </a:avLst>
          </a:prstGeom>
          <a:solidFill>
            <a:srgbClr val="ECECEC">
              <a:alpha val="25882"/>
            </a:srgbClr>
          </a:solidFill>
          <a:ln>
            <a:noFill/>
          </a:ln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 dirty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Struktura / infografika vrstvy">
  <p:cSld name="42_Struktura / infografika vrstvy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0268" y="1840647"/>
            <a:ext cx="1285854" cy="14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44"/>
          <p:cNvSpPr txBox="1">
            <a:spLocks noGrp="1"/>
          </p:cNvSpPr>
          <p:nvPr>
            <p:ph type="body" idx="1"/>
          </p:nvPr>
        </p:nvSpPr>
        <p:spPr>
          <a:xfrm>
            <a:off x="1527079" y="3574103"/>
            <a:ext cx="2540930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2766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560"/>
              <a:buFont typeface="Calibri"/>
              <a:buChar char="•"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83" name="Google Shape;583;p44"/>
          <p:cNvCxnSpPr/>
          <p:nvPr/>
        </p:nvCxnSpPr>
        <p:spPr>
          <a:xfrm>
            <a:off x="1527079" y="3324326"/>
            <a:ext cx="3305002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4" name="Google Shape;584;p44"/>
          <p:cNvSpPr txBox="1">
            <a:spLocks noGrp="1"/>
          </p:cNvSpPr>
          <p:nvPr>
            <p:ph type="body" idx="2"/>
          </p:nvPr>
        </p:nvSpPr>
        <p:spPr>
          <a:xfrm>
            <a:off x="7638260" y="2457457"/>
            <a:ext cx="2540930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2766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560"/>
              <a:buFont typeface="Calibri"/>
              <a:buChar char="•"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85" name="Google Shape;585;p44"/>
          <p:cNvCxnSpPr/>
          <p:nvPr/>
        </p:nvCxnSpPr>
        <p:spPr>
          <a:xfrm>
            <a:off x="6740838" y="2207680"/>
            <a:ext cx="3305002" cy="0"/>
          </a:xfrm>
          <a:prstGeom prst="straightConnector1">
            <a:avLst/>
          </a:prstGeom>
          <a:noFill/>
          <a:ln w="28575" cap="flat" cmpd="sng">
            <a:solidFill>
              <a:srgbClr val="9DAFE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6" name="Google Shape;586;p44"/>
          <p:cNvSpPr txBox="1">
            <a:spLocks noGrp="1"/>
          </p:cNvSpPr>
          <p:nvPr>
            <p:ph type="body" idx="3"/>
          </p:nvPr>
        </p:nvSpPr>
        <p:spPr>
          <a:xfrm>
            <a:off x="8858018" y="4639645"/>
            <a:ext cx="2540930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2766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560"/>
              <a:buFont typeface="Calibri"/>
              <a:buChar char="•"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87" name="Google Shape;587;p44"/>
          <p:cNvCxnSpPr/>
          <p:nvPr/>
        </p:nvCxnSpPr>
        <p:spPr>
          <a:xfrm>
            <a:off x="7960596" y="4389868"/>
            <a:ext cx="3305002" cy="0"/>
          </a:xfrm>
          <a:prstGeom prst="straightConnector1">
            <a:avLst/>
          </a:prstGeom>
          <a:noFill/>
          <a:ln w="28575" cap="flat" cmpd="sng">
            <a:solidFill>
              <a:srgbClr val="004C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8" name="Google Shape;58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9665" y="2932317"/>
            <a:ext cx="1285854" cy="148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6025" y="2932317"/>
            <a:ext cx="1285854" cy="14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44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1" name="Google Shape;59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0531" y="4022587"/>
            <a:ext cx="1285854" cy="148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2726" y="4022587"/>
            <a:ext cx="1285854" cy="148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5779" y="4022587"/>
            <a:ext cx="1285854" cy="148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Infografika procesu a grafu">
  <p:cSld name="43_Infografika procesu a grafu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5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45"/>
          <p:cNvGrpSpPr/>
          <p:nvPr/>
        </p:nvGrpSpPr>
        <p:grpSpPr>
          <a:xfrm>
            <a:off x="2369935" y="3468394"/>
            <a:ext cx="1384456" cy="1469268"/>
            <a:chOff x="2472487" y="3696994"/>
            <a:chExt cx="1384456" cy="1594066"/>
          </a:xfrm>
        </p:grpSpPr>
        <p:sp>
          <p:nvSpPr>
            <p:cNvPr id="598" name="Google Shape;598;p45"/>
            <p:cNvSpPr/>
            <p:nvPr/>
          </p:nvSpPr>
          <p:spPr>
            <a:xfrm>
              <a:off x="2472487" y="3696994"/>
              <a:ext cx="698796" cy="1594066"/>
            </a:xfrm>
            <a:custGeom>
              <a:avLst/>
              <a:gdLst/>
              <a:ahLst/>
              <a:cxnLst/>
              <a:rect l="l" t="t" r="r" b="b"/>
              <a:pathLst>
                <a:path w="532" h="1768" extrusionOk="0">
                  <a:moveTo>
                    <a:pt x="0" y="1380"/>
                  </a:moveTo>
                  <a:lnTo>
                    <a:pt x="532" y="1768"/>
                  </a:lnTo>
                  <a:lnTo>
                    <a:pt x="532" y="0"/>
                  </a:lnTo>
                  <a:lnTo>
                    <a:pt x="0" y="1380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chemeClr val="accent1">
                <a:alpha val="26666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3171283" y="3696994"/>
              <a:ext cx="685660" cy="1594066"/>
            </a:xfrm>
            <a:custGeom>
              <a:avLst/>
              <a:gdLst/>
              <a:ahLst/>
              <a:cxnLst/>
              <a:rect l="l" t="t" r="r" b="b"/>
              <a:pathLst>
                <a:path w="522" h="1768" extrusionOk="0">
                  <a:moveTo>
                    <a:pt x="522" y="1380"/>
                  </a:moveTo>
                  <a:lnTo>
                    <a:pt x="0" y="1768"/>
                  </a:lnTo>
                  <a:lnTo>
                    <a:pt x="0" y="0"/>
                  </a:lnTo>
                  <a:lnTo>
                    <a:pt x="522" y="1380"/>
                  </a:lnTo>
                  <a:lnTo>
                    <a:pt x="522" y="138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" name="Google Shape;600;p45"/>
          <p:cNvGrpSpPr/>
          <p:nvPr/>
        </p:nvGrpSpPr>
        <p:grpSpPr>
          <a:xfrm>
            <a:off x="4395711" y="2803584"/>
            <a:ext cx="1384456" cy="2065152"/>
            <a:chOff x="4498263" y="3032183"/>
            <a:chExt cx="1384456" cy="2240563"/>
          </a:xfrm>
        </p:grpSpPr>
        <p:sp>
          <p:nvSpPr>
            <p:cNvPr id="601" name="Google Shape;601;p45"/>
            <p:cNvSpPr/>
            <p:nvPr/>
          </p:nvSpPr>
          <p:spPr>
            <a:xfrm>
              <a:off x="4498263" y="3032183"/>
              <a:ext cx="698796" cy="2240563"/>
            </a:xfrm>
            <a:custGeom>
              <a:avLst/>
              <a:gdLst/>
              <a:ahLst/>
              <a:cxnLst/>
              <a:rect l="l" t="t" r="r" b="b"/>
              <a:pathLst>
                <a:path w="532" h="1768" extrusionOk="0">
                  <a:moveTo>
                    <a:pt x="0" y="1380"/>
                  </a:moveTo>
                  <a:lnTo>
                    <a:pt x="532" y="1768"/>
                  </a:lnTo>
                  <a:lnTo>
                    <a:pt x="532" y="0"/>
                  </a:lnTo>
                  <a:lnTo>
                    <a:pt x="0" y="1380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chemeClr val="accent5">
                <a:alpha val="26666"/>
              </a:schemeClr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5197059" y="3032183"/>
              <a:ext cx="685660" cy="2240563"/>
            </a:xfrm>
            <a:custGeom>
              <a:avLst/>
              <a:gdLst/>
              <a:ahLst/>
              <a:cxnLst/>
              <a:rect l="l" t="t" r="r" b="b"/>
              <a:pathLst>
                <a:path w="522" h="1768" extrusionOk="0">
                  <a:moveTo>
                    <a:pt x="522" y="1380"/>
                  </a:moveTo>
                  <a:lnTo>
                    <a:pt x="0" y="1768"/>
                  </a:lnTo>
                  <a:lnTo>
                    <a:pt x="0" y="0"/>
                  </a:lnTo>
                  <a:lnTo>
                    <a:pt x="522" y="1380"/>
                  </a:lnTo>
                  <a:lnTo>
                    <a:pt x="522" y="138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45"/>
          <p:cNvGrpSpPr/>
          <p:nvPr/>
        </p:nvGrpSpPr>
        <p:grpSpPr>
          <a:xfrm>
            <a:off x="6746612" y="3231222"/>
            <a:ext cx="1384456" cy="1681850"/>
            <a:chOff x="6849164" y="3459822"/>
            <a:chExt cx="1384456" cy="1824704"/>
          </a:xfrm>
        </p:grpSpPr>
        <p:sp>
          <p:nvSpPr>
            <p:cNvPr id="604" name="Google Shape;604;p45"/>
            <p:cNvSpPr/>
            <p:nvPr/>
          </p:nvSpPr>
          <p:spPr>
            <a:xfrm>
              <a:off x="6849164" y="3459822"/>
              <a:ext cx="698796" cy="1824704"/>
            </a:xfrm>
            <a:custGeom>
              <a:avLst/>
              <a:gdLst/>
              <a:ahLst/>
              <a:cxnLst/>
              <a:rect l="l" t="t" r="r" b="b"/>
              <a:pathLst>
                <a:path w="532" h="1768" extrusionOk="0">
                  <a:moveTo>
                    <a:pt x="0" y="1380"/>
                  </a:moveTo>
                  <a:lnTo>
                    <a:pt x="532" y="1768"/>
                  </a:lnTo>
                  <a:lnTo>
                    <a:pt x="532" y="0"/>
                  </a:lnTo>
                  <a:lnTo>
                    <a:pt x="0" y="1380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chemeClr val="accent6">
                <a:alpha val="26666"/>
              </a:schemeClr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7547960" y="3459822"/>
              <a:ext cx="685660" cy="1824704"/>
            </a:xfrm>
            <a:custGeom>
              <a:avLst/>
              <a:gdLst/>
              <a:ahLst/>
              <a:cxnLst/>
              <a:rect l="l" t="t" r="r" b="b"/>
              <a:pathLst>
                <a:path w="522" h="1768" extrusionOk="0">
                  <a:moveTo>
                    <a:pt x="522" y="1380"/>
                  </a:moveTo>
                  <a:lnTo>
                    <a:pt x="0" y="1768"/>
                  </a:lnTo>
                  <a:lnTo>
                    <a:pt x="0" y="0"/>
                  </a:lnTo>
                  <a:lnTo>
                    <a:pt x="522" y="1380"/>
                  </a:lnTo>
                  <a:lnTo>
                    <a:pt x="522" y="138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45"/>
          <p:cNvGrpSpPr/>
          <p:nvPr/>
        </p:nvGrpSpPr>
        <p:grpSpPr>
          <a:xfrm>
            <a:off x="9087760" y="2572850"/>
            <a:ext cx="1384456" cy="2277822"/>
            <a:chOff x="9190312" y="2801449"/>
            <a:chExt cx="1384456" cy="2471297"/>
          </a:xfrm>
        </p:grpSpPr>
        <p:sp>
          <p:nvSpPr>
            <p:cNvPr id="607" name="Google Shape;607;p45"/>
            <p:cNvSpPr/>
            <p:nvPr/>
          </p:nvSpPr>
          <p:spPr>
            <a:xfrm>
              <a:off x="9190312" y="2801449"/>
              <a:ext cx="698796" cy="2471297"/>
            </a:xfrm>
            <a:custGeom>
              <a:avLst/>
              <a:gdLst/>
              <a:ahLst/>
              <a:cxnLst/>
              <a:rect l="l" t="t" r="r" b="b"/>
              <a:pathLst>
                <a:path w="532" h="1768" extrusionOk="0">
                  <a:moveTo>
                    <a:pt x="0" y="1380"/>
                  </a:moveTo>
                  <a:lnTo>
                    <a:pt x="532" y="1768"/>
                  </a:lnTo>
                  <a:lnTo>
                    <a:pt x="532" y="0"/>
                  </a:lnTo>
                  <a:lnTo>
                    <a:pt x="0" y="1380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chemeClr val="accent3">
                <a:alpha val="26666"/>
              </a:schemeClr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9889108" y="2801449"/>
              <a:ext cx="685660" cy="2471297"/>
            </a:xfrm>
            <a:custGeom>
              <a:avLst/>
              <a:gdLst/>
              <a:ahLst/>
              <a:cxnLst/>
              <a:rect l="l" t="t" r="r" b="b"/>
              <a:pathLst>
                <a:path w="522" h="1768" extrusionOk="0">
                  <a:moveTo>
                    <a:pt x="522" y="1380"/>
                  </a:moveTo>
                  <a:lnTo>
                    <a:pt x="0" y="1768"/>
                  </a:lnTo>
                  <a:lnTo>
                    <a:pt x="0" y="0"/>
                  </a:lnTo>
                  <a:lnTo>
                    <a:pt x="522" y="1380"/>
                  </a:lnTo>
                  <a:lnTo>
                    <a:pt x="522" y="138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45"/>
          <p:cNvGrpSpPr/>
          <p:nvPr/>
        </p:nvGrpSpPr>
        <p:grpSpPr>
          <a:xfrm>
            <a:off x="3007771" y="2380824"/>
            <a:ext cx="6839744" cy="1031685"/>
            <a:chOff x="3110323" y="2609424"/>
            <a:chExt cx="6839744" cy="1031685"/>
          </a:xfrm>
        </p:grpSpPr>
        <p:cxnSp>
          <p:nvCxnSpPr>
            <p:cNvPr id="610" name="Google Shape;610;p45"/>
            <p:cNvCxnSpPr>
              <a:stCxn id="611" idx="7"/>
              <a:endCxn id="612" idx="2"/>
            </p:cNvCxnSpPr>
            <p:nvPr/>
          </p:nvCxnSpPr>
          <p:spPr>
            <a:xfrm rot="10800000" flipH="1">
              <a:off x="3214387" y="2885747"/>
              <a:ext cx="1921800" cy="6513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3" name="Google Shape;613;p45"/>
            <p:cNvCxnSpPr>
              <a:stCxn id="612" idx="6"/>
              <a:endCxn id="614" idx="2"/>
            </p:cNvCxnSpPr>
            <p:nvPr/>
          </p:nvCxnSpPr>
          <p:spPr>
            <a:xfrm>
              <a:off x="5258018" y="2885812"/>
              <a:ext cx="2233800" cy="432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5" name="Google Shape;615;p45"/>
            <p:cNvCxnSpPr>
              <a:stCxn id="614" idx="6"/>
              <a:endCxn id="616" idx="2"/>
            </p:cNvCxnSpPr>
            <p:nvPr/>
          </p:nvCxnSpPr>
          <p:spPr>
            <a:xfrm rot="10800000" flipH="1">
              <a:off x="7613694" y="2670296"/>
              <a:ext cx="2214600" cy="648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11" name="Google Shape;611;p45"/>
            <p:cNvSpPr/>
            <p:nvPr/>
          </p:nvSpPr>
          <p:spPr>
            <a:xfrm>
              <a:off x="3110323" y="3519193"/>
              <a:ext cx="121919" cy="1219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5136099" y="2824854"/>
              <a:ext cx="121919" cy="1219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dist="127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7491775" y="3257338"/>
              <a:ext cx="121919" cy="1219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38100" dist="127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9828148" y="2609424"/>
              <a:ext cx="121919" cy="1219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dist="127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7" name="Google Shape;617;p45"/>
          <p:cNvSpPr txBox="1">
            <a:spLocks noGrp="1"/>
          </p:cNvSpPr>
          <p:nvPr>
            <p:ph type="body" idx="1"/>
          </p:nvPr>
        </p:nvSpPr>
        <p:spPr>
          <a:xfrm>
            <a:off x="2028038" y="5643997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8" name="Google Shape;618;p45"/>
          <p:cNvSpPr txBox="1">
            <a:spLocks noGrp="1"/>
          </p:cNvSpPr>
          <p:nvPr>
            <p:ph type="body" idx="2"/>
          </p:nvPr>
        </p:nvSpPr>
        <p:spPr>
          <a:xfrm>
            <a:off x="2034820" y="5257283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45"/>
          <p:cNvSpPr txBox="1">
            <a:spLocks noGrp="1"/>
          </p:cNvSpPr>
          <p:nvPr>
            <p:ph type="body" idx="3"/>
          </p:nvPr>
        </p:nvSpPr>
        <p:spPr>
          <a:xfrm>
            <a:off x="4342005" y="5643997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0" name="Google Shape;620;p45"/>
          <p:cNvSpPr txBox="1">
            <a:spLocks noGrp="1"/>
          </p:cNvSpPr>
          <p:nvPr>
            <p:ph type="body" idx="4"/>
          </p:nvPr>
        </p:nvSpPr>
        <p:spPr>
          <a:xfrm>
            <a:off x="4348787" y="5257283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45"/>
          <p:cNvSpPr txBox="1">
            <a:spLocks noGrp="1"/>
          </p:cNvSpPr>
          <p:nvPr>
            <p:ph type="body" idx="5"/>
          </p:nvPr>
        </p:nvSpPr>
        <p:spPr>
          <a:xfrm>
            <a:off x="6608347" y="5643997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45"/>
          <p:cNvSpPr txBox="1">
            <a:spLocks noGrp="1"/>
          </p:cNvSpPr>
          <p:nvPr>
            <p:ph type="body" idx="6"/>
          </p:nvPr>
        </p:nvSpPr>
        <p:spPr>
          <a:xfrm>
            <a:off x="6615129" y="5257283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3" name="Google Shape;623;p45"/>
          <p:cNvSpPr txBox="1">
            <a:spLocks noGrp="1"/>
          </p:cNvSpPr>
          <p:nvPr>
            <p:ph type="body" idx="7"/>
          </p:nvPr>
        </p:nvSpPr>
        <p:spPr>
          <a:xfrm>
            <a:off x="8931839" y="5643997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4" name="Google Shape;624;p45"/>
          <p:cNvSpPr txBox="1">
            <a:spLocks noGrp="1"/>
          </p:cNvSpPr>
          <p:nvPr>
            <p:ph type="body" idx="8"/>
          </p:nvPr>
        </p:nvSpPr>
        <p:spPr>
          <a:xfrm>
            <a:off x="8938621" y="5257283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5" name="Google Shape;625;p45"/>
          <p:cNvSpPr txBox="1">
            <a:spLocks noGrp="1"/>
          </p:cNvSpPr>
          <p:nvPr>
            <p:ph type="body" idx="9"/>
          </p:nvPr>
        </p:nvSpPr>
        <p:spPr>
          <a:xfrm>
            <a:off x="2421485" y="2749641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45"/>
          <p:cNvSpPr txBox="1">
            <a:spLocks noGrp="1"/>
          </p:cNvSpPr>
          <p:nvPr>
            <p:ph type="body" idx="13"/>
          </p:nvPr>
        </p:nvSpPr>
        <p:spPr>
          <a:xfrm>
            <a:off x="4440404" y="2056561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7" name="Google Shape;627;p45"/>
          <p:cNvSpPr txBox="1">
            <a:spLocks noGrp="1"/>
          </p:cNvSpPr>
          <p:nvPr>
            <p:ph type="body" idx="14"/>
          </p:nvPr>
        </p:nvSpPr>
        <p:spPr>
          <a:xfrm>
            <a:off x="6773221" y="2502740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8" name="Google Shape;628;p45"/>
          <p:cNvSpPr txBox="1">
            <a:spLocks noGrp="1"/>
          </p:cNvSpPr>
          <p:nvPr>
            <p:ph type="body" idx="15"/>
          </p:nvPr>
        </p:nvSpPr>
        <p:spPr>
          <a:xfrm>
            <a:off x="9100625" y="1816467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rojuholník 1 /infografika vrstvy">
  <p:cSld name="44_Trojuholník 1 /infografika vrstvy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46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5471140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46"/>
          <p:cNvSpPr/>
          <p:nvPr/>
        </p:nvSpPr>
        <p:spPr>
          <a:xfrm>
            <a:off x="5143284" y="1801976"/>
            <a:ext cx="1905000" cy="1704975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rgbClr val="ECEC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46"/>
          <p:cNvSpPr/>
          <p:nvPr/>
        </p:nvSpPr>
        <p:spPr>
          <a:xfrm>
            <a:off x="4189307" y="3500554"/>
            <a:ext cx="1905000" cy="1704975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46"/>
          <p:cNvSpPr/>
          <p:nvPr/>
        </p:nvSpPr>
        <p:spPr>
          <a:xfrm rot="10800000">
            <a:off x="5143285" y="3500554"/>
            <a:ext cx="1905000" cy="1704975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46"/>
          <p:cNvSpPr/>
          <p:nvPr/>
        </p:nvSpPr>
        <p:spPr>
          <a:xfrm>
            <a:off x="5878718" y="3208541"/>
            <a:ext cx="2660373" cy="2381034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46"/>
          <p:cNvSpPr txBox="1">
            <a:spLocks noGrp="1"/>
          </p:cNvSpPr>
          <p:nvPr>
            <p:ph type="body" idx="1"/>
          </p:nvPr>
        </p:nvSpPr>
        <p:spPr>
          <a:xfrm>
            <a:off x="8910147" y="244253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7" name="Google Shape;637;p46"/>
          <p:cNvSpPr txBox="1">
            <a:spLocks noGrp="1"/>
          </p:cNvSpPr>
          <p:nvPr>
            <p:ph type="body" idx="2"/>
          </p:nvPr>
        </p:nvSpPr>
        <p:spPr>
          <a:xfrm>
            <a:off x="8910147" y="210445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38" name="Google Shape;638;p46"/>
          <p:cNvCxnSpPr/>
          <p:nvPr/>
        </p:nvCxnSpPr>
        <p:spPr>
          <a:xfrm>
            <a:off x="8910146" y="1971602"/>
            <a:ext cx="411439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9" name="Google Shape;639;p46"/>
          <p:cNvSpPr txBox="1">
            <a:spLocks noGrp="1"/>
          </p:cNvSpPr>
          <p:nvPr>
            <p:ph type="body" idx="3"/>
          </p:nvPr>
        </p:nvSpPr>
        <p:spPr>
          <a:xfrm>
            <a:off x="8910147" y="445234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p46"/>
          <p:cNvSpPr txBox="1">
            <a:spLocks noGrp="1"/>
          </p:cNvSpPr>
          <p:nvPr>
            <p:ph type="body" idx="4"/>
          </p:nvPr>
        </p:nvSpPr>
        <p:spPr>
          <a:xfrm>
            <a:off x="8910147" y="411426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41" name="Google Shape;641;p46"/>
          <p:cNvCxnSpPr/>
          <p:nvPr/>
        </p:nvCxnSpPr>
        <p:spPr>
          <a:xfrm>
            <a:off x="8910146" y="3981412"/>
            <a:ext cx="411439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2" name="Google Shape;642;p46"/>
          <p:cNvSpPr txBox="1">
            <a:spLocks noGrp="1"/>
          </p:cNvSpPr>
          <p:nvPr>
            <p:ph type="body" idx="5"/>
          </p:nvPr>
        </p:nvSpPr>
        <p:spPr>
          <a:xfrm>
            <a:off x="1005093" y="244253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3" name="Google Shape;643;p46"/>
          <p:cNvSpPr txBox="1">
            <a:spLocks noGrp="1"/>
          </p:cNvSpPr>
          <p:nvPr>
            <p:ph type="body" idx="6"/>
          </p:nvPr>
        </p:nvSpPr>
        <p:spPr>
          <a:xfrm>
            <a:off x="1005093" y="210445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44" name="Google Shape;644;p46"/>
          <p:cNvCxnSpPr/>
          <p:nvPr/>
        </p:nvCxnSpPr>
        <p:spPr>
          <a:xfrm>
            <a:off x="3254028" y="1971602"/>
            <a:ext cx="411439" cy="0"/>
          </a:xfrm>
          <a:prstGeom prst="straightConnector1">
            <a:avLst/>
          </a:prstGeom>
          <a:noFill/>
          <a:ln w="28575" cap="flat" cmpd="sng">
            <a:solidFill>
              <a:srgbClr val="ECECE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5" name="Google Shape;645;p46"/>
          <p:cNvSpPr txBox="1">
            <a:spLocks noGrp="1"/>
          </p:cNvSpPr>
          <p:nvPr>
            <p:ph type="body" idx="7"/>
          </p:nvPr>
        </p:nvSpPr>
        <p:spPr>
          <a:xfrm>
            <a:off x="1005093" y="445234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6" name="Google Shape;646;p46"/>
          <p:cNvSpPr txBox="1">
            <a:spLocks noGrp="1"/>
          </p:cNvSpPr>
          <p:nvPr>
            <p:ph type="body" idx="8"/>
          </p:nvPr>
        </p:nvSpPr>
        <p:spPr>
          <a:xfrm>
            <a:off x="1005093" y="411426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47" name="Google Shape;647;p46"/>
          <p:cNvCxnSpPr/>
          <p:nvPr/>
        </p:nvCxnSpPr>
        <p:spPr>
          <a:xfrm>
            <a:off x="3254028" y="3981412"/>
            <a:ext cx="41143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8" name="Google Shape;648;p46"/>
          <p:cNvSpPr txBox="1">
            <a:spLocks noGrp="1"/>
          </p:cNvSpPr>
          <p:nvPr>
            <p:ph type="body" idx="9"/>
          </p:nvPr>
        </p:nvSpPr>
        <p:spPr>
          <a:xfrm>
            <a:off x="4450310" y="4554941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9" name="Google Shape;649;p46"/>
          <p:cNvSpPr txBox="1">
            <a:spLocks noGrp="1"/>
          </p:cNvSpPr>
          <p:nvPr>
            <p:ph type="body" idx="13"/>
          </p:nvPr>
        </p:nvSpPr>
        <p:spPr>
          <a:xfrm>
            <a:off x="5414788" y="3762596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0" name="Google Shape;650;p46"/>
          <p:cNvSpPr txBox="1">
            <a:spLocks noGrp="1"/>
          </p:cNvSpPr>
          <p:nvPr>
            <p:ph type="body" idx="14"/>
          </p:nvPr>
        </p:nvSpPr>
        <p:spPr>
          <a:xfrm>
            <a:off x="5415998" y="2861758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46"/>
          <p:cNvSpPr txBox="1">
            <a:spLocks noGrp="1"/>
          </p:cNvSpPr>
          <p:nvPr>
            <p:ph type="body" idx="15"/>
          </p:nvPr>
        </p:nvSpPr>
        <p:spPr>
          <a:xfrm>
            <a:off x="6508832" y="4605710"/>
            <a:ext cx="13655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rojuholník 2 /infografika vrstvy">
  <p:cSld name="45_Trojuholník 2 /infografika vrstvy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47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5471140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47"/>
          <p:cNvSpPr/>
          <p:nvPr/>
        </p:nvSpPr>
        <p:spPr>
          <a:xfrm>
            <a:off x="5143284" y="1801976"/>
            <a:ext cx="1905000" cy="1704975"/>
          </a:xfrm>
          <a:prstGeom prst="triangle">
            <a:avLst>
              <a:gd name="adj" fmla="val 50000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47"/>
          <p:cNvSpPr/>
          <p:nvPr/>
        </p:nvSpPr>
        <p:spPr>
          <a:xfrm>
            <a:off x="4189307" y="3500554"/>
            <a:ext cx="1905000" cy="1704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47"/>
          <p:cNvSpPr/>
          <p:nvPr/>
        </p:nvSpPr>
        <p:spPr>
          <a:xfrm rot="10800000">
            <a:off x="5143285" y="3500554"/>
            <a:ext cx="1905000" cy="1704975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47"/>
          <p:cNvSpPr/>
          <p:nvPr/>
        </p:nvSpPr>
        <p:spPr>
          <a:xfrm>
            <a:off x="5878718" y="3208541"/>
            <a:ext cx="2660373" cy="2381034"/>
          </a:xfrm>
          <a:prstGeom prst="triangle">
            <a:avLst>
              <a:gd name="adj" fmla="val 50000"/>
            </a:avLst>
          </a:prstGeom>
          <a:solidFill>
            <a:srgbClr val="004C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47"/>
          <p:cNvSpPr txBox="1">
            <a:spLocks noGrp="1"/>
          </p:cNvSpPr>
          <p:nvPr>
            <p:ph type="body" idx="1"/>
          </p:nvPr>
        </p:nvSpPr>
        <p:spPr>
          <a:xfrm>
            <a:off x="8910147" y="244253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47"/>
          <p:cNvSpPr txBox="1">
            <a:spLocks noGrp="1"/>
          </p:cNvSpPr>
          <p:nvPr>
            <p:ph type="body" idx="2"/>
          </p:nvPr>
        </p:nvSpPr>
        <p:spPr>
          <a:xfrm>
            <a:off x="8910147" y="210445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61" name="Google Shape;661;p47"/>
          <p:cNvCxnSpPr/>
          <p:nvPr/>
        </p:nvCxnSpPr>
        <p:spPr>
          <a:xfrm>
            <a:off x="8910146" y="1971602"/>
            <a:ext cx="411439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2" name="Google Shape;662;p47"/>
          <p:cNvSpPr txBox="1">
            <a:spLocks noGrp="1"/>
          </p:cNvSpPr>
          <p:nvPr>
            <p:ph type="body" idx="3"/>
          </p:nvPr>
        </p:nvSpPr>
        <p:spPr>
          <a:xfrm>
            <a:off x="8910147" y="445234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3" name="Google Shape;663;p47"/>
          <p:cNvSpPr txBox="1">
            <a:spLocks noGrp="1"/>
          </p:cNvSpPr>
          <p:nvPr>
            <p:ph type="body" idx="4"/>
          </p:nvPr>
        </p:nvSpPr>
        <p:spPr>
          <a:xfrm>
            <a:off x="8910147" y="411426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64" name="Google Shape;664;p47"/>
          <p:cNvCxnSpPr/>
          <p:nvPr/>
        </p:nvCxnSpPr>
        <p:spPr>
          <a:xfrm>
            <a:off x="8910146" y="3981412"/>
            <a:ext cx="411439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5" name="Google Shape;665;p47"/>
          <p:cNvSpPr txBox="1">
            <a:spLocks noGrp="1"/>
          </p:cNvSpPr>
          <p:nvPr>
            <p:ph type="body" idx="5"/>
          </p:nvPr>
        </p:nvSpPr>
        <p:spPr>
          <a:xfrm>
            <a:off x="1005093" y="244253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6" name="Google Shape;666;p47"/>
          <p:cNvSpPr txBox="1">
            <a:spLocks noGrp="1"/>
          </p:cNvSpPr>
          <p:nvPr>
            <p:ph type="body" idx="6"/>
          </p:nvPr>
        </p:nvSpPr>
        <p:spPr>
          <a:xfrm>
            <a:off x="1005093" y="210445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67" name="Google Shape;667;p47"/>
          <p:cNvCxnSpPr/>
          <p:nvPr/>
        </p:nvCxnSpPr>
        <p:spPr>
          <a:xfrm>
            <a:off x="3254028" y="1971602"/>
            <a:ext cx="411439" cy="0"/>
          </a:xfrm>
          <a:prstGeom prst="straightConnector1">
            <a:avLst/>
          </a:prstGeom>
          <a:noFill/>
          <a:ln w="28575" cap="flat" cmpd="sng">
            <a:solidFill>
              <a:srgbClr val="ECECE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8" name="Google Shape;668;p47"/>
          <p:cNvSpPr txBox="1">
            <a:spLocks noGrp="1"/>
          </p:cNvSpPr>
          <p:nvPr>
            <p:ph type="body" idx="7"/>
          </p:nvPr>
        </p:nvSpPr>
        <p:spPr>
          <a:xfrm>
            <a:off x="1005093" y="445234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47"/>
          <p:cNvSpPr txBox="1">
            <a:spLocks noGrp="1"/>
          </p:cNvSpPr>
          <p:nvPr>
            <p:ph type="body" idx="8"/>
          </p:nvPr>
        </p:nvSpPr>
        <p:spPr>
          <a:xfrm>
            <a:off x="1005093" y="411426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70" name="Google Shape;670;p47"/>
          <p:cNvCxnSpPr/>
          <p:nvPr/>
        </p:nvCxnSpPr>
        <p:spPr>
          <a:xfrm>
            <a:off x="3254028" y="3981412"/>
            <a:ext cx="41143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1" name="Google Shape;671;p47"/>
          <p:cNvSpPr txBox="1">
            <a:spLocks noGrp="1"/>
          </p:cNvSpPr>
          <p:nvPr>
            <p:ph type="body" idx="9"/>
          </p:nvPr>
        </p:nvSpPr>
        <p:spPr>
          <a:xfrm>
            <a:off x="4450310" y="4554941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47"/>
          <p:cNvSpPr txBox="1">
            <a:spLocks noGrp="1"/>
          </p:cNvSpPr>
          <p:nvPr>
            <p:ph type="body" idx="13"/>
          </p:nvPr>
        </p:nvSpPr>
        <p:spPr>
          <a:xfrm>
            <a:off x="5414788" y="3762596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47"/>
          <p:cNvSpPr txBox="1">
            <a:spLocks noGrp="1"/>
          </p:cNvSpPr>
          <p:nvPr>
            <p:ph type="body" idx="14"/>
          </p:nvPr>
        </p:nvSpPr>
        <p:spPr>
          <a:xfrm>
            <a:off x="5415998" y="2861758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4" name="Google Shape;674;p47"/>
          <p:cNvSpPr txBox="1">
            <a:spLocks noGrp="1"/>
          </p:cNvSpPr>
          <p:nvPr>
            <p:ph type="body" idx="15"/>
          </p:nvPr>
        </p:nvSpPr>
        <p:spPr>
          <a:xfrm>
            <a:off x="6508832" y="4605710"/>
            <a:ext cx="13655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Styl prstencového grafu">
  <p:cSld name="46_Styl prstencového grafu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48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48"/>
          <p:cNvSpPr/>
          <p:nvPr/>
        </p:nvSpPr>
        <p:spPr>
          <a:xfrm>
            <a:off x="2703545" y="2276474"/>
            <a:ext cx="2408230" cy="2408230"/>
          </a:xfrm>
          <a:prstGeom prst="ellipse">
            <a:avLst/>
          </a:prstGeom>
          <a:noFill/>
          <a:ln w="25400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6575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48"/>
          <p:cNvSpPr/>
          <p:nvPr/>
        </p:nvSpPr>
        <p:spPr>
          <a:xfrm>
            <a:off x="2703545" y="2276474"/>
            <a:ext cx="2408230" cy="2408230"/>
          </a:xfrm>
          <a:prstGeom prst="arc">
            <a:avLst>
              <a:gd name="adj1" fmla="val 16200000"/>
              <a:gd name="adj2" fmla="val 8491402"/>
            </a:avLst>
          </a:prstGeom>
          <a:noFill/>
          <a:ln w="5080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8"/>
          <p:cNvSpPr/>
          <p:nvPr/>
        </p:nvSpPr>
        <p:spPr>
          <a:xfrm>
            <a:off x="5736961" y="2276474"/>
            <a:ext cx="2408230" cy="2408230"/>
          </a:xfrm>
          <a:prstGeom prst="ellipse">
            <a:avLst/>
          </a:prstGeom>
          <a:noFill/>
          <a:ln w="25400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6575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48"/>
          <p:cNvSpPr/>
          <p:nvPr/>
        </p:nvSpPr>
        <p:spPr>
          <a:xfrm>
            <a:off x="5736961" y="2276474"/>
            <a:ext cx="2408230" cy="2408230"/>
          </a:xfrm>
          <a:prstGeom prst="arc">
            <a:avLst>
              <a:gd name="adj1" fmla="val 16200000"/>
              <a:gd name="adj2" fmla="val 11378791"/>
            </a:avLst>
          </a:prstGeom>
          <a:noFill/>
          <a:ln w="508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48"/>
          <p:cNvSpPr/>
          <p:nvPr/>
        </p:nvSpPr>
        <p:spPr>
          <a:xfrm>
            <a:off x="8791641" y="2276474"/>
            <a:ext cx="2408230" cy="2408230"/>
          </a:xfrm>
          <a:prstGeom prst="ellipse">
            <a:avLst/>
          </a:prstGeom>
          <a:noFill/>
          <a:ln w="25400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6575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48"/>
          <p:cNvSpPr/>
          <p:nvPr/>
        </p:nvSpPr>
        <p:spPr>
          <a:xfrm>
            <a:off x="8791641" y="2276474"/>
            <a:ext cx="2408230" cy="2408230"/>
          </a:xfrm>
          <a:prstGeom prst="arc">
            <a:avLst>
              <a:gd name="adj1" fmla="val 16200000"/>
              <a:gd name="adj2" fmla="val 392104"/>
            </a:avLst>
          </a:prstGeom>
          <a:noFill/>
          <a:ln w="50800" cap="rnd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4457" y="5945391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48"/>
          <p:cNvSpPr txBox="1">
            <a:spLocks noGrp="1"/>
          </p:cNvSpPr>
          <p:nvPr>
            <p:ph type="body" idx="1"/>
          </p:nvPr>
        </p:nvSpPr>
        <p:spPr>
          <a:xfrm>
            <a:off x="3063203" y="5087222"/>
            <a:ext cx="1915708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6" name="Google Shape;686;p48"/>
          <p:cNvSpPr txBox="1">
            <a:spLocks noGrp="1"/>
          </p:cNvSpPr>
          <p:nvPr>
            <p:ph type="body" idx="2"/>
          </p:nvPr>
        </p:nvSpPr>
        <p:spPr>
          <a:xfrm>
            <a:off x="6096000" y="5087222"/>
            <a:ext cx="1915708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7" name="Google Shape;687;p48"/>
          <p:cNvSpPr txBox="1">
            <a:spLocks noGrp="1"/>
          </p:cNvSpPr>
          <p:nvPr>
            <p:ph type="body" idx="3"/>
          </p:nvPr>
        </p:nvSpPr>
        <p:spPr>
          <a:xfrm>
            <a:off x="9150678" y="5087222"/>
            <a:ext cx="1915708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8" name="Google Shape;688;p48"/>
          <p:cNvSpPr txBox="1">
            <a:spLocks noGrp="1"/>
          </p:cNvSpPr>
          <p:nvPr>
            <p:ph type="body" idx="4"/>
          </p:nvPr>
        </p:nvSpPr>
        <p:spPr>
          <a:xfrm>
            <a:off x="3063203" y="2987087"/>
            <a:ext cx="132532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9" name="Google Shape;689;p48"/>
          <p:cNvSpPr txBox="1">
            <a:spLocks noGrp="1"/>
          </p:cNvSpPr>
          <p:nvPr>
            <p:ph type="body" idx="5"/>
          </p:nvPr>
        </p:nvSpPr>
        <p:spPr>
          <a:xfrm>
            <a:off x="6096000" y="2987087"/>
            <a:ext cx="132532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0" name="Google Shape;690;p48"/>
          <p:cNvSpPr txBox="1">
            <a:spLocks noGrp="1"/>
          </p:cNvSpPr>
          <p:nvPr>
            <p:ph type="body" idx="6"/>
          </p:nvPr>
        </p:nvSpPr>
        <p:spPr>
          <a:xfrm>
            <a:off x="9150678" y="2987087"/>
            <a:ext cx="132532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Infografika kruhova /cyklus">
  <p:cSld name="47_Infografika kruhova /cyklus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9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49"/>
          <p:cNvSpPr/>
          <p:nvPr/>
        </p:nvSpPr>
        <p:spPr>
          <a:xfrm>
            <a:off x="3551238" y="3052763"/>
            <a:ext cx="2514600" cy="3122612"/>
          </a:xfrm>
          <a:custGeom>
            <a:avLst/>
            <a:gdLst/>
            <a:ahLst/>
            <a:cxnLst/>
            <a:rect l="l" t="t" r="r" b="b"/>
            <a:pathLst>
              <a:path w="415" h="515" extrusionOk="0">
                <a:moveTo>
                  <a:pt x="283" y="241"/>
                </a:moveTo>
                <a:cubicBezTo>
                  <a:pt x="283" y="239"/>
                  <a:pt x="283" y="237"/>
                  <a:pt x="283" y="235"/>
                </a:cubicBezTo>
                <a:cubicBezTo>
                  <a:pt x="201" y="189"/>
                  <a:pt x="145" y="101"/>
                  <a:pt x="144" y="0"/>
                </a:cubicBezTo>
                <a:cubicBezTo>
                  <a:pt x="59" y="46"/>
                  <a:pt x="0" y="137"/>
                  <a:pt x="0" y="241"/>
                </a:cubicBezTo>
                <a:cubicBezTo>
                  <a:pt x="0" y="392"/>
                  <a:pt x="123" y="515"/>
                  <a:pt x="274" y="515"/>
                </a:cubicBezTo>
                <a:cubicBezTo>
                  <a:pt x="325" y="515"/>
                  <a:pt x="374" y="500"/>
                  <a:pt x="415" y="476"/>
                </a:cubicBezTo>
                <a:cubicBezTo>
                  <a:pt x="336" y="428"/>
                  <a:pt x="283" y="341"/>
                  <a:pt x="283" y="24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sp>
        <p:nvSpPr>
          <p:cNvPr id="695" name="Google Shape;695;p49"/>
          <p:cNvSpPr/>
          <p:nvPr/>
        </p:nvSpPr>
        <p:spPr>
          <a:xfrm>
            <a:off x="6057900" y="3070225"/>
            <a:ext cx="2516188" cy="3105150"/>
          </a:xfrm>
          <a:custGeom>
            <a:avLst/>
            <a:gdLst/>
            <a:ahLst/>
            <a:cxnLst/>
            <a:rect l="l" t="t" r="r" b="b"/>
            <a:pathLst>
              <a:path w="415" h="512" extrusionOk="0">
                <a:moveTo>
                  <a:pt x="277" y="0"/>
                </a:moveTo>
                <a:cubicBezTo>
                  <a:pt x="274" y="102"/>
                  <a:pt x="217" y="190"/>
                  <a:pt x="132" y="235"/>
                </a:cubicBezTo>
                <a:cubicBezTo>
                  <a:pt x="132" y="236"/>
                  <a:pt x="132" y="237"/>
                  <a:pt x="132" y="238"/>
                </a:cubicBezTo>
                <a:cubicBezTo>
                  <a:pt x="132" y="338"/>
                  <a:pt x="79" y="425"/>
                  <a:pt x="0" y="473"/>
                </a:cubicBezTo>
                <a:cubicBezTo>
                  <a:pt x="41" y="497"/>
                  <a:pt x="90" y="512"/>
                  <a:pt x="141" y="512"/>
                </a:cubicBezTo>
                <a:cubicBezTo>
                  <a:pt x="292" y="512"/>
                  <a:pt x="415" y="389"/>
                  <a:pt x="415" y="238"/>
                </a:cubicBezTo>
                <a:cubicBezTo>
                  <a:pt x="415" y="136"/>
                  <a:pt x="359" y="47"/>
                  <a:pt x="277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004C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696" name="Google Shape;696;p49"/>
          <p:cNvSpPr/>
          <p:nvPr/>
        </p:nvSpPr>
        <p:spPr>
          <a:xfrm>
            <a:off x="5257800" y="4476750"/>
            <a:ext cx="1600200" cy="1462088"/>
          </a:xfrm>
          <a:custGeom>
            <a:avLst/>
            <a:gdLst/>
            <a:ahLst/>
            <a:cxnLst/>
            <a:rect l="l" t="t" r="r" b="b"/>
            <a:pathLst>
              <a:path w="264" h="241" extrusionOk="0">
                <a:moveTo>
                  <a:pt x="264" y="6"/>
                </a:moveTo>
                <a:cubicBezTo>
                  <a:pt x="264" y="5"/>
                  <a:pt x="264" y="4"/>
                  <a:pt x="264" y="3"/>
                </a:cubicBezTo>
                <a:cubicBezTo>
                  <a:pt x="226" y="24"/>
                  <a:pt x="182" y="36"/>
                  <a:pt x="135" y="36"/>
                </a:cubicBezTo>
                <a:cubicBezTo>
                  <a:pt x="86" y="36"/>
                  <a:pt x="40" y="23"/>
                  <a:pt x="0" y="0"/>
                </a:cubicBezTo>
                <a:cubicBezTo>
                  <a:pt x="0" y="2"/>
                  <a:pt x="0" y="4"/>
                  <a:pt x="0" y="6"/>
                </a:cubicBezTo>
                <a:cubicBezTo>
                  <a:pt x="0" y="106"/>
                  <a:pt x="53" y="193"/>
                  <a:pt x="132" y="241"/>
                </a:cubicBezTo>
                <a:cubicBezTo>
                  <a:pt x="211" y="193"/>
                  <a:pt x="264" y="106"/>
                  <a:pt x="264" y="6"/>
                </a:cubicBezTo>
                <a:close/>
              </a:path>
            </a:pathLst>
          </a:custGeom>
          <a:solidFill>
            <a:schemeClr val="accent5">
              <a:alpha val="26666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7" name="Google Shape;697;p49"/>
          <p:cNvSpPr/>
          <p:nvPr/>
        </p:nvSpPr>
        <p:spPr>
          <a:xfrm>
            <a:off x="4416425" y="1379538"/>
            <a:ext cx="3321050" cy="1716087"/>
          </a:xfrm>
          <a:custGeom>
            <a:avLst/>
            <a:gdLst/>
            <a:ahLst/>
            <a:cxnLst/>
            <a:rect l="l" t="t" r="r" b="b"/>
            <a:pathLst>
              <a:path w="548" h="283" extrusionOk="0">
                <a:moveTo>
                  <a:pt x="271" y="283"/>
                </a:moveTo>
                <a:cubicBezTo>
                  <a:pt x="312" y="258"/>
                  <a:pt x="361" y="244"/>
                  <a:pt x="412" y="244"/>
                </a:cubicBezTo>
                <a:cubicBezTo>
                  <a:pt x="461" y="244"/>
                  <a:pt x="508" y="257"/>
                  <a:pt x="548" y="279"/>
                </a:cubicBezTo>
                <a:cubicBezTo>
                  <a:pt x="548" y="277"/>
                  <a:pt x="548" y="275"/>
                  <a:pt x="548" y="273"/>
                </a:cubicBezTo>
                <a:cubicBezTo>
                  <a:pt x="548" y="122"/>
                  <a:pt x="425" y="0"/>
                  <a:pt x="274" y="0"/>
                </a:cubicBezTo>
                <a:cubicBezTo>
                  <a:pt x="123" y="0"/>
                  <a:pt x="0" y="122"/>
                  <a:pt x="0" y="273"/>
                </a:cubicBezTo>
                <a:cubicBezTo>
                  <a:pt x="0" y="274"/>
                  <a:pt x="0" y="275"/>
                  <a:pt x="0" y="276"/>
                </a:cubicBezTo>
                <a:cubicBezTo>
                  <a:pt x="39" y="255"/>
                  <a:pt x="83" y="244"/>
                  <a:pt x="130" y="244"/>
                </a:cubicBezTo>
                <a:cubicBezTo>
                  <a:pt x="181" y="244"/>
                  <a:pt x="230" y="258"/>
                  <a:pt x="271" y="283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698" name="Google Shape;698;p49"/>
          <p:cNvSpPr/>
          <p:nvPr/>
        </p:nvSpPr>
        <p:spPr>
          <a:xfrm>
            <a:off x="4416425" y="2859088"/>
            <a:ext cx="1641475" cy="1617662"/>
          </a:xfrm>
          <a:custGeom>
            <a:avLst/>
            <a:gdLst/>
            <a:ahLst/>
            <a:cxnLst/>
            <a:rect l="l" t="t" r="r" b="b"/>
            <a:pathLst>
              <a:path w="271" h="267" extrusionOk="0">
                <a:moveTo>
                  <a:pt x="139" y="267"/>
                </a:moveTo>
                <a:cubicBezTo>
                  <a:pt x="141" y="170"/>
                  <a:pt x="193" y="86"/>
                  <a:pt x="271" y="39"/>
                </a:cubicBezTo>
                <a:cubicBezTo>
                  <a:pt x="230" y="14"/>
                  <a:pt x="181" y="0"/>
                  <a:pt x="130" y="0"/>
                </a:cubicBezTo>
                <a:cubicBezTo>
                  <a:pt x="83" y="0"/>
                  <a:pt x="39" y="11"/>
                  <a:pt x="0" y="32"/>
                </a:cubicBezTo>
                <a:cubicBezTo>
                  <a:pt x="1" y="133"/>
                  <a:pt x="57" y="221"/>
                  <a:pt x="139" y="267"/>
                </a:cubicBezTo>
                <a:close/>
              </a:path>
            </a:pathLst>
          </a:custGeom>
          <a:solidFill>
            <a:schemeClr val="accent6">
              <a:alpha val="26666"/>
            </a:schemeClr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9" name="Google Shape;699;p49"/>
          <p:cNvSpPr/>
          <p:nvPr/>
        </p:nvSpPr>
        <p:spPr>
          <a:xfrm>
            <a:off x="6057900" y="2859088"/>
            <a:ext cx="1679575" cy="1636712"/>
          </a:xfrm>
          <a:custGeom>
            <a:avLst/>
            <a:gdLst/>
            <a:ahLst/>
            <a:cxnLst/>
            <a:rect l="l" t="t" r="r" b="b"/>
            <a:pathLst>
              <a:path w="277" h="270" extrusionOk="0">
                <a:moveTo>
                  <a:pt x="0" y="39"/>
                </a:moveTo>
                <a:cubicBezTo>
                  <a:pt x="79" y="86"/>
                  <a:pt x="131" y="172"/>
                  <a:pt x="132" y="270"/>
                </a:cubicBezTo>
                <a:cubicBezTo>
                  <a:pt x="217" y="225"/>
                  <a:pt x="274" y="137"/>
                  <a:pt x="277" y="35"/>
                </a:cubicBezTo>
                <a:cubicBezTo>
                  <a:pt x="237" y="13"/>
                  <a:pt x="190" y="0"/>
                  <a:pt x="141" y="0"/>
                </a:cubicBezTo>
                <a:cubicBezTo>
                  <a:pt x="90" y="0"/>
                  <a:pt x="41" y="14"/>
                  <a:pt x="0" y="39"/>
                </a:cubicBezTo>
                <a:close/>
              </a:path>
            </a:pathLst>
          </a:custGeom>
          <a:solidFill>
            <a:schemeClr val="accent1">
              <a:alpha val="26666"/>
            </a:schemeClr>
          </a:solidFill>
          <a:ln w="28575" cap="flat" cmpd="sng">
            <a:solidFill>
              <a:srgbClr val="BBBE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0" name="Google Shape;700;p49"/>
          <p:cNvSpPr txBox="1">
            <a:spLocks noGrp="1"/>
          </p:cNvSpPr>
          <p:nvPr>
            <p:ph type="body" idx="1"/>
          </p:nvPr>
        </p:nvSpPr>
        <p:spPr>
          <a:xfrm>
            <a:off x="8681723" y="2301113"/>
            <a:ext cx="1524848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1" name="Google Shape;701;p49"/>
          <p:cNvSpPr txBox="1">
            <a:spLocks noGrp="1"/>
          </p:cNvSpPr>
          <p:nvPr>
            <p:ph type="body" idx="2"/>
          </p:nvPr>
        </p:nvSpPr>
        <p:spPr>
          <a:xfrm>
            <a:off x="8681723" y="1914399"/>
            <a:ext cx="152484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2" name="Google Shape;702;p49"/>
          <p:cNvSpPr txBox="1">
            <a:spLocks noGrp="1"/>
          </p:cNvSpPr>
          <p:nvPr>
            <p:ph type="body" idx="3"/>
          </p:nvPr>
        </p:nvSpPr>
        <p:spPr>
          <a:xfrm>
            <a:off x="9143150" y="4476750"/>
            <a:ext cx="1530780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49"/>
          <p:cNvSpPr txBox="1">
            <a:spLocks noGrp="1"/>
          </p:cNvSpPr>
          <p:nvPr>
            <p:ph type="body" idx="4"/>
          </p:nvPr>
        </p:nvSpPr>
        <p:spPr>
          <a:xfrm>
            <a:off x="9143150" y="4090036"/>
            <a:ext cx="15307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4" name="Google Shape;704;p49"/>
          <p:cNvSpPr txBox="1">
            <a:spLocks noGrp="1"/>
          </p:cNvSpPr>
          <p:nvPr>
            <p:ph type="body" idx="5"/>
          </p:nvPr>
        </p:nvSpPr>
        <p:spPr>
          <a:xfrm>
            <a:off x="1531621" y="4476750"/>
            <a:ext cx="1524000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5" name="Google Shape;705;p49"/>
          <p:cNvSpPr txBox="1">
            <a:spLocks noGrp="1"/>
          </p:cNvSpPr>
          <p:nvPr>
            <p:ph type="body" idx="6"/>
          </p:nvPr>
        </p:nvSpPr>
        <p:spPr>
          <a:xfrm>
            <a:off x="1531621" y="4090036"/>
            <a:ext cx="152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Infografika kruhova /proces 3x">
  <p:cSld name="48_Infografika kruhova /proces 3x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50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50"/>
          <p:cNvSpPr/>
          <p:nvPr/>
        </p:nvSpPr>
        <p:spPr>
          <a:xfrm>
            <a:off x="704850" y="2136775"/>
            <a:ext cx="3552825" cy="3551238"/>
          </a:xfrm>
          <a:prstGeom prst="ellipse">
            <a:avLst/>
          </a:prstGeom>
          <a:noFill/>
          <a:ln w="57150" cap="flat" cmpd="sng">
            <a:solidFill>
              <a:schemeClr val="accent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50"/>
          <p:cNvSpPr/>
          <p:nvPr/>
        </p:nvSpPr>
        <p:spPr>
          <a:xfrm>
            <a:off x="706438" y="2139950"/>
            <a:ext cx="3548062" cy="3548063"/>
          </a:xfrm>
          <a:prstGeom prst="arc">
            <a:avLst>
              <a:gd name="adj1" fmla="val 10766207"/>
              <a:gd name="adj2" fmla="val 0"/>
            </a:avLst>
          </a:prstGeom>
          <a:noFill/>
          <a:ln w="5715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50"/>
          <p:cNvSpPr/>
          <p:nvPr/>
        </p:nvSpPr>
        <p:spPr>
          <a:xfrm>
            <a:off x="4264025" y="2136775"/>
            <a:ext cx="3552825" cy="3551238"/>
          </a:xfrm>
          <a:prstGeom prst="ellipse">
            <a:avLst/>
          </a:prstGeom>
          <a:noFill/>
          <a:ln w="57150" cap="flat" cmpd="sng">
            <a:solidFill>
              <a:schemeClr val="accent5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50"/>
          <p:cNvSpPr/>
          <p:nvPr/>
        </p:nvSpPr>
        <p:spPr>
          <a:xfrm rot="10800000">
            <a:off x="4265613" y="2139950"/>
            <a:ext cx="3548062" cy="3548063"/>
          </a:xfrm>
          <a:prstGeom prst="arc">
            <a:avLst>
              <a:gd name="adj1" fmla="val 10766207"/>
              <a:gd name="adj2" fmla="val 0"/>
            </a:avLst>
          </a:prstGeom>
          <a:noFill/>
          <a:ln w="57150" cap="sq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4C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50"/>
          <p:cNvSpPr/>
          <p:nvPr/>
        </p:nvSpPr>
        <p:spPr>
          <a:xfrm>
            <a:off x="7812088" y="2136775"/>
            <a:ext cx="3552825" cy="3551238"/>
          </a:xfrm>
          <a:prstGeom prst="ellipse">
            <a:avLst/>
          </a:prstGeom>
          <a:noFill/>
          <a:ln w="57150" cap="flat" cmpd="sng">
            <a:solidFill>
              <a:schemeClr val="accent3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50"/>
          <p:cNvSpPr/>
          <p:nvPr/>
        </p:nvSpPr>
        <p:spPr>
          <a:xfrm>
            <a:off x="7813675" y="2139950"/>
            <a:ext cx="3548063" cy="3548063"/>
          </a:xfrm>
          <a:prstGeom prst="arc">
            <a:avLst>
              <a:gd name="adj1" fmla="val 10766207"/>
              <a:gd name="adj2" fmla="val 0"/>
            </a:avLst>
          </a:prstGeom>
          <a:noFill/>
          <a:ln w="57150" cap="sq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50"/>
          <p:cNvSpPr/>
          <p:nvPr/>
        </p:nvSpPr>
        <p:spPr>
          <a:xfrm>
            <a:off x="2041525" y="2800350"/>
            <a:ext cx="927100" cy="927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1">
              <a:solidFill>
                <a:srgbClr val="4747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50"/>
          <p:cNvSpPr/>
          <p:nvPr/>
        </p:nvSpPr>
        <p:spPr>
          <a:xfrm>
            <a:off x="5575300" y="2800350"/>
            <a:ext cx="928688" cy="927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1">
              <a:solidFill>
                <a:srgbClr val="4747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50"/>
          <p:cNvSpPr/>
          <p:nvPr/>
        </p:nvSpPr>
        <p:spPr>
          <a:xfrm>
            <a:off x="9124950" y="2800350"/>
            <a:ext cx="928688" cy="927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 b="1">
              <a:solidFill>
                <a:srgbClr val="4747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50"/>
          <p:cNvSpPr txBox="1">
            <a:spLocks noGrp="1"/>
          </p:cNvSpPr>
          <p:nvPr>
            <p:ph type="body" idx="1"/>
          </p:nvPr>
        </p:nvSpPr>
        <p:spPr>
          <a:xfrm>
            <a:off x="1587814" y="4473575"/>
            <a:ext cx="180450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9" name="Google Shape;719;p50"/>
          <p:cNvSpPr txBox="1">
            <a:spLocks noGrp="1"/>
          </p:cNvSpPr>
          <p:nvPr>
            <p:ph type="body" idx="2"/>
          </p:nvPr>
        </p:nvSpPr>
        <p:spPr>
          <a:xfrm>
            <a:off x="1587814" y="4086861"/>
            <a:ext cx="18045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0" name="Google Shape;720;p50"/>
          <p:cNvSpPr txBox="1">
            <a:spLocks noGrp="1"/>
          </p:cNvSpPr>
          <p:nvPr>
            <p:ph type="body" idx="3"/>
          </p:nvPr>
        </p:nvSpPr>
        <p:spPr>
          <a:xfrm>
            <a:off x="5130381" y="4473573"/>
            <a:ext cx="180450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1" name="Google Shape;721;p50"/>
          <p:cNvSpPr txBox="1">
            <a:spLocks noGrp="1"/>
          </p:cNvSpPr>
          <p:nvPr>
            <p:ph type="body" idx="4"/>
          </p:nvPr>
        </p:nvSpPr>
        <p:spPr>
          <a:xfrm>
            <a:off x="8654978" y="4473573"/>
            <a:ext cx="180450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2" name="Google Shape;722;p50"/>
          <p:cNvSpPr txBox="1">
            <a:spLocks noGrp="1"/>
          </p:cNvSpPr>
          <p:nvPr>
            <p:ph type="body" idx="5"/>
          </p:nvPr>
        </p:nvSpPr>
        <p:spPr>
          <a:xfrm>
            <a:off x="8654978" y="4086859"/>
            <a:ext cx="18045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50"/>
          <p:cNvSpPr txBox="1">
            <a:spLocks noGrp="1"/>
          </p:cNvSpPr>
          <p:nvPr>
            <p:ph type="body" idx="6"/>
          </p:nvPr>
        </p:nvSpPr>
        <p:spPr>
          <a:xfrm>
            <a:off x="5131700" y="4086859"/>
            <a:ext cx="18045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Infografika kruhova /proces 4x">
  <p:cSld name="49_Infografika kruhova /proces 4x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51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51"/>
          <p:cNvSpPr/>
          <p:nvPr/>
        </p:nvSpPr>
        <p:spPr>
          <a:xfrm>
            <a:off x="1406525" y="3321050"/>
            <a:ext cx="2584450" cy="1296988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166"/>
                </a:moveTo>
                <a:cubicBezTo>
                  <a:pt x="128" y="166"/>
                  <a:pt x="54" y="92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2"/>
                  <a:pt x="98" y="220"/>
                  <a:pt x="220" y="220"/>
                </a:cubicBezTo>
                <a:cubicBezTo>
                  <a:pt x="341" y="220"/>
                  <a:pt x="440" y="122"/>
                  <a:pt x="440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6" y="92"/>
                  <a:pt x="311" y="166"/>
                  <a:pt x="220" y="166"/>
                </a:cubicBezTo>
                <a:close/>
              </a:path>
            </a:pathLst>
          </a:custGeom>
          <a:solidFill>
            <a:srgbClr val="9A9EA1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28" name="Google Shape;728;p51"/>
          <p:cNvSpPr/>
          <p:nvPr/>
        </p:nvSpPr>
        <p:spPr>
          <a:xfrm>
            <a:off x="3673475" y="2024063"/>
            <a:ext cx="2582863" cy="1296987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54" y="129"/>
                  <a:pt x="128" y="54"/>
                  <a:pt x="220" y="54"/>
                </a:cubicBezTo>
                <a:cubicBezTo>
                  <a:pt x="311" y="54"/>
                  <a:pt x="386" y="129"/>
                  <a:pt x="386" y="220"/>
                </a:cubicBezTo>
                <a:cubicBezTo>
                  <a:pt x="440" y="220"/>
                  <a:pt x="440" y="220"/>
                  <a:pt x="440" y="220"/>
                </a:cubicBezTo>
                <a:cubicBezTo>
                  <a:pt x="440" y="99"/>
                  <a:pt x="341" y="0"/>
                  <a:pt x="220" y="0"/>
                </a:cubicBezTo>
                <a:close/>
              </a:path>
            </a:pathLst>
          </a:custGeom>
          <a:solidFill>
            <a:srgbClr val="9A9EA1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29" name="Google Shape;729;p51"/>
          <p:cNvSpPr/>
          <p:nvPr/>
        </p:nvSpPr>
        <p:spPr>
          <a:xfrm>
            <a:off x="5938838" y="3321050"/>
            <a:ext cx="2582862" cy="1296988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166"/>
                </a:moveTo>
                <a:cubicBezTo>
                  <a:pt x="128" y="166"/>
                  <a:pt x="54" y="92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2"/>
                  <a:pt x="98" y="220"/>
                  <a:pt x="220" y="220"/>
                </a:cubicBezTo>
                <a:cubicBezTo>
                  <a:pt x="341" y="220"/>
                  <a:pt x="440" y="122"/>
                  <a:pt x="440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6" y="92"/>
                  <a:pt x="311" y="166"/>
                  <a:pt x="220" y="166"/>
                </a:cubicBezTo>
                <a:close/>
              </a:path>
            </a:pathLst>
          </a:custGeom>
          <a:solidFill>
            <a:srgbClr val="9A9EA1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30" name="Google Shape;730;p51"/>
          <p:cNvSpPr/>
          <p:nvPr/>
        </p:nvSpPr>
        <p:spPr>
          <a:xfrm>
            <a:off x="8205788" y="2024063"/>
            <a:ext cx="2582862" cy="1296987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54" y="129"/>
                  <a:pt x="128" y="54"/>
                  <a:pt x="220" y="54"/>
                </a:cubicBezTo>
                <a:cubicBezTo>
                  <a:pt x="311" y="54"/>
                  <a:pt x="386" y="129"/>
                  <a:pt x="386" y="220"/>
                </a:cubicBezTo>
                <a:cubicBezTo>
                  <a:pt x="440" y="220"/>
                  <a:pt x="440" y="220"/>
                  <a:pt x="440" y="220"/>
                </a:cubicBezTo>
                <a:cubicBezTo>
                  <a:pt x="440" y="99"/>
                  <a:pt x="341" y="0"/>
                  <a:pt x="220" y="0"/>
                </a:cubicBezTo>
                <a:close/>
              </a:path>
            </a:pathLst>
          </a:custGeom>
          <a:solidFill>
            <a:srgbClr val="9A9EA1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31" name="Google Shape;731;p51"/>
          <p:cNvSpPr/>
          <p:nvPr/>
        </p:nvSpPr>
        <p:spPr>
          <a:xfrm>
            <a:off x="1406525" y="2039938"/>
            <a:ext cx="2584450" cy="1296987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54" y="129"/>
                  <a:pt x="128" y="54"/>
                  <a:pt x="220" y="54"/>
                </a:cubicBezTo>
                <a:cubicBezTo>
                  <a:pt x="311" y="54"/>
                  <a:pt x="386" y="129"/>
                  <a:pt x="386" y="220"/>
                </a:cubicBezTo>
                <a:cubicBezTo>
                  <a:pt x="440" y="220"/>
                  <a:pt x="440" y="220"/>
                  <a:pt x="440" y="220"/>
                </a:cubicBezTo>
                <a:cubicBezTo>
                  <a:pt x="440" y="99"/>
                  <a:pt x="341" y="0"/>
                  <a:pt x="22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32" name="Google Shape;732;p51"/>
          <p:cNvSpPr/>
          <p:nvPr/>
        </p:nvSpPr>
        <p:spPr>
          <a:xfrm>
            <a:off x="3673475" y="3336925"/>
            <a:ext cx="2582863" cy="1296988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166"/>
                </a:moveTo>
                <a:cubicBezTo>
                  <a:pt x="128" y="166"/>
                  <a:pt x="54" y="92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2"/>
                  <a:pt x="98" y="220"/>
                  <a:pt x="220" y="220"/>
                </a:cubicBezTo>
                <a:cubicBezTo>
                  <a:pt x="341" y="220"/>
                  <a:pt x="440" y="122"/>
                  <a:pt x="440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6" y="92"/>
                  <a:pt x="311" y="166"/>
                  <a:pt x="220" y="166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33" name="Google Shape;733;p51"/>
          <p:cNvSpPr/>
          <p:nvPr/>
        </p:nvSpPr>
        <p:spPr>
          <a:xfrm>
            <a:off x="5938838" y="2039938"/>
            <a:ext cx="2582862" cy="1296987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54" y="129"/>
                  <a:pt x="128" y="54"/>
                  <a:pt x="220" y="54"/>
                </a:cubicBezTo>
                <a:cubicBezTo>
                  <a:pt x="311" y="54"/>
                  <a:pt x="386" y="129"/>
                  <a:pt x="386" y="220"/>
                </a:cubicBezTo>
                <a:cubicBezTo>
                  <a:pt x="440" y="220"/>
                  <a:pt x="440" y="220"/>
                  <a:pt x="440" y="220"/>
                </a:cubicBezTo>
                <a:cubicBezTo>
                  <a:pt x="440" y="99"/>
                  <a:pt x="341" y="0"/>
                  <a:pt x="22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34" name="Google Shape;734;p51"/>
          <p:cNvSpPr/>
          <p:nvPr/>
        </p:nvSpPr>
        <p:spPr>
          <a:xfrm>
            <a:off x="8205788" y="3210841"/>
            <a:ext cx="2583120" cy="1423071"/>
          </a:xfrm>
          <a:custGeom>
            <a:avLst/>
            <a:gdLst/>
            <a:ahLst/>
            <a:cxnLst/>
            <a:rect l="l" t="t" r="r" b="b"/>
            <a:pathLst>
              <a:path w="10001" h="10973" extrusionOk="0">
                <a:moveTo>
                  <a:pt x="5000" y="8518"/>
                </a:moveTo>
                <a:cubicBezTo>
                  <a:pt x="2909" y="8518"/>
                  <a:pt x="1227" y="5155"/>
                  <a:pt x="1227" y="973"/>
                </a:cubicBezTo>
                <a:lnTo>
                  <a:pt x="0" y="973"/>
                </a:lnTo>
                <a:cubicBezTo>
                  <a:pt x="0" y="6518"/>
                  <a:pt x="2227" y="10973"/>
                  <a:pt x="5000" y="10973"/>
                </a:cubicBezTo>
                <a:cubicBezTo>
                  <a:pt x="7750" y="10973"/>
                  <a:pt x="10000" y="6518"/>
                  <a:pt x="10000" y="973"/>
                </a:cubicBezTo>
                <a:cubicBezTo>
                  <a:pt x="10031" y="977"/>
                  <a:pt x="9426" y="-44"/>
                  <a:pt x="9375" y="1"/>
                </a:cubicBezTo>
                <a:cubicBezTo>
                  <a:pt x="9387" y="-44"/>
                  <a:pt x="8802" y="977"/>
                  <a:pt x="8773" y="973"/>
                </a:cubicBezTo>
                <a:cubicBezTo>
                  <a:pt x="8773" y="5155"/>
                  <a:pt x="7068" y="8518"/>
                  <a:pt x="5000" y="8518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35" name="Google Shape;735;p51"/>
          <p:cNvSpPr/>
          <p:nvPr/>
        </p:nvSpPr>
        <p:spPr>
          <a:xfrm>
            <a:off x="2395893" y="3089606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736" name="Google Shape;736;p51"/>
          <p:cNvSpPr/>
          <p:nvPr/>
        </p:nvSpPr>
        <p:spPr>
          <a:xfrm>
            <a:off x="4681894" y="3089606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737" name="Google Shape;737;p51"/>
          <p:cNvSpPr/>
          <p:nvPr/>
        </p:nvSpPr>
        <p:spPr>
          <a:xfrm>
            <a:off x="6940906" y="3089606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sp>
        <p:nvSpPr>
          <p:cNvPr id="738" name="Google Shape;738;p51"/>
          <p:cNvSpPr/>
          <p:nvPr/>
        </p:nvSpPr>
        <p:spPr>
          <a:xfrm>
            <a:off x="9230080" y="3089606"/>
            <a:ext cx="5501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/>
          </a:p>
        </p:txBody>
      </p:sp>
      <p:sp>
        <p:nvSpPr>
          <p:cNvPr id="739" name="Google Shape;739;p51"/>
          <p:cNvSpPr txBox="1">
            <a:spLocks noGrp="1"/>
          </p:cNvSpPr>
          <p:nvPr>
            <p:ph type="body" idx="1"/>
          </p:nvPr>
        </p:nvSpPr>
        <p:spPr>
          <a:xfrm>
            <a:off x="1533957" y="5298863"/>
            <a:ext cx="1959466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0" name="Google Shape;740;p51"/>
          <p:cNvSpPr txBox="1">
            <a:spLocks noGrp="1"/>
          </p:cNvSpPr>
          <p:nvPr>
            <p:ph type="body" idx="2"/>
          </p:nvPr>
        </p:nvSpPr>
        <p:spPr>
          <a:xfrm>
            <a:off x="1540739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1" name="Google Shape;741;p51"/>
          <p:cNvSpPr txBox="1">
            <a:spLocks noGrp="1"/>
          </p:cNvSpPr>
          <p:nvPr>
            <p:ph type="body" idx="3"/>
          </p:nvPr>
        </p:nvSpPr>
        <p:spPr>
          <a:xfrm>
            <a:off x="3927459" y="5298863"/>
            <a:ext cx="1959466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2" name="Google Shape;742;p51"/>
          <p:cNvSpPr txBox="1">
            <a:spLocks noGrp="1"/>
          </p:cNvSpPr>
          <p:nvPr>
            <p:ph type="body" idx="4"/>
          </p:nvPr>
        </p:nvSpPr>
        <p:spPr>
          <a:xfrm>
            <a:off x="3934241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3" name="Google Shape;743;p51"/>
          <p:cNvSpPr txBox="1">
            <a:spLocks noGrp="1"/>
          </p:cNvSpPr>
          <p:nvPr>
            <p:ph type="body" idx="5"/>
          </p:nvPr>
        </p:nvSpPr>
        <p:spPr>
          <a:xfrm>
            <a:off x="6320961" y="5298863"/>
            <a:ext cx="1959466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4" name="Google Shape;744;p51"/>
          <p:cNvSpPr txBox="1">
            <a:spLocks noGrp="1"/>
          </p:cNvSpPr>
          <p:nvPr>
            <p:ph type="body" idx="6"/>
          </p:nvPr>
        </p:nvSpPr>
        <p:spPr>
          <a:xfrm>
            <a:off x="6327743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5" name="Google Shape;745;p51"/>
          <p:cNvSpPr txBox="1">
            <a:spLocks noGrp="1"/>
          </p:cNvSpPr>
          <p:nvPr>
            <p:ph type="body" idx="7"/>
          </p:nvPr>
        </p:nvSpPr>
        <p:spPr>
          <a:xfrm>
            <a:off x="8714463" y="5298863"/>
            <a:ext cx="1959466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6" name="Google Shape;746;p51"/>
          <p:cNvSpPr txBox="1">
            <a:spLocks noGrp="1"/>
          </p:cNvSpPr>
          <p:nvPr>
            <p:ph type="body" idx="8"/>
          </p:nvPr>
        </p:nvSpPr>
        <p:spPr>
          <a:xfrm>
            <a:off x="8721245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Infografika kruhova /proces 5x">
  <p:cSld name="50_Infografika kruhova /proces 5x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52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52"/>
          <p:cNvSpPr/>
          <p:nvPr/>
        </p:nvSpPr>
        <p:spPr>
          <a:xfrm>
            <a:off x="5337175" y="2117781"/>
            <a:ext cx="1579563" cy="1579563"/>
          </a:xfrm>
          <a:prstGeom prst="arc">
            <a:avLst>
              <a:gd name="adj1" fmla="val 7914138"/>
              <a:gd name="adj2" fmla="val 2868450"/>
            </a:avLst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1" name="Google Shape;751;p52"/>
          <p:cNvSpPr/>
          <p:nvPr/>
        </p:nvSpPr>
        <p:spPr>
          <a:xfrm rot="10800000">
            <a:off x="6408738" y="3281419"/>
            <a:ext cx="1579562" cy="1579562"/>
          </a:xfrm>
          <a:prstGeom prst="arc">
            <a:avLst>
              <a:gd name="adj1" fmla="val 7914138"/>
              <a:gd name="adj2" fmla="val 2868450"/>
            </a:avLst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2" name="Google Shape;752;p52"/>
          <p:cNvSpPr/>
          <p:nvPr/>
        </p:nvSpPr>
        <p:spPr>
          <a:xfrm rot="10800000">
            <a:off x="4268788" y="3281419"/>
            <a:ext cx="1579562" cy="1579562"/>
          </a:xfrm>
          <a:prstGeom prst="arc">
            <a:avLst>
              <a:gd name="adj1" fmla="val 7914138"/>
              <a:gd name="adj2" fmla="val 2868450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3" name="Google Shape;753;p52"/>
          <p:cNvSpPr/>
          <p:nvPr/>
        </p:nvSpPr>
        <p:spPr>
          <a:xfrm>
            <a:off x="3198813" y="2117781"/>
            <a:ext cx="1579562" cy="1579563"/>
          </a:xfrm>
          <a:prstGeom prst="arc">
            <a:avLst>
              <a:gd name="adj1" fmla="val 7914138"/>
              <a:gd name="adj2" fmla="val 2868450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52"/>
          <p:cNvSpPr/>
          <p:nvPr/>
        </p:nvSpPr>
        <p:spPr>
          <a:xfrm>
            <a:off x="7475538" y="2117781"/>
            <a:ext cx="1579562" cy="1579563"/>
          </a:xfrm>
          <a:prstGeom prst="arc">
            <a:avLst>
              <a:gd name="adj1" fmla="val 7914138"/>
              <a:gd name="adj2" fmla="val 2868450"/>
            </a:avLst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52"/>
          <p:cNvSpPr/>
          <p:nvPr/>
        </p:nvSpPr>
        <p:spPr>
          <a:xfrm>
            <a:off x="3552825" y="2460681"/>
            <a:ext cx="884238" cy="88423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756" name="Google Shape;756;p52"/>
          <p:cNvSpPr/>
          <p:nvPr/>
        </p:nvSpPr>
        <p:spPr>
          <a:xfrm>
            <a:off x="4624388" y="3629081"/>
            <a:ext cx="884237" cy="88423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757" name="Google Shape;757;p52"/>
          <p:cNvSpPr/>
          <p:nvPr/>
        </p:nvSpPr>
        <p:spPr>
          <a:xfrm>
            <a:off x="5665788" y="2460681"/>
            <a:ext cx="884237" cy="88423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sp>
        <p:nvSpPr>
          <p:cNvPr id="758" name="Google Shape;758;p52"/>
          <p:cNvSpPr/>
          <p:nvPr/>
        </p:nvSpPr>
        <p:spPr>
          <a:xfrm>
            <a:off x="7827963" y="2460681"/>
            <a:ext cx="885825" cy="88423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/>
          </a:p>
        </p:txBody>
      </p:sp>
      <p:sp>
        <p:nvSpPr>
          <p:cNvPr id="759" name="Google Shape;759;p52"/>
          <p:cNvSpPr/>
          <p:nvPr/>
        </p:nvSpPr>
        <p:spPr>
          <a:xfrm>
            <a:off x="6772275" y="3629081"/>
            <a:ext cx="884238" cy="88423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/>
          </a:p>
        </p:txBody>
      </p:sp>
      <p:sp>
        <p:nvSpPr>
          <p:cNvPr id="760" name="Google Shape;760;p52"/>
          <p:cNvSpPr txBox="1">
            <a:spLocks noGrp="1"/>
          </p:cNvSpPr>
          <p:nvPr>
            <p:ph type="body" idx="1"/>
          </p:nvPr>
        </p:nvSpPr>
        <p:spPr>
          <a:xfrm>
            <a:off x="914111" y="3092102"/>
            <a:ext cx="1684943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1" name="Google Shape;761;p52"/>
          <p:cNvSpPr txBox="1">
            <a:spLocks noGrp="1"/>
          </p:cNvSpPr>
          <p:nvPr>
            <p:ph type="body" idx="2"/>
          </p:nvPr>
        </p:nvSpPr>
        <p:spPr>
          <a:xfrm>
            <a:off x="914111" y="2705388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2" name="Google Shape;762;p52"/>
          <p:cNvSpPr txBox="1">
            <a:spLocks noGrp="1"/>
          </p:cNvSpPr>
          <p:nvPr>
            <p:ph type="body" idx="3"/>
          </p:nvPr>
        </p:nvSpPr>
        <p:spPr>
          <a:xfrm>
            <a:off x="2293416" y="4900033"/>
            <a:ext cx="1684943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3" name="Google Shape;763;p52"/>
          <p:cNvSpPr txBox="1">
            <a:spLocks noGrp="1"/>
          </p:cNvSpPr>
          <p:nvPr>
            <p:ph type="body" idx="4"/>
          </p:nvPr>
        </p:nvSpPr>
        <p:spPr>
          <a:xfrm>
            <a:off x="2293416" y="4513319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4" name="Google Shape;764;p52"/>
          <p:cNvSpPr txBox="1">
            <a:spLocks noGrp="1"/>
          </p:cNvSpPr>
          <p:nvPr>
            <p:ph type="body" idx="5"/>
          </p:nvPr>
        </p:nvSpPr>
        <p:spPr>
          <a:xfrm>
            <a:off x="5288978" y="5501896"/>
            <a:ext cx="1684943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5" name="Google Shape;765;p52"/>
          <p:cNvSpPr txBox="1">
            <a:spLocks noGrp="1"/>
          </p:cNvSpPr>
          <p:nvPr>
            <p:ph type="body" idx="6"/>
          </p:nvPr>
        </p:nvSpPr>
        <p:spPr>
          <a:xfrm>
            <a:off x="5288978" y="5115182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6" name="Google Shape;766;p52"/>
          <p:cNvSpPr txBox="1">
            <a:spLocks noGrp="1"/>
          </p:cNvSpPr>
          <p:nvPr>
            <p:ph type="body" idx="7"/>
          </p:nvPr>
        </p:nvSpPr>
        <p:spPr>
          <a:xfrm>
            <a:off x="8487405" y="4266426"/>
            <a:ext cx="1684943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7" name="Google Shape;767;p52"/>
          <p:cNvSpPr txBox="1">
            <a:spLocks noGrp="1"/>
          </p:cNvSpPr>
          <p:nvPr>
            <p:ph type="body" idx="8"/>
          </p:nvPr>
        </p:nvSpPr>
        <p:spPr>
          <a:xfrm>
            <a:off x="8487405" y="3879712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52"/>
          <p:cNvSpPr txBox="1">
            <a:spLocks noGrp="1"/>
          </p:cNvSpPr>
          <p:nvPr>
            <p:ph type="body" idx="9"/>
          </p:nvPr>
        </p:nvSpPr>
        <p:spPr>
          <a:xfrm>
            <a:off x="9609788" y="2213716"/>
            <a:ext cx="1684943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9" name="Google Shape;769;p52"/>
          <p:cNvSpPr txBox="1">
            <a:spLocks noGrp="1"/>
          </p:cNvSpPr>
          <p:nvPr>
            <p:ph type="body" idx="13"/>
          </p:nvPr>
        </p:nvSpPr>
        <p:spPr>
          <a:xfrm>
            <a:off x="9609788" y="1827002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Infografika kruhova 2 /proces 5x">
  <p:cSld name="51_Infografika kruhova 2 /proces 5x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>
            <a:off x="6099380" y="686219"/>
            <a:ext cx="4692215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53"/>
          <p:cNvSpPr/>
          <p:nvPr/>
        </p:nvSpPr>
        <p:spPr>
          <a:xfrm>
            <a:off x="2521433" y="3302291"/>
            <a:ext cx="1045029" cy="104502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53"/>
          <p:cNvSpPr/>
          <p:nvPr/>
        </p:nvSpPr>
        <p:spPr>
          <a:xfrm>
            <a:off x="5586185" y="3302291"/>
            <a:ext cx="1045029" cy="104502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53"/>
          <p:cNvSpPr/>
          <p:nvPr/>
        </p:nvSpPr>
        <p:spPr>
          <a:xfrm>
            <a:off x="8630302" y="3302291"/>
            <a:ext cx="1045029" cy="104502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53"/>
          <p:cNvSpPr/>
          <p:nvPr/>
        </p:nvSpPr>
        <p:spPr>
          <a:xfrm>
            <a:off x="4038679" y="3911548"/>
            <a:ext cx="1045029" cy="104502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53"/>
          <p:cNvSpPr/>
          <p:nvPr/>
        </p:nvSpPr>
        <p:spPr>
          <a:xfrm>
            <a:off x="7106653" y="3911548"/>
            <a:ext cx="1045029" cy="104502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8" name="Google Shape;778;p53"/>
          <p:cNvGrpSpPr/>
          <p:nvPr/>
        </p:nvGrpSpPr>
        <p:grpSpPr>
          <a:xfrm>
            <a:off x="0" y="3667125"/>
            <a:ext cx="12201596" cy="890838"/>
            <a:chOff x="0" y="2985897"/>
            <a:chExt cx="12201596" cy="890838"/>
          </a:xfrm>
        </p:grpSpPr>
        <p:cxnSp>
          <p:nvCxnSpPr>
            <p:cNvPr id="779" name="Google Shape;779;p53"/>
            <p:cNvCxnSpPr>
              <a:stCxn id="780" idx="2"/>
            </p:cNvCxnSpPr>
            <p:nvPr/>
          </p:nvCxnSpPr>
          <p:spPr>
            <a:xfrm>
              <a:off x="10791596" y="2985897"/>
              <a:ext cx="1410000" cy="0"/>
            </a:xfrm>
            <a:prstGeom prst="straightConnector1">
              <a:avLst/>
            </a:prstGeom>
            <a:noFill/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81" name="Google Shape;781;p53"/>
            <p:cNvSpPr/>
            <p:nvPr/>
          </p:nvSpPr>
          <p:spPr>
            <a:xfrm>
              <a:off x="5367399" y="3397310"/>
              <a:ext cx="1622041" cy="479425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3062"/>
                  </a:moveTo>
                  <a:cubicBezTo>
                    <a:pt x="1065" y="7041"/>
                    <a:pt x="2342" y="10000"/>
                    <a:pt x="4562" y="10000"/>
                  </a:cubicBezTo>
                  <a:cubicBezTo>
                    <a:pt x="7308" y="10000"/>
                    <a:pt x="8613" y="4882"/>
                    <a:pt x="10000" y="0"/>
                  </a:cubicBezTo>
                </a:path>
              </a:pathLst>
            </a:custGeom>
            <a:noFill/>
            <a:ln w="38100" cap="rnd" cmpd="sng">
              <a:solidFill>
                <a:srgbClr val="004C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53"/>
            <p:cNvSpPr/>
            <p:nvPr/>
          </p:nvSpPr>
          <p:spPr>
            <a:xfrm>
              <a:off x="6989440" y="2999640"/>
              <a:ext cx="1425104" cy="501650"/>
            </a:xfrm>
            <a:custGeom>
              <a:avLst/>
              <a:gdLst/>
              <a:ahLst/>
              <a:cxnLst/>
              <a:rect l="l" t="t" r="r" b="b"/>
              <a:pathLst>
                <a:path w="379" h="133" extrusionOk="0">
                  <a:moveTo>
                    <a:pt x="0" y="105"/>
                  </a:moveTo>
                  <a:cubicBezTo>
                    <a:pt x="44" y="51"/>
                    <a:pt x="90" y="0"/>
                    <a:pt x="178" y="0"/>
                  </a:cubicBezTo>
                  <a:cubicBezTo>
                    <a:pt x="281" y="0"/>
                    <a:pt x="327" y="70"/>
                    <a:pt x="379" y="133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53"/>
            <p:cNvSpPr/>
            <p:nvPr/>
          </p:nvSpPr>
          <p:spPr>
            <a:xfrm>
              <a:off x="1409928" y="2992196"/>
              <a:ext cx="2590800" cy="876300"/>
            </a:xfrm>
            <a:custGeom>
              <a:avLst/>
              <a:gdLst/>
              <a:ahLst/>
              <a:cxnLst/>
              <a:rect l="l" t="t" r="r" b="b"/>
              <a:pathLst>
                <a:path w="589" h="232" extrusionOk="0">
                  <a:moveTo>
                    <a:pt x="0" y="0"/>
                  </a:moveTo>
                  <a:cubicBezTo>
                    <a:pt x="187" y="0"/>
                    <a:pt x="187" y="232"/>
                    <a:pt x="373" y="232"/>
                  </a:cubicBezTo>
                  <a:cubicBezTo>
                    <a:pt x="486" y="232"/>
                    <a:pt x="530" y="148"/>
                    <a:pt x="589" y="81"/>
                  </a:cubicBez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53"/>
            <p:cNvSpPr/>
            <p:nvPr/>
          </p:nvSpPr>
          <p:spPr>
            <a:xfrm>
              <a:off x="8404225" y="2985897"/>
              <a:ext cx="2387371" cy="876300"/>
            </a:xfrm>
            <a:custGeom>
              <a:avLst/>
              <a:gdLst/>
              <a:ahLst/>
              <a:cxnLst/>
              <a:rect l="l" t="t" r="r" b="b"/>
              <a:pathLst>
                <a:path w="546" h="232" extrusionOk="0">
                  <a:moveTo>
                    <a:pt x="0" y="133"/>
                  </a:moveTo>
                  <a:cubicBezTo>
                    <a:pt x="42" y="185"/>
                    <a:pt x="89" y="232"/>
                    <a:pt x="172" y="232"/>
                  </a:cubicBezTo>
                  <a:cubicBezTo>
                    <a:pt x="359" y="232"/>
                    <a:pt x="359" y="0"/>
                    <a:pt x="546" y="0"/>
                  </a:cubicBezTo>
                </a:path>
              </a:pathLst>
            </a:custGeom>
            <a:noFill/>
            <a:ln w="381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84" name="Google Shape;784;p53"/>
            <p:cNvCxnSpPr/>
            <p:nvPr/>
          </p:nvCxnSpPr>
          <p:spPr>
            <a:xfrm>
              <a:off x="0" y="2992600"/>
              <a:ext cx="1409928" cy="0"/>
            </a:xfrm>
            <a:prstGeom prst="straightConnector1">
              <a:avLst/>
            </a:prstGeom>
            <a:noFill/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85" name="Google Shape;785;p53"/>
            <p:cNvSpPr/>
            <p:nvPr/>
          </p:nvSpPr>
          <p:spPr>
            <a:xfrm>
              <a:off x="3995292" y="2997303"/>
              <a:ext cx="1363143" cy="534119"/>
            </a:xfrm>
            <a:custGeom>
              <a:avLst/>
              <a:gdLst/>
              <a:ahLst/>
              <a:cxnLst/>
              <a:rect l="l" t="t" r="r" b="b"/>
              <a:pathLst>
                <a:path w="10070" h="9983" extrusionOk="0">
                  <a:moveTo>
                    <a:pt x="0" y="5796"/>
                  </a:moveTo>
                  <a:cubicBezTo>
                    <a:pt x="0" y="5796"/>
                    <a:pt x="5034" y="-9702"/>
                    <a:pt x="10070" y="9983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53"/>
          <p:cNvSpPr txBox="1">
            <a:spLocks noGrp="1"/>
          </p:cNvSpPr>
          <p:nvPr>
            <p:ph type="body" idx="1"/>
          </p:nvPr>
        </p:nvSpPr>
        <p:spPr>
          <a:xfrm>
            <a:off x="2190461" y="2399736"/>
            <a:ext cx="1684943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7" name="Google Shape;787;p53"/>
          <p:cNvSpPr txBox="1">
            <a:spLocks noGrp="1"/>
          </p:cNvSpPr>
          <p:nvPr>
            <p:ph type="body" idx="2"/>
          </p:nvPr>
        </p:nvSpPr>
        <p:spPr>
          <a:xfrm>
            <a:off x="2190461" y="2041597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8" name="Google Shape;788;p53"/>
          <p:cNvSpPr txBox="1">
            <a:spLocks noGrp="1"/>
          </p:cNvSpPr>
          <p:nvPr>
            <p:ph type="body" idx="3"/>
          </p:nvPr>
        </p:nvSpPr>
        <p:spPr>
          <a:xfrm>
            <a:off x="3692060" y="5515240"/>
            <a:ext cx="1684943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9" name="Google Shape;789;p53"/>
          <p:cNvSpPr txBox="1">
            <a:spLocks noGrp="1"/>
          </p:cNvSpPr>
          <p:nvPr>
            <p:ph type="body" idx="4"/>
          </p:nvPr>
        </p:nvSpPr>
        <p:spPr>
          <a:xfrm>
            <a:off x="3692060" y="5157101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0" name="Google Shape;790;p53"/>
          <p:cNvSpPr txBox="1">
            <a:spLocks noGrp="1"/>
          </p:cNvSpPr>
          <p:nvPr>
            <p:ph type="body" idx="5"/>
          </p:nvPr>
        </p:nvSpPr>
        <p:spPr>
          <a:xfrm>
            <a:off x="5253528" y="2397835"/>
            <a:ext cx="1684943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1" name="Google Shape;791;p53"/>
          <p:cNvSpPr txBox="1">
            <a:spLocks noGrp="1"/>
          </p:cNvSpPr>
          <p:nvPr>
            <p:ph type="body" idx="6"/>
          </p:nvPr>
        </p:nvSpPr>
        <p:spPr>
          <a:xfrm>
            <a:off x="5253528" y="2039696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2" name="Google Shape;792;p53"/>
          <p:cNvSpPr txBox="1">
            <a:spLocks noGrp="1"/>
          </p:cNvSpPr>
          <p:nvPr>
            <p:ph type="body" idx="7"/>
          </p:nvPr>
        </p:nvSpPr>
        <p:spPr>
          <a:xfrm>
            <a:off x="8316595" y="2395934"/>
            <a:ext cx="1684943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3" name="Google Shape;793;p53"/>
          <p:cNvSpPr txBox="1">
            <a:spLocks noGrp="1"/>
          </p:cNvSpPr>
          <p:nvPr>
            <p:ph type="body" idx="8"/>
          </p:nvPr>
        </p:nvSpPr>
        <p:spPr>
          <a:xfrm>
            <a:off x="8316595" y="2037795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4" name="Google Shape;794;p53"/>
          <p:cNvSpPr txBox="1">
            <a:spLocks noGrp="1"/>
          </p:cNvSpPr>
          <p:nvPr>
            <p:ph type="body" idx="9"/>
          </p:nvPr>
        </p:nvSpPr>
        <p:spPr>
          <a:xfrm>
            <a:off x="6743397" y="5515240"/>
            <a:ext cx="1684943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5" name="Google Shape;795;p53"/>
          <p:cNvSpPr txBox="1">
            <a:spLocks noGrp="1"/>
          </p:cNvSpPr>
          <p:nvPr>
            <p:ph type="body" idx="13"/>
          </p:nvPr>
        </p:nvSpPr>
        <p:spPr>
          <a:xfrm>
            <a:off x="6743397" y="5157101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6" name="Google Shape;796;p53"/>
          <p:cNvSpPr/>
          <p:nvPr/>
        </p:nvSpPr>
        <p:spPr>
          <a:xfrm>
            <a:off x="2845813" y="3564045"/>
            <a:ext cx="3866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797" name="Google Shape;797;p53"/>
          <p:cNvSpPr/>
          <p:nvPr/>
        </p:nvSpPr>
        <p:spPr>
          <a:xfrm>
            <a:off x="4386084" y="4185219"/>
            <a:ext cx="377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798" name="Google Shape;798;p53"/>
          <p:cNvSpPr/>
          <p:nvPr/>
        </p:nvSpPr>
        <p:spPr>
          <a:xfrm>
            <a:off x="5926113" y="3564045"/>
            <a:ext cx="377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799" name="Google Shape;799;p53"/>
          <p:cNvSpPr/>
          <p:nvPr/>
        </p:nvSpPr>
        <p:spPr>
          <a:xfrm>
            <a:off x="7448751" y="4185219"/>
            <a:ext cx="4026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800" name="Google Shape;800;p53"/>
          <p:cNvSpPr/>
          <p:nvPr/>
        </p:nvSpPr>
        <p:spPr>
          <a:xfrm>
            <a:off x="8970943" y="3564045"/>
            <a:ext cx="3593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Title Slide - Kapitola">
  <p:cSld name="06_Title Slide - Kapitola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/>
          <p:nvPr/>
        </p:nvSpPr>
        <p:spPr>
          <a:xfrm>
            <a:off x="7626885" y="5320073"/>
            <a:ext cx="1524001" cy="1537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8"/>
          <p:cNvSpPr>
            <a:spLocks noGrp="1"/>
          </p:cNvSpPr>
          <p:nvPr>
            <p:ph type="pic" idx="2"/>
          </p:nvPr>
        </p:nvSpPr>
        <p:spPr>
          <a:xfrm>
            <a:off x="9173580" y="765173"/>
            <a:ext cx="3033459" cy="61003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7" name="Google Shape;77;p8"/>
          <p:cNvSpPr txBox="1">
            <a:spLocks noGrp="1"/>
          </p:cNvSpPr>
          <p:nvPr>
            <p:ph type="body" idx="1"/>
          </p:nvPr>
        </p:nvSpPr>
        <p:spPr>
          <a:xfrm>
            <a:off x="1531620" y="2660149"/>
            <a:ext cx="7002780" cy="10156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6600"/>
              <a:buFont typeface="Calibri"/>
              <a:buNone/>
              <a:defRPr sz="66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2000"/>
              <a:buFont typeface="Calibri"/>
              <a:buNone/>
              <a:defRPr sz="2000">
                <a:solidFill>
                  <a:srgbClr val="8894B7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800"/>
              <a:buFont typeface="Calibri"/>
              <a:buNone/>
              <a:defRPr sz="1800">
                <a:solidFill>
                  <a:srgbClr val="8894B7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3"/>
          </p:nvPr>
        </p:nvSpPr>
        <p:spPr>
          <a:xfrm>
            <a:off x="2686428" y="3492013"/>
            <a:ext cx="5847972" cy="10156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6600"/>
              <a:buFont typeface="Calibri"/>
              <a:buNone/>
              <a:defRPr sz="66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2000"/>
              <a:buFont typeface="Calibri"/>
              <a:buNone/>
              <a:defRPr sz="2000">
                <a:solidFill>
                  <a:srgbClr val="8894B7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800"/>
              <a:buFont typeface="Calibri"/>
              <a:buNone/>
              <a:defRPr sz="1800">
                <a:solidFill>
                  <a:srgbClr val="8894B7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9pPr>
          </a:lstStyle>
          <a:p>
            <a:endParaRPr/>
          </a:p>
        </p:txBody>
      </p:sp>
      <p:cxnSp>
        <p:nvCxnSpPr>
          <p:cNvPr id="79" name="Google Shape;79;p8"/>
          <p:cNvCxnSpPr/>
          <p:nvPr/>
        </p:nvCxnSpPr>
        <p:spPr>
          <a:xfrm>
            <a:off x="1574351" y="4119609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8"/>
          <p:cNvSpPr txBox="1">
            <a:spLocks noGrp="1"/>
          </p:cNvSpPr>
          <p:nvPr>
            <p:ph type="body" idx="4"/>
          </p:nvPr>
        </p:nvSpPr>
        <p:spPr>
          <a:xfrm>
            <a:off x="1531620" y="5320073"/>
            <a:ext cx="3034659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1070006" y="4714109"/>
            <a:ext cx="497065" cy="4518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Klastrová 1 /infografika vrstvy">
  <p:cSld name="52_Klastrová 1 /infografika vrstvy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54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4" name="Google Shape;804;p54"/>
          <p:cNvGrpSpPr/>
          <p:nvPr/>
        </p:nvGrpSpPr>
        <p:grpSpPr>
          <a:xfrm>
            <a:off x="6357938" y="2554288"/>
            <a:ext cx="1825625" cy="2401887"/>
            <a:chOff x="6386928" y="2428986"/>
            <a:chExt cx="1825625" cy="2401888"/>
          </a:xfrm>
        </p:grpSpPr>
        <p:sp>
          <p:nvSpPr>
            <p:cNvPr id="805" name="Google Shape;805;p54"/>
            <p:cNvSpPr/>
            <p:nvPr/>
          </p:nvSpPr>
          <p:spPr>
            <a:xfrm>
              <a:off x="6386928" y="2428986"/>
              <a:ext cx="1825625" cy="2401888"/>
            </a:xfrm>
            <a:custGeom>
              <a:avLst/>
              <a:gdLst/>
              <a:ahLst/>
              <a:cxnLst/>
              <a:rect l="l" t="t" r="r" b="b"/>
              <a:pathLst>
                <a:path w="158" h="208" extrusionOk="0">
                  <a:moveTo>
                    <a:pt x="87" y="3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14" y="205"/>
                    <a:pt x="114" y="205"/>
                    <a:pt x="114" y="205"/>
                  </a:cubicBezTo>
                  <a:cubicBezTo>
                    <a:pt x="118" y="208"/>
                    <a:pt x="124" y="207"/>
                    <a:pt x="126" y="203"/>
                  </a:cubicBezTo>
                  <a:cubicBezTo>
                    <a:pt x="158" y="138"/>
                    <a:pt x="148" y="59"/>
                    <a:pt x="98" y="3"/>
                  </a:cubicBezTo>
                  <a:cubicBezTo>
                    <a:pt x="95" y="0"/>
                    <a:pt x="90" y="0"/>
                    <a:pt x="87" y="3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54"/>
            <p:cNvSpPr/>
            <p:nvPr/>
          </p:nvSpPr>
          <p:spPr>
            <a:xfrm>
              <a:off x="7257448" y="3228326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807" name="Google Shape;807;p54"/>
          <p:cNvGrpSpPr/>
          <p:nvPr/>
        </p:nvGrpSpPr>
        <p:grpSpPr>
          <a:xfrm>
            <a:off x="5592763" y="3611563"/>
            <a:ext cx="1965325" cy="1963737"/>
            <a:chOff x="5612228" y="3467211"/>
            <a:chExt cx="1965325" cy="1963738"/>
          </a:xfrm>
        </p:grpSpPr>
        <p:sp>
          <p:nvSpPr>
            <p:cNvPr id="808" name="Google Shape;808;p54"/>
            <p:cNvSpPr/>
            <p:nvPr/>
          </p:nvSpPr>
          <p:spPr>
            <a:xfrm>
              <a:off x="5612228" y="3467211"/>
              <a:ext cx="1965325" cy="1963738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0" y="67"/>
                  </a:moveTo>
                  <a:cubicBezTo>
                    <a:pt x="103" y="170"/>
                    <a:pt x="103" y="170"/>
                    <a:pt x="103" y="170"/>
                  </a:cubicBezTo>
                  <a:cubicBezTo>
                    <a:pt x="117" y="163"/>
                    <a:pt x="130" y="153"/>
                    <a:pt x="142" y="142"/>
                  </a:cubicBezTo>
                  <a:cubicBezTo>
                    <a:pt x="153" y="130"/>
                    <a:pt x="163" y="117"/>
                    <a:pt x="170" y="103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0" y="67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9" name="Google Shape;809;p54"/>
            <p:cNvSpPr/>
            <p:nvPr/>
          </p:nvSpPr>
          <p:spPr>
            <a:xfrm>
              <a:off x="6515614" y="4280363"/>
              <a:ext cx="4267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810" name="Google Shape;810;p54"/>
          <p:cNvGrpSpPr/>
          <p:nvPr/>
        </p:nvGrpSpPr>
        <p:grpSpPr>
          <a:xfrm>
            <a:off x="4610100" y="4386263"/>
            <a:ext cx="2289175" cy="1731962"/>
            <a:chOff x="4629566" y="4241911"/>
            <a:chExt cx="2289175" cy="1731963"/>
          </a:xfrm>
        </p:grpSpPr>
        <p:sp>
          <p:nvSpPr>
            <p:cNvPr id="811" name="Google Shape;811;p54"/>
            <p:cNvSpPr/>
            <p:nvPr/>
          </p:nvSpPr>
          <p:spPr>
            <a:xfrm>
              <a:off x="4629566" y="4241911"/>
              <a:ext cx="2289175" cy="1731963"/>
            </a:xfrm>
            <a:custGeom>
              <a:avLst/>
              <a:gdLst/>
              <a:ahLst/>
              <a:cxnLst/>
              <a:rect l="l" t="t" r="r" b="b"/>
              <a:pathLst>
                <a:path w="198" h="150" extrusionOk="0">
                  <a:moveTo>
                    <a:pt x="3" y="93"/>
                  </a:moveTo>
                  <a:cubicBezTo>
                    <a:pt x="56" y="141"/>
                    <a:pt x="131" y="150"/>
                    <a:pt x="192" y="121"/>
                  </a:cubicBezTo>
                  <a:cubicBezTo>
                    <a:pt x="196" y="119"/>
                    <a:pt x="198" y="113"/>
                    <a:pt x="194" y="109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85"/>
                    <a:pt x="0" y="90"/>
                    <a:pt x="3" y="93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2" name="Google Shape;812;p54"/>
            <p:cNvSpPr/>
            <p:nvPr/>
          </p:nvSpPr>
          <p:spPr>
            <a:xfrm>
              <a:off x="5456611" y="4509874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813" name="Google Shape;813;p54"/>
          <p:cNvGrpSpPr/>
          <p:nvPr/>
        </p:nvGrpSpPr>
        <p:grpSpPr>
          <a:xfrm>
            <a:off x="4213225" y="2820988"/>
            <a:ext cx="1779588" cy="2298700"/>
            <a:chOff x="4204116" y="2705211"/>
            <a:chExt cx="1779587" cy="2298701"/>
          </a:xfrm>
        </p:grpSpPr>
        <p:sp>
          <p:nvSpPr>
            <p:cNvPr id="814" name="Google Shape;814;p54"/>
            <p:cNvSpPr/>
            <p:nvPr/>
          </p:nvSpPr>
          <p:spPr>
            <a:xfrm>
              <a:off x="4204116" y="2705211"/>
              <a:ext cx="1779587" cy="2298701"/>
            </a:xfrm>
            <a:custGeom>
              <a:avLst/>
              <a:gdLst/>
              <a:ahLst/>
              <a:cxnLst/>
              <a:rect l="l" t="t" r="r" b="b"/>
              <a:pathLst>
                <a:path w="154" h="199" extrusionOk="0">
                  <a:moveTo>
                    <a:pt x="55" y="199"/>
                  </a:moveTo>
                  <a:cubicBezTo>
                    <a:pt x="154" y="100"/>
                    <a:pt x="154" y="100"/>
                    <a:pt x="154" y="10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55"/>
                    <a:pt x="0" y="144"/>
                    <a:pt x="55" y="199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4858404" y="3445243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sp>
        <p:nvSpPr>
          <p:cNvPr id="816" name="Google Shape;816;p54"/>
          <p:cNvSpPr txBox="1">
            <a:spLocks noGrp="1"/>
          </p:cNvSpPr>
          <p:nvPr>
            <p:ph type="body" idx="1"/>
          </p:nvPr>
        </p:nvSpPr>
        <p:spPr>
          <a:xfrm>
            <a:off x="8334896" y="2301113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7" name="Google Shape;817;p54"/>
          <p:cNvSpPr txBox="1">
            <a:spLocks noGrp="1"/>
          </p:cNvSpPr>
          <p:nvPr>
            <p:ph type="body" idx="2"/>
          </p:nvPr>
        </p:nvSpPr>
        <p:spPr>
          <a:xfrm>
            <a:off x="8334896" y="1914399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8" name="Google Shape;818;p54"/>
          <p:cNvSpPr txBox="1">
            <a:spLocks noGrp="1"/>
          </p:cNvSpPr>
          <p:nvPr>
            <p:ph type="body" idx="3"/>
          </p:nvPr>
        </p:nvSpPr>
        <p:spPr>
          <a:xfrm>
            <a:off x="8706371" y="3813429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9" name="Google Shape;819;p54"/>
          <p:cNvSpPr txBox="1">
            <a:spLocks noGrp="1"/>
          </p:cNvSpPr>
          <p:nvPr>
            <p:ph type="body" idx="4"/>
          </p:nvPr>
        </p:nvSpPr>
        <p:spPr>
          <a:xfrm>
            <a:off x="8706371" y="3426715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0" name="Google Shape;820;p54"/>
          <p:cNvSpPr txBox="1">
            <a:spLocks noGrp="1"/>
          </p:cNvSpPr>
          <p:nvPr>
            <p:ph type="body" idx="5"/>
          </p:nvPr>
        </p:nvSpPr>
        <p:spPr>
          <a:xfrm>
            <a:off x="8334896" y="532535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1" name="Google Shape;821;p54"/>
          <p:cNvSpPr txBox="1">
            <a:spLocks noGrp="1"/>
          </p:cNvSpPr>
          <p:nvPr>
            <p:ph type="body" idx="6"/>
          </p:nvPr>
        </p:nvSpPr>
        <p:spPr>
          <a:xfrm>
            <a:off x="8334896" y="4938641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2" name="Google Shape;822;p54"/>
          <p:cNvSpPr txBox="1">
            <a:spLocks noGrp="1"/>
          </p:cNvSpPr>
          <p:nvPr>
            <p:ph type="body" idx="7"/>
          </p:nvPr>
        </p:nvSpPr>
        <p:spPr>
          <a:xfrm>
            <a:off x="973756" y="532535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3" name="Google Shape;823;p54"/>
          <p:cNvSpPr txBox="1">
            <a:spLocks noGrp="1"/>
          </p:cNvSpPr>
          <p:nvPr>
            <p:ph type="body" idx="8"/>
          </p:nvPr>
        </p:nvSpPr>
        <p:spPr>
          <a:xfrm>
            <a:off x="973756" y="4938641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4" name="Google Shape;824;p54"/>
          <p:cNvSpPr txBox="1">
            <a:spLocks noGrp="1"/>
          </p:cNvSpPr>
          <p:nvPr>
            <p:ph type="body" idx="9"/>
          </p:nvPr>
        </p:nvSpPr>
        <p:spPr>
          <a:xfrm>
            <a:off x="970993" y="362769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5" name="Google Shape;825;p54"/>
          <p:cNvSpPr txBox="1">
            <a:spLocks noGrp="1"/>
          </p:cNvSpPr>
          <p:nvPr>
            <p:ph type="body" idx="13"/>
          </p:nvPr>
        </p:nvSpPr>
        <p:spPr>
          <a:xfrm>
            <a:off x="970993" y="3240981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26" name="Google Shape;826;p54"/>
          <p:cNvGrpSpPr/>
          <p:nvPr/>
        </p:nvGrpSpPr>
        <p:grpSpPr>
          <a:xfrm>
            <a:off x="4699000" y="1939925"/>
            <a:ext cx="2624138" cy="2055813"/>
            <a:chOff x="4699416" y="1805098"/>
            <a:chExt cx="2624137" cy="2055813"/>
          </a:xfrm>
        </p:grpSpPr>
        <p:sp>
          <p:nvSpPr>
            <p:cNvPr id="827" name="Google Shape;827;p54"/>
            <p:cNvSpPr/>
            <p:nvPr/>
          </p:nvSpPr>
          <p:spPr>
            <a:xfrm>
              <a:off x="4699416" y="1805098"/>
              <a:ext cx="2624137" cy="2055813"/>
            </a:xfrm>
            <a:custGeom>
              <a:avLst/>
              <a:gdLst/>
              <a:ahLst/>
              <a:cxnLst/>
              <a:rect l="l" t="t" r="r" b="b"/>
              <a:pathLst>
                <a:path w="227" h="178" extrusionOk="0">
                  <a:moveTo>
                    <a:pt x="3" y="68"/>
                  </a:moveTo>
                  <a:cubicBezTo>
                    <a:pt x="112" y="178"/>
                    <a:pt x="112" y="178"/>
                    <a:pt x="112" y="178"/>
                  </a:cubicBezTo>
                  <a:cubicBezTo>
                    <a:pt x="227" y="63"/>
                    <a:pt x="227" y="63"/>
                    <a:pt x="227" y="63"/>
                  </a:cubicBezTo>
                  <a:cubicBezTo>
                    <a:pt x="166" y="1"/>
                    <a:pt x="67" y="0"/>
                    <a:pt x="3" y="58"/>
                  </a:cubicBezTo>
                  <a:cubicBezTo>
                    <a:pt x="0" y="60"/>
                    <a:pt x="0" y="65"/>
                    <a:pt x="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0" dist="254000" dir="5400000" algn="tl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5828326" y="2086534"/>
              <a:ext cx="470000" cy="7694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762000" dist="254000" dir="5400000" algn="tl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Klastrová 2 /infografika vrstvy">
  <p:cSld name="53_Klastrová 2 /infografika vrstvy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55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2" name="Google Shape;832;p55"/>
          <p:cNvGrpSpPr/>
          <p:nvPr/>
        </p:nvGrpSpPr>
        <p:grpSpPr>
          <a:xfrm>
            <a:off x="6510338" y="2563813"/>
            <a:ext cx="1825625" cy="2401887"/>
            <a:chOff x="6386928" y="2428986"/>
            <a:chExt cx="1825625" cy="2401888"/>
          </a:xfrm>
        </p:grpSpPr>
        <p:sp>
          <p:nvSpPr>
            <p:cNvPr id="833" name="Google Shape;833;p55"/>
            <p:cNvSpPr/>
            <p:nvPr/>
          </p:nvSpPr>
          <p:spPr>
            <a:xfrm>
              <a:off x="6386928" y="2428986"/>
              <a:ext cx="1825625" cy="2401888"/>
            </a:xfrm>
            <a:custGeom>
              <a:avLst/>
              <a:gdLst/>
              <a:ahLst/>
              <a:cxnLst/>
              <a:rect l="l" t="t" r="r" b="b"/>
              <a:pathLst>
                <a:path w="158" h="208" extrusionOk="0">
                  <a:moveTo>
                    <a:pt x="87" y="3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14" y="205"/>
                    <a:pt x="114" y="205"/>
                    <a:pt x="114" y="205"/>
                  </a:cubicBezTo>
                  <a:cubicBezTo>
                    <a:pt x="118" y="208"/>
                    <a:pt x="124" y="207"/>
                    <a:pt x="126" y="203"/>
                  </a:cubicBezTo>
                  <a:cubicBezTo>
                    <a:pt x="158" y="138"/>
                    <a:pt x="148" y="59"/>
                    <a:pt x="98" y="3"/>
                  </a:cubicBezTo>
                  <a:cubicBezTo>
                    <a:pt x="95" y="0"/>
                    <a:pt x="90" y="0"/>
                    <a:pt x="87" y="3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5"/>
            <p:cNvSpPr/>
            <p:nvPr/>
          </p:nvSpPr>
          <p:spPr>
            <a:xfrm>
              <a:off x="7257448" y="3228326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835" name="Google Shape;835;p55"/>
          <p:cNvGrpSpPr/>
          <p:nvPr/>
        </p:nvGrpSpPr>
        <p:grpSpPr>
          <a:xfrm>
            <a:off x="5668963" y="3687763"/>
            <a:ext cx="1965325" cy="1963737"/>
            <a:chOff x="5612228" y="3467211"/>
            <a:chExt cx="1965325" cy="1963738"/>
          </a:xfrm>
        </p:grpSpPr>
        <p:sp>
          <p:nvSpPr>
            <p:cNvPr id="836" name="Google Shape;836;p55"/>
            <p:cNvSpPr/>
            <p:nvPr/>
          </p:nvSpPr>
          <p:spPr>
            <a:xfrm>
              <a:off x="5612228" y="3467211"/>
              <a:ext cx="1965325" cy="1963738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0" y="67"/>
                  </a:moveTo>
                  <a:cubicBezTo>
                    <a:pt x="103" y="170"/>
                    <a:pt x="103" y="170"/>
                    <a:pt x="103" y="170"/>
                  </a:cubicBezTo>
                  <a:cubicBezTo>
                    <a:pt x="117" y="163"/>
                    <a:pt x="130" y="153"/>
                    <a:pt x="142" y="142"/>
                  </a:cubicBezTo>
                  <a:cubicBezTo>
                    <a:pt x="153" y="130"/>
                    <a:pt x="163" y="117"/>
                    <a:pt x="170" y="103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0" y="67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7" name="Google Shape;837;p55"/>
            <p:cNvSpPr/>
            <p:nvPr/>
          </p:nvSpPr>
          <p:spPr>
            <a:xfrm>
              <a:off x="6515614" y="4280363"/>
              <a:ext cx="4267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838" name="Google Shape;838;p55"/>
          <p:cNvGrpSpPr/>
          <p:nvPr/>
        </p:nvGrpSpPr>
        <p:grpSpPr>
          <a:xfrm>
            <a:off x="4610100" y="4529138"/>
            <a:ext cx="2289175" cy="1731962"/>
            <a:chOff x="4629566" y="4241911"/>
            <a:chExt cx="2289175" cy="1731963"/>
          </a:xfrm>
        </p:grpSpPr>
        <p:sp>
          <p:nvSpPr>
            <p:cNvPr id="839" name="Google Shape;839;p55"/>
            <p:cNvSpPr/>
            <p:nvPr/>
          </p:nvSpPr>
          <p:spPr>
            <a:xfrm>
              <a:off x="4629566" y="4241911"/>
              <a:ext cx="2289175" cy="1731963"/>
            </a:xfrm>
            <a:custGeom>
              <a:avLst/>
              <a:gdLst/>
              <a:ahLst/>
              <a:cxnLst/>
              <a:rect l="l" t="t" r="r" b="b"/>
              <a:pathLst>
                <a:path w="198" h="150" extrusionOk="0">
                  <a:moveTo>
                    <a:pt x="3" y="93"/>
                  </a:moveTo>
                  <a:cubicBezTo>
                    <a:pt x="56" y="141"/>
                    <a:pt x="131" y="150"/>
                    <a:pt x="192" y="121"/>
                  </a:cubicBezTo>
                  <a:cubicBezTo>
                    <a:pt x="196" y="119"/>
                    <a:pt x="198" y="113"/>
                    <a:pt x="194" y="109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85"/>
                    <a:pt x="0" y="90"/>
                    <a:pt x="3" y="93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0" name="Google Shape;840;p55"/>
            <p:cNvSpPr/>
            <p:nvPr/>
          </p:nvSpPr>
          <p:spPr>
            <a:xfrm>
              <a:off x="5456611" y="4509874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sp>
        <p:nvSpPr>
          <p:cNvPr id="841" name="Google Shape;841;p55"/>
          <p:cNvSpPr txBox="1">
            <a:spLocks noGrp="1"/>
          </p:cNvSpPr>
          <p:nvPr>
            <p:ph type="body" idx="1"/>
          </p:nvPr>
        </p:nvSpPr>
        <p:spPr>
          <a:xfrm>
            <a:off x="8334896" y="2301113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2" name="Google Shape;842;p55"/>
          <p:cNvSpPr txBox="1">
            <a:spLocks noGrp="1"/>
          </p:cNvSpPr>
          <p:nvPr>
            <p:ph type="body" idx="2"/>
          </p:nvPr>
        </p:nvSpPr>
        <p:spPr>
          <a:xfrm>
            <a:off x="8334896" y="1914399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1400"/>
              <a:buFont typeface="Calibri"/>
              <a:buNone/>
              <a:defRPr sz="1400" b="1">
                <a:solidFill>
                  <a:srgbClr val="004C9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3" name="Google Shape;843;p55"/>
          <p:cNvSpPr txBox="1">
            <a:spLocks noGrp="1"/>
          </p:cNvSpPr>
          <p:nvPr>
            <p:ph type="body" idx="3"/>
          </p:nvPr>
        </p:nvSpPr>
        <p:spPr>
          <a:xfrm>
            <a:off x="8706371" y="3813429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4" name="Google Shape;844;p55"/>
          <p:cNvSpPr txBox="1">
            <a:spLocks noGrp="1"/>
          </p:cNvSpPr>
          <p:nvPr>
            <p:ph type="body" idx="4"/>
          </p:nvPr>
        </p:nvSpPr>
        <p:spPr>
          <a:xfrm>
            <a:off x="8706371" y="3426715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5" name="Google Shape;845;p55"/>
          <p:cNvSpPr txBox="1">
            <a:spLocks noGrp="1"/>
          </p:cNvSpPr>
          <p:nvPr>
            <p:ph type="body" idx="5"/>
          </p:nvPr>
        </p:nvSpPr>
        <p:spPr>
          <a:xfrm>
            <a:off x="8334896" y="532535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6" name="Google Shape;846;p55"/>
          <p:cNvSpPr txBox="1">
            <a:spLocks noGrp="1"/>
          </p:cNvSpPr>
          <p:nvPr>
            <p:ph type="body" idx="6"/>
          </p:nvPr>
        </p:nvSpPr>
        <p:spPr>
          <a:xfrm>
            <a:off x="8334896" y="4938641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7" name="Google Shape;847;p55"/>
          <p:cNvSpPr txBox="1">
            <a:spLocks noGrp="1"/>
          </p:cNvSpPr>
          <p:nvPr>
            <p:ph type="body" idx="7"/>
          </p:nvPr>
        </p:nvSpPr>
        <p:spPr>
          <a:xfrm>
            <a:off x="973756" y="532535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8" name="Google Shape;848;p55"/>
          <p:cNvSpPr txBox="1">
            <a:spLocks noGrp="1"/>
          </p:cNvSpPr>
          <p:nvPr>
            <p:ph type="body" idx="8"/>
          </p:nvPr>
        </p:nvSpPr>
        <p:spPr>
          <a:xfrm>
            <a:off x="973756" y="4938641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9" name="Google Shape;849;p55"/>
          <p:cNvSpPr txBox="1">
            <a:spLocks noGrp="1"/>
          </p:cNvSpPr>
          <p:nvPr>
            <p:ph type="body" idx="9"/>
          </p:nvPr>
        </p:nvSpPr>
        <p:spPr>
          <a:xfrm>
            <a:off x="970993" y="362769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0" name="Google Shape;850;p55"/>
          <p:cNvSpPr txBox="1">
            <a:spLocks noGrp="1"/>
          </p:cNvSpPr>
          <p:nvPr>
            <p:ph type="body" idx="13"/>
          </p:nvPr>
        </p:nvSpPr>
        <p:spPr>
          <a:xfrm>
            <a:off x="970993" y="3240981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51" name="Google Shape;851;p55"/>
          <p:cNvGrpSpPr/>
          <p:nvPr/>
        </p:nvGrpSpPr>
        <p:grpSpPr>
          <a:xfrm>
            <a:off x="4699000" y="1939925"/>
            <a:ext cx="2624138" cy="2055813"/>
            <a:chOff x="4699416" y="1805098"/>
            <a:chExt cx="2624137" cy="2055813"/>
          </a:xfrm>
        </p:grpSpPr>
        <p:sp>
          <p:nvSpPr>
            <p:cNvPr id="852" name="Google Shape;852;p55"/>
            <p:cNvSpPr/>
            <p:nvPr/>
          </p:nvSpPr>
          <p:spPr>
            <a:xfrm>
              <a:off x="4699416" y="1805098"/>
              <a:ext cx="2624137" cy="2055813"/>
            </a:xfrm>
            <a:custGeom>
              <a:avLst/>
              <a:gdLst/>
              <a:ahLst/>
              <a:cxnLst/>
              <a:rect l="l" t="t" r="r" b="b"/>
              <a:pathLst>
                <a:path w="227" h="178" extrusionOk="0">
                  <a:moveTo>
                    <a:pt x="3" y="68"/>
                  </a:moveTo>
                  <a:cubicBezTo>
                    <a:pt x="112" y="178"/>
                    <a:pt x="112" y="178"/>
                    <a:pt x="112" y="178"/>
                  </a:cubicBezTo>
                  <a:cubicBezTo>
                    <a:pt x="227" y="63"/>
                    <a:pt x="227" y="63"/>
                    <a:pt x="227" y="63"/>
                  </a:cubicBezTo>
                  <a:cubicBezTo>
                    <a:pt x="166" y="1"/>
                    <a:pt x="67" y="0"/>
                    <a:pt x="3" y="58"/>
                  </a:cubicBezTo>
                  <a:cubicBezTo>
                    <a:pt x="0" y="60"/>
                    <a:pt x="0" y="65"/>
                    <a:pt x="3" y="68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55"/>
            <p:cNvSpPr/>
            <p:nvPr/>
          </p:nvSpPr>
          <p:spPr>
            <a:xfrm>
              <a:off x="5879622" y="2086534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854" name="Google Shape;854;p55"/>
          <p:cNvGrpSpPr/>
          <p:nvPr/>
        </p:nvGrpSpPr>
        <p:grpSpPr>
          <a:xfrm>
            <a:off x="4146550" y="2897188"/>
            <a:ext cx="1779588" cy="2298700"/>
            <a:chOff x="4204116" y="2705211"/>
            <a:chExt cx="1779587" cy="2298701"/>
          </a:xfrm>
        </p:grpSpPr>
        <p:sp>
          <p:nvSpPr>
            <p:cNvPr id="855" name="Google Shape;855;p55"/>
            <p:cNvSpPr/>
            <p:nvPr/>
          </p:nvSpPr>
          <p:spPr>
            <a:xfrm>
              <a:off x="4204116" y="2705211"/>
              <a:ext cx="1779587" cy="2298701"/>
            </a:xfrm>
            <a:custGeom>
              <a:avLst/>
              <a:gdLst/>
              <a:ahLst/>
              <a:cxnLst/>
              <a:rect l="l" t="t" r="r" b="b"/>
              <a:pathLst>
                <a:path w="154" h="199" extrusionOk="0">
                  <a:moveTo>
                    <a:pt x="55" y="199"/>
                  </a:moveTo>
                  <a:cubicBezTo>
                    <a:pt x="154" y="100"/>
                    <a:pt x="154" y="100"/>
                    <a:pt x="154" y="10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55"/>
                    <a:pt x="0" y="144"/>
                    <a:pt x="55" y="199"/>
                  </a:cubicBezTo>
                  <a:close/>
                </a:path>
              </a:pathLst>
            </a:custGeom>
            <a:solidFill>
              <a:srgbClr val="004C96"/>
            </a:solidFill>
            <a:ln w="28575" cap="flat" cmpd="sng">
              <a:solidFill>
                <a:srgbClr val="004C9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0" dist="254000" dir="5400000" algn="tl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6" name="Google Shape;856;p55"/>
            <p:cNvSpPr/>
            <p:nvPr/>
          </p:nvSpPr>
          <p:spPr>
            <a:xfrm>
              <a:off x="4858404" y="3445243"/>
              <a:ext cx="418704" cy="646331"/>
            </a:xfrm>
            <a:prstGeom prst="rect">
              <a:avLst/>
            </a:prstGeom>
            <a:solidFill>
              <a:srgbClr val="004C96"/>
            </a:solidFill>
            <a:ln w="28575" cap="flat" cmpd="sng">
              <a:solidFill>
                <a:srgbClr val="004C9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762000" dist="254000" dir="5400000" algn="tl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Infografika sipky /proces 2x">
  <p:cSld name="54_Infografika sipky /proces 2x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56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56"/>
          <p:cNvSpPr/>
          <p:nvPr/>
        </p:nvSpPr>
        <p:spPr>
          <a:xfrm rot="-8100000">
            <a:off x="7111279" y="2258208"/>
            <a:ext cx="1698625" cy="2865459"/>
          </a:xfrm>
          <a:custGeom>
            <a:avLst/>
            <a:gdLst/>
            <a:ahLst/>
            <a:cxnLst/>
            <a:rect l="l" t="t" r="r" b="b"/>
            <a:pathLst>
              <a:path w="11653" h="10241" extrusionOk="0">
                <a:moveTo>
                  <a:pt x="886" y="9569"/>
                </a:moveTo>
                <a:cubicBezTo>
                  <a:pt x="774" y="6348"/>
                  <a:pt x="111" y="3221"/>
                  <a:pt x="0" y="0"/>
                </a:cubicBezTo>
                <a:lnTo>
                  <a:pt x="10546" y="621"/>
                </a:lnTo>
                <a:cubicBezTo>
                  <a:pt x="10658" y="3698"/>
                  <a:pt x="11542" y="7165"/>
                  <a:pt x="11653" y="10241"/>
                </a:cubicBezTo>
                <a:lnTo>
                  <a:pt x="886" y="9569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56"/>
          <p:cNvSpPr/>
          <p:nvPr/>
        </p:nvSpPr>
        <p:spPr>
          <a:xfrm flipH="1">
            <a:off x="4597638" y="2042824"/>
            <a:ext cx="4746933" cy="1247901"/>
          </a:xfrm>
          <a:custGeom>
            <a:avLst/>
            <a:gdLst/>
            <a:ahLst/>
            <a:cxnLst/>
            <a:rect l="l" t="t" r="r" b="b"/>
            <a:pathLst>
              <a:path w="3668758" h="1073455" extrusionOk="0">
                <a:moveTo>
                  <a:pt x="733854" y="0"/>
                </a:moveTo>
                <a:lnTo>
                  <a:pt x="3173967" y="0"/>
                </a:lnTo>
                <a:lnTo>
                  <a:pt x="3668758" y="536728"/>
                </a:lnTo>
                <a:lnTo>
                  <a:pt x="3173967" y="1073455"/>
                </a:lnTo>
                <a:lnTo>
                  <a:pt x="0" y="1065262"/>
                </a:lnTo>
                <a:lnTo>
                  <a:pt x="733854" y="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762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56"/>
          <p:cNvSpPr/>
          <p:nvPr/>
        </p:nvSpPr>
        <p:spPr>
          <a:xfrm rot="10800000" flipH="1">
            <a:off x="6571473" y="4108605"/>
            <a:ext cx="4746933" cy="1247901"/>
          </a:xfrm>
          <a:custGeom>
            <a:avLst/>
            <a:gdLst/>
            <a:ahLst/>
            <a:cxnLst/>
            <a:rect l="l" t="t" r="r" b="b"/>
            <a:pathLst>
              <a:path w="3668758" h="1073455" extrusionOk="0">
                <a:moveTo>
                  <a:pt x="733854" y="0"/>
                </a:moveTo>
                <a:lnTo>
                  <a:pt x="3173967" y="0"/>
                </a:lnTo>
                <a:lnTo>
                  <a:pt x="3668758" y="536728"/>
                </a:lnTo>
                <a:lnTo>
                  <a:pt x="3173967" y="1073455"/>
                </a:lnTo>
                <a:lnTo>
                  <a:pt x="0" y="1065262"/>
                </a:lnTo>
                <a:lnTo>
                  <a:pt x="733854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56"/>
          <p:cNvSpPr txBox="1">
            <a:spLocks noGrp="1"/>
          </p:cNvSpPr>
          <p:nvPr>
            <p:ph type="body" idx="1"/>
          </p:nvPr>
        </p:nvSpPr>
        <p:spPr>
          <a:xfrm>
            <a:off x="5496624" y="2588860"/>
            <a:ext cx="2659617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4" name="Google Shape;864;p56"/>
          <p:cNvSpPr txBox="1">
            <a:spLocks noGrp="1"/>
          </p:cNvSpPr>
          <p:nvPr>
            <p:ph type="body" idx="2"/>
          </p:nvPr>
        </p:nvSpPr>
        <p:spPr>
          <a:xfrm>
            <a:off x="5496624" y="2194647"/>
            <a:ext cx="26673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5" name="Google Shape;865;p56"/>
          <p:cNvSpPr txBox="1">
            <a:spLocks noGrp="1"/>
          </p:cNvSpPr>
          <p:nvPr>
            <p:ph type="body" idx="3"/>
          </p:nvPr>
        </p:nvSpPr>
        <p:spPr>
          <a:xfrm>
            <a:off x="7764942" y="4624874"/>
            <a:ext cx="2659617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6" name="Google Shape;866;p56"/>
          <p:cNvSpPr txBox="1">
            <a:spLocks noGrp="1"/>
          </p:cNvSpPr>
          <p:nvPr>
            <p:ph type="body" idx="4"/>
          </p:nvPr>
        </p:nvSpPr>
        <p:spPr>
          <a:xfrm>
            <a:off x="7764942" y="4230661"/>
            <a:ext cx="26596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Calibri"/>
              <a:buNone/>
              <a:defRPr sz="18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7" name="Google Shape;867;p56"/>
          <p:cNvSpPr txBox="1">
            <a:spLocks noGrp="1"/>
          </p:cNvSpPr>
          <p:nvPr>
            <p:ph type="body" idx="5"/>
          </p:nvPr>
        </p:nvSpPr>
        <p:spPr>
          <a:xfrm>
            <a:off x="1531620" y="3382486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68" name="Google Shape;868;p56"/>
          <p:cNvGrpSpPr/>
          <p:nvPr/>
        </p:nvGrpSpPr>
        <p:grpSpPr>
          <a:xfrm>
            <a:off x="1531620" y="2974838"/>
            <a:ext cx="793212" cy="276517"/>
            <a:chOff x="1524000" y="3808773"/>
            <a:chExt cx="793212" cy="276517"/>
          </a:xfrm>
        </p:grpSpPr>
        <p:sp>
          <p:nvSpPr>
            <p:cNvPr id="869" name="Google Shape;869;p56"/>
            <p:cNvSpPr txBox="1"/>
            <p:nvPr/>
          </p:nvSpPr>
          <p:spPr>
            <a:xfrm>
              <a:off x="1524000" y="3931402"/>
              <a:ext cx="2180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CIEĽ</a:t>
              </a:r>
              <a:endParaRPr/>
            </a:p>
          </p:txBody>
        </p:sp>
        <p:cxnSp>
          <p:nvCxnSpPr>
            <p:cNvPr id="870" name="Google Shape;870;p56"/>
            <p:cNvCxnSpPr/>
            <p:nvPr/>
          </p:nvCxnSpPr>
          <p:spPr>
            <a:xfrm>
              <a:off x="1524000" y="3808773"/>
              <a:ext cx="793212" cy="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871" name="Google Shape;87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25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Infografika sipky /proces 3x">
  <p:cSld name="55_Infografika sipky /proces 3x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7223" y="4427285"/>
            <a:ext cx="3555790" cy="130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223" y="2153538"/>
            <a:ext cx="2003043" cy="273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4645" y="2160757"/>
            <a:ext cx="1770132" cy="262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57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57"/>
          <p:cNvSpPr txBox="1">
            <a:spLocks noGrp="1"/>
          </p:cNvSpPr>
          <p:nvPr>
            <p:ph type="body" idx="1"/>
          </p:nvPr>
        </p:nvSpPr>
        <p:spPr>
          <a:xfrm>
            <a:off x="8750529" y="3660390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9" name="Google Shape;879;p57"/>
          <p:cNvSpPr txBox="1">
            <a:spLocks noGrp="1"/>
          </p:cNvSpPr>
          <p:nvPr>
            <p:ph type="body" idx="2"/>
          </p:nvPr>
        </p:nvSpPr>
        <p:spPr>
          <a:xfrm>
            <a:off x="8750529" y="3273676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alibri"/>
              <a:buNone/>
              <a:defRPr sz="1200" b="1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0" name="Google Shape;880;p57"/>
          <p:cNvSpPr txBox="1">
            <a:spLocks noGrp="1"/>
          </p:cNvSpPr>
          <p:nvPr>
            <p:ph type="body" idx="3"/>
          </p:nvPr>
        </p:nvSpPr>
        <p:spPr>
          <a:xfrm>
            <a:off x="1552665" y="5475945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1" name="Google Shape;881;p57"/>
          <p:cNvSpPr txBox="1">
            <a:spLocks noGrp="1"/>
          </p:cNvSpPr>
          <p:nvPr>
            <p:ph type="body" idx="4"/>
          </p:nvPr>
        </p:nvSpPr>
        <p:spPr>
          <a:xfrm>
            <a:off x="1552665" y="5089231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alibri"/>
              <a:buNone/>
              <a:defRPr sz="12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2" name="Google Shape;882;p57"/>
          <p:cNvSpPr txBox="1">
            <a:spLocks noGrp="1"/>
          </p:cNvSpPr>
          <p:nvPr>
            <p:ph type="body" idx="5"/>
          </p:nvPr>
        </p:nvSpPr>
        <p:spPr>
          <a:xfrm>
            <a:off x="1547975" y="2958338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3" name="Google Shape;883;p57"/>
          <p:cNvSpPr txBox="1">
            <a:spLocks noGrp="1"/>
          </p:cNvSpPr>
          <p:nvPr>
            <p:ph type="body" idx="6"/>
          </p:nvPr>
        </p:nvSpPr>
        <p:spPr>
          <a:xfrm>
            <a:off x="1547975" y="2571624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4" name="Google Shape;884;p57"/>
          <p:cNvCxnSpPr/>
          <p:nvPr/>
        </p:nvCxnSpPr>
        <p:spPr>
          <a:xfrm rot="10800000">
            <a:off x="2933700" y="2814269"/>
            <a:ext cx="1996480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885" name="Google Shape;885;p57"/>
          <p:cNvGrpSpPr/>
          <p:nvPr/>
        </p:nvGrpSpPr>
        <p:grpSpPr>
          <a:xfrm rot="10800000">
            <a:off x="2933700" y="4664139"/>
            <a:ext cx="2365816" cy="673491"/>
            <a:chOff x="3802069" y="6061487"/>
            <a:chExt cx="1406732" cy="427565"/>
          </a:xfrm>
        </p:grpSpPr>
        <p:cxnSp>
          <p:nvCxnSpPr>
            <p:cNvPr id="886" name="Google Shape;886;p57"/>
            <p:cNvCxnSpPr/>
            <p:nvPr/>
          </p:nvCxnSpPr>
          <p:spPr>
            <a:xfrm flipH="1">
              <a:off x="3802069" y="6061487"/>
              <a:ext cx="798708" cy="427565"/>
            </a:xfrm>
            <a:prstGeom prst="straightConnector1">
              <a:avLst/>
            </a:prstGeom>
            <a:noFill/>
            <a:ln w="9525" cap="flat" cmpd="sng">
              <a:solidFill>
                <a:schemeClr val="accent3">
                  <a:alpha val="49803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7" name="Google Shape;887;p57"/>
            <p:cNvCxnSpPr/>
            <p:nvPr/>
          </p:nvCxnSpPr>
          <p:spPr>
            <a:xfrm>
              <a:off x="4600777" y="6061487"/>
              <a:ext cx="608024" cy="0"/>
            </a:xfrm>
            <a:prstGeom prst="straightConnector1">
              <a:avLst/>
            </a:prstGeom>
            <a:noFill/>
            <a:ln w="9525" cap="flat" cmpd="sng">
              <a:solidFill>
                <a:schemeClr val="accent3">
                  <a:alpha val="49803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88" name="Google Shape;888;p57"/>
          <p:cNvSpPr txBox="1">
            <a:spLocks noGrp="1"/>
          </p:cNvSpPr>
          <p:nvPr>
            <p:ph type="body" idx="7"/>
          </p:nvPr>
        </p:nvSpPr>
        <p:spPr>
          <a:xfrm>
            <a:off x="5559425" y="3663937"/>
            <a:ext cx="107314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Font typeface="Calibri"/>
              <a:buNone/>
              <a:defRPr sz="3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9" name="Google Shape;889;p57"/>
          <p:cNvCxnSpPr/>
          <p:nvPr/>
        </p:nvCxnSpPr>
        <p:spPr>
          <a:xfrm>
            <a:off x="7471289" y="3522077"/>
            <a:ext cx="1701286" cy="0"/>
          </a:xfrm>
          <a:prstGeom prst="straightConnector1">
            <a:avLst/>
          </a:prstGeom>
          <a:noFill/>
          <a:ln w="9525" cap="flat" cmpd="sng">
            <a:solidFill>
              <a:schemeClr val="accent5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890" name="Google Shape;890;p57"/>
          <p:cNvGrpSpPr/>
          <p:nvPr/>
        </p:nvGrpSpPr>
        <p:grpSpPr>
          <a:xfrm>
            <a:off x="4833396" y="3130049"/>
            <a:ext cx="243894" cy="287253"/>
            <a:chOff x="2081" y="3223"/>
            <a:chExt cx="315" cy="371"/>
          </a:xfrm>
        </p:grpSpPr>
        <p:sp>
          <p:nvSpPr>
            <p:cNvPr id="891" name="Google Shape;891;p57"/>
            <p:cNvSpPr/>
            <p:nvPr/>
          </p:nvSpPr>
          <p:spPr>
            <a:xfrm>
              <a:off x="2081" y="3223"/>
              <a:ext cx="311" cy="37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98" y="73"/>
                  </a:moveTo>
                  <a:cubicBezTo>
                    <a:pt x="98" y="88"/>
                    <a:pt x="87" y="99"/>
                    <a:pt x="73" y="99"/>
                  </a:cubicBezTo>
                  <a:cubicBezTo>
                    <a:pt x="60" y="99"/>
                    <a:pt x="48" y="88"/>
                    <a:pt x="48" y="73"/>
                  </a:cubicBezTo>
                  <a:cubicBezTo>
                    <a:pt x="48" y="59"/>
                    <a:pt x="60" y="47"/>
                    <a:pt x="73" y="47"/>
                  </a:cubicBezTo>
                  <a:cubicBezTo>
                    <a:pt x="75" y="47"/>
                    <a:pt x="76" y="48"/>
                    <a:pt x="77" y="4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6" y="31"/>
                    <a:pt x="80" y="29"/>
                    <a:pt x="73" y="29"/>
                  </a:cubicBezTo>
                  <a:cubicBezTo>
                    <a:pt x="50" y="29"/>
                    <a:pt x="30" y="49"/>
                    <a:pt x="30" y="73"/>
                  </a:cubicBezTo>
                  <a:cubicBezTo>
                    <a:pt x="30" y="98"/>
                    <a:pt x="50" y="117"/>
                    <a:pt x="73" y="117"/>
                  </a:cubicBezTo>
                  <a:cubicBezTo>
                    <a:pt x="97" y="117"/>
                    <a:pt x="117" y="98"/>
                    <a:pt x="117" y="73"/>
                  </a:cubicBezTo>
                  <a:cubicBezTo>
                    <a:pt x="117" y="67"/>
                    <a:pt x="115" y="61"/>
                    <a:pt x="113" y="56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8" y="72"/>
                    <a:pt x="98" y="73"/>
                    <a:pt x="98" y="73"/>
                  </a:cubicBezTo>
                  <a:close/>
                  <a:moveTo>
                    <a:pt x="118" y="132"/>
                  </a:moveTo>
                  <a:cubicBezTo>
                    <a:pt x="136" y="118"/>
                    <a:pt x="147" y="97"/>
                    <a:pt x="147" y="73"/>
                  </a:cubicBezTo>
                  <a:cubicBezTo>
                    <a:pt x="147" y="65"/>
                    <a:pt x="146" y="58"/>
                    <a:pt x="143" y="50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6" y="57"/>
                    <a:pt x="132" y="59"/>
                    <a:pt x="128" y="59"/>
                  </a:cubicBezTo>
                  <a:cubicBezTo>
                    <a:pt x="128" y="59"/>
                    <a:pt x="127" y="59"/>
                    <a:pt x="127" y="59"/>
                  </a:cubicBezTo>
                  <a:cubicBezTo>
                    <a:pt x="128" y="63"/>
                    <a:pt x="129" y="68"/>
                    <a:pt x="129" y="73"/>
                  </a:cubicBezTo>
                  <a:cubicBezTo>
                    <a:pt x="129" y="104"/>
                    <a:pt x="104" y="129"/>
                    <a:pt x="73" y="129"/>
                  </a:cubicBezTo>
                  <a:cubicBezTo>
                    <a:pt x="43" y="129"/>
                    <a:pt x="18" y="104"/>
                    <a:pt x="18" y="73"/>
                  </a:cubicBezTo>
                  <a:cubicBezTo>
                    <a:pt x="18" y="43"/>
                    <a:pt x="43" y="18"/>
                    <a:pt x="73" y="18"/>
                  </a:cubicBezTo>
                  <a:cubicBezTo>
                    <a:pt x="79" y="18"/>
                    <a:pt x="85" y="19"/>
                    <a:pt x="90" y="20"/>
                  </a:cubicBezTo>
                  <a:cubicBezTo>
                    <a:pt x="90" y="16"/>
                    <a:pt x="92" y="13"/>
                    <a:pt x="95" y="10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2" y="2"/>
                    <a:pt x="8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99"/>
                    <a:pt x="12" y="121"/>
                    <a:pt x="32" y="134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8" y="170"/>
                    <a:pt x="20" y="174"/>
                    <a:pt x="24" y="175"/>
                  </a:cubicBezTo>
                  <a:cubicBezTo>
                    <a:pt x="24" y="176"/>
                    <a:pt x="25" y="176"/>
                    <a:pt x="26" y="176"/>
                  </a:cubicBezTo>
                  <a:cubicBezTo>
                    <a:pt x="29" y="176"/>
                    <a:pt x="31" y="174"/>
                    <a:pt x="32" y="17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52" y="144"/>
                    <a:pt x="60" y="146"/>
                    <a:pt x="69" y="147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69" y="173"/>
                    <a:pt x="72" y="176"/>
                    <a:pt x="76" y="176"/>
                  </a:cubicBezTo>
                  <a:cubicBezTo>
                    <a:pt x="79" y="176"/>
                    <a:pt x="82" y="173"/>
                    <a:pt x="82" y="169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91" y="145"/>
                    <a:pt x="99" y="143"/>
                    <a:pt x="107" y="139"/>
                  </a:cubicBezTo>
                  <a:cubicBezTo>
                    <a:pt x="119" y="171"/>
                    <a:pt x="119" y="171"/>
                    <a:pt x="119" y="171"/>
                  </a:cubicBezTo>
                  <a:cubicBezTo>
                    <a:pt x="120" y="174"/>
                    <a:pt x="122" y="176"/>
                    <a:pt x="125" y="176"/>
                  </a:cubicBezTo>
                  <a:cubicBezTo>
                    <a:pt x="126" y="176"/>
                    <a:pt x="127" y="176"/>
                    <a:pt x="128" y="175"/>
                  </a:cubicBezTo>
                  <a:cubicBezTo>
                    <a:pt x="131" y="174"/>
                    <a:pt x="133" y="170"/>
                    <a:pt x="132" y="167"/>
                  </a:cubicBezTo>
                  <a:lnTo>
                    <a:pt x="1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57"/>
            <p:cNvSpPr/>
            <p:nvPr/>
          </p:nvSpPr>
          <p:spPr>
            <a:xfrm>
              <a:off x="2206" y="3225"/>
              <a:ext cx="190" cy="184"/>
            </a:xfrm>
            <a:custGeom>
              <a:avLst/>
              <a:gdLst/>
              <a:ahLst/>
              <a:cxnLst/>
              <a:rect l="l" t="t" r="r" b="b"/>
              <a:pathLst>
                <a:path w="90" h="87" extrusionOk="0">
                  <a:moveTo>
                    <a:pt x="87" y="23"/>
                  </a:moveTo>
                  <a:cubicBezTo>
                    <a:pt x="74" y="18"/>
                    <a:pt x="74" y="18"/>
                    <a:pt x="74" y="18"/>
                  </a:cubicBezTo>
                  <a:cubicBezTo>
                    <a:pt x="73" y="17"/>
                    <a:pt x="72" y="16"/>
                    <a:pt x="71" y="15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4" y="0"/>
                    <a:pt x="62" y="0"/>
                  </a:cubicBezTo>
                  <a:cubicBezTo>
                    <a:pt x="61" y="0"/>
                    <a:pt x="60" y="0"/>
                    <a:pt x="59" y="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2" y="18"/>
                    <a:pt x="42" y="20"/>
                    <a:pt x="43" y="2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8" y="58"/>
                    <a:pt x="16" y="58"/>
                    <a:pt x="14" y="58"/>
                  </a:cubicBezTo>
                  <a:cubicBezTo>
                    <a:pt x="6" y="58"/>
                    <a:pt x="0" y="64"/>
                    <a:pt x="0" y="72"/>
                  </a:cubicBezTo>
                  <a:cubicBezTo>
                    <a:pt x="0" y="80"/>
                    <a:pt x="6" y="87"/>
                    <a:pt x="14" y="87"/>
                  </a:cubicBezTo>
                  <a:cubicBezTo>
                    <a:pt x="22" y="87"/>
                    <a:pt x="29" y="80"/>
                    <a:pt x="29" y="72"/>
                  </a:cubicBezTo>
                  <a:cubicBezTo>
                    <a:pt x="29" y="70"/>
                    <a:pt x="28" y="69"/>
                    <a:pt x="28" y="67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7"/>
                    <a:pt x="69" y="47"/>
                    <a:pt x="69" y="47"/>
                  </a:cubicBezTo>
                  <a:cubicBezTo>
                    <a:pt x="70" y="47"/>
                    <a:pt x="72" y="46"/>
                    <a:pt x="72" y="45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0" y="28"/>
                    <a:pt x="89" y="24"/>
                    <a:pt x="8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3" name="Google Shape;893;p57"/>
          <p:cNvSpPr/>
          <p:nvPr/>
        </p:nvSpPr>
        <p:spPr>
          <a:xfrm>
            <a:off x="7181281" y="3309364"/>
            <a:ext cx="226780" cy="223051"/>
          </a:xfrm>
          <a:custGeom>
            <a:avLst/>
            <a:gdLst/>
            <a:ahLst/>
            <a:cxnLst/>
            <a:rect l="l" t="t" r="r" b="b"/>
            <a:pathLst>
              <a:path w="143" h="142" extrusionOk="0">
                <a:moveTo>
                  <a:pt x="111" y="91"/>
                </a:moveTo>
                <a:cubicBezTo>
                  <a:pt x="97" y="91"/>
                  <a:pt x="97" y="91"/>
                  <a:pt x="97" y="91"/>
                </a:cubicBezTo>
                <a:cubicBezTo>
                  <a:pt x="94" y="91"/>
                  <a:pt x="91" y="93"/>
                  <a:pt x="89" y="95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5" y="115"/>
                  <a:pt x="67" y="115"/>
                  <a:pt x="63" y="109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93"/>
                  <a:pt x="49" y="91"/>
                  <a:pt x="46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14" y="91"/>
                  <a:pt x="0" y="105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0"/>
                  <a:pt x="2" y="142"/>
                  <a:pt x="5" y="142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41" y="142"/>
                  <a:pt x="143" y="140"/>
                  <a:pt x="143" y="137"/>
                </a:cubicBezTo>
                <a:cubicBezTo>
                  <a:pt x="143" y="123"/>
                  <a:pt x="143" y="123"/>
                  <a:pt x="143" y="123"/>
                </a:cubicBezTo>
                <a:cubicBezTo>
                  <a:pt x="143" y="105"/>
                  <a:pt x="129" y="91"/>
                  <a:pt x="111" y="91"/>
                </a:cubicBezTo>
                <a:close/>
                <a:moveTo>
                  <a:pt x="71" y="79"/>
                </a:moveTo>
                <a:cubicBezTo>
                  <a:pt x="93" y="79"/>
                  <a:pt x="111" y="61"/>
                  <a:pt x="111" y="40"/>
                </a:cubicBezTo>
                <a:cubicBezTo>
                  <a:pt x="111" y="18"/>
                  <a:pt x="93" y="0"/>
                  <a:pt x="71" y="0"/>
                </a:cubicBezTo>
                <a:cubicBezTo>
                  <a:pt x="50" y="0"/>
                  <a:pt x="32" y="18"/>
                  <a:pt x="32" y="40"/>
                </a:cubicBezTo>
                <a:cubicBezTo>
                  <a:pt x="32" y="61"/>
                  <a:pt x="50" y="79"/>
                  <a:pt x="71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4" name="Google Shape;894;p57"/>
          <p:cNvGrpSpPr/>
          <p:nvPr/>
        </p:nvGrpSpPr>
        <p:grpSpPr>
          <a:xfrm>
            <a:off x="5868138" y="5118438"/>
            <a:ext cx="256506" cy="257989"/>
            <a:chOff x="4690" y="2991"/>
            <a:chExt cx="346" cy="348"/>
          </a:xfrm>
        </p:grpSpPr>
        <p:sp>
          <p:nvSpPr>
            <p:cNvPr id="895" name="Google Shape;895;p57"/>
            <p:cNvSpPr/>
            <p:nvPr/>
          </p:nvSpPr>
          <p:spPr>
            <a:xfrm>
              <a:off x="4690" y="3124"/>
              <a:ext cx="346" cy="215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94" y="5"/>
                  </a:moveTo>
                  <a:cubicBezTo>
                    <a:pt x="94" y="2"/>
                    <a:pt x="92" y="0"/>
                    <a:pt x="8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0"/>
                    <a:pt x="64" y="2"/>
                    <a:pt x="64" y="5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94" y="74"/>
                    <a:pt x="94" y="74"/>
                    <a:pt x="94" y="74"/>
                  </a:cubicBezTo>
                  <a:lnTo>
                    <a:pt x="94" y="5"/>
                  </a:lnTo>
                  <a:close/>
                  <a:moveTo>
                    <a:pt x="137" y="15"/>
                  </a:moveTo>
                  <a:cubicBezTo>
                    <a:pt x="137" y="12"/>
                    <a:pt x="134" y="10"/>
                    <a:pt x="13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09" y="10"/>
                    <a:pt x="107" y="12"/>
                    <a:pt x="107" y="15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37" y="74"/>
                    <a:pt x="137" y="74"/>
                    <a:pt x="137" y="74"/>
                  </a:cubicBezTo>
                  <a:lnTo>
                    <a:pt x="137" y="15"/>
                  </a:lnTo>
                  <a:close/>
                  <a:moveTo>
                    <a:pt x="156" y="87"/>
                  </a:moveTo>
                  <a:cubicBezTo>
                    <a:pt x="7" y="87"/>
                    <a:pt x="7" y="87"/>
                    <a:pt x="7" y="87"/>
                  </a:cubicBezTo>
                  <a:cubicBezTo>
                    <a:pt x="3" y="87"/>
                    <a:pt x="0" y="90"/>
                    <a:pt x="0" y="94"/>
                  </a:cubicBezTo>
                  <a:cubicBezTo>
                    <a:pt x="0" y="98"/>
                    <a:pt x="3" y="102"/>
                    <a:pt x="7" y="102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61" y="102"/>
                    <a:pt x="164" y="98"/>
                    <a:pt x="164" y="94"/>
                  </a:cubicBezTo>
                  <a:cubicBezTo>
                    <a:pt x="164" y="90"/>
                    <a:pt x="161" y="87"/>
                    <a:pt x="156" y="87"/>
                  </a:cubicBezTo>
                  <a:close/>
                  <a:moveTo>
                    <a:pt x="52" y="30"/>
                  </a:moveTo>
                  <a:cubicBezTo>
                    <a:pt x="52" y="27"/>
                    <a:pt x="50" y="25"/>
                    <a:pt x="4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2" y="27"/>
                    <a:pt x="22" y="30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52" y="74"/>
                    <a:pt x="52" y="74"/>
                    <a:pt x="52" y="74"/>
                  </a:cubicBezTo>
                  <a:lnTo>
                    <a:pt x="5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7"/>
            <p:cNvSpPr/>
            <p:nvPr/>
          </p:nvSpPr>
          <p:spPr>
            <a:xfrm>
              <a:off x="4724" y="2991"/>
              <a:ext cx="280" cy="135"/>
            </a:xfrm>
            <a:custGeom>
              <a:avLst/>
              <a:gdLst/>
              <a:ahLst/>
              <a:cxnLst/>
              <a:rect l="l" t="t" r="r" b="b"/>
              <a:pathLst>
                <a:path w="133" h="64" extrusionOk="0">
                  <a:moveTo>
                    <a:pt x="128" y="1"/>
                  </a:moveTo>
                  <a:cubicBezTo>
                    <a:pt x="105" y="4"/>
                    <a:pt x="105" y="4"/>
                    <a:pt x="105" y="4"/>
                  </a:cubicBezTo>
                  <a:cubicBezTo>
                    <a:pt x="102" y="4"/>
                    <a:pt x="100" y="9"/>
                    <a:pt x="103" y="11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8" y="10"/>
                    <a:pt x="54" y="10"/>
                    <a:pt x="51" y="1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1" y="54"/>
                    <a:pt x="0" y="58"/>
                    <a:pt x="3" y="62"/>
                  </a:cubicBezTo>
                  <a:cubicBezTo>
                    <a:pt x="4" y="63"/>
                    <a:pt x="7" y="64"/>
                    <a:pt x="9" y="64"/>
                  </a:cubicBezTo>
                  <a:cubicBezTo>
                    <a:pt x="10" y="64"/>
                    <a:pt x="12" y="64"/>
                    <a:pt x="13" y="63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9" y="53"/>
                    <a:pt x="93" y="52"/>
                    <a:pt x="96" y="50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5" y="33"/>
                    <a:pt x="129" y="32"/>
                    <a:pt x="130" y="28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3" y="3"/>
                    <a:pt x="131" y="0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25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25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25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Infografika sipky /proces 4x">
  <p:cSld name="56_Infografika sipky /proces 4x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58"/>
          <p:cNvSpPr/>
          <p:nvPr/>
        </p:nvSpPr>
        <p:spPr>
          <a:xfrm>
            <a:off x="3704798" y="3312801"/>
            <a:ext cx="2843634" cy="1073456"/>
          </a:xfrm>
          <a:custGeom>
            <a:avLst/>
            <a:gdLst/>
            <a:ahLst/>
            <a:cxnLst/>
            <a:rect l="l" t="t" r="r" b="b"/>
            <a:pathLst>
              <a:path w="2570130" h="1073456" extrusionOk="0">
                <a:moveTo>
                  <a:pt x="19050" y="9525"/>
                </a:moveTo>
                <a:lnTo>
                  <a:pt x="2080602" y="0"/>
                </a:lnTo>
                <a:lnTo>
                  <a:pt x="2570130" y="536728"/>
                </a:lnTo>
                <a:lnTo>
                  <a:pt x="2080602" y="1073456"/>
                </a:lnTo>
                <a:lnTo>
                  <a:pt x="0" y="1073456"/>
                </a:lnTo>
                <a:lnTo>
                  <a:pt x="508578" y="536728"/>
                </a:lnTo>
                <a:lnTo>
                  <a:pt x="19050" y="9525"/>
                </a:lnTo>
                <a:close/>
              </a:path>
            </a:pathLst>
          </a:custGeom>
          <a:solidFill>
            <a:srgbClr val="ECECEC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58"/>
          <p:cNvSpPr/>
          <p:nvPr/>
        </p:nvSpPr>
        <p:spPr>
          <a:xfrm>
            <a:off x="1535363" y="3312801"/>
            <a:ext cx="2973646" cy="1073455"/>
          </a:xfrm>
          <a:custGeom>
            <a:avLst/>
            <a:gdLst/>
            <a:ahLst/>
            <a:cxnLst/>
            <a:rect l="l" t="t" r="r" b="b"/>
            <a:pathLst>
              <a:path w="2585789" h="1073455" extrusionOk="0">
                <a:moveTo>
                  <a:pt x="0" y="0"/>
                </a:moveTo>
                <a:lnTo>
                  <a:pt x="2090998" y="0"/>
                </a:lnTo>
                <a:lnTo>
                  <a:pt x="2585789" y="536728"/>
                </a:lnTo>
                <a:lnTo>
                  <a:pt x="2090998" y="1073455"/>
                </a:lnTo>
                <a:lnTo>
                  <a:pt x="0" y="10734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62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58"/>
          <p:cNvSpPr/>
          <p:nvPr/>
        </p:nvSpPr>
        <p:spPr>
          <a:xfrm>
            <a:off x="5764582" y="3312801"/>
            <a:ext cx="2843634" cy="1073456"/>
          </a:xfrm>
          <a:custGeom>
            <a:avLst/>
            <a:gdLst/>
            <a:ahLst/>
            <a:cxnLst/>
            <a:rect l="l" t="t" r="r" b="b"/>
            <a:pathLst>
              <a:path w="2570130" h="1073456" extrusionOk="0">
                <a:moveTo>
                  <a:pt x="19050" y="9525"/>
                </a:moveTo>
                <a:lnTo>
                  <a:pt x="2080602" y="0"/>
                </a:lnTo>
                <a:lnTo>
                  <a:pt x="2570130" y="536728"/>
                </a:lnTo>
                <a:lnTo>
                  <a:pt x="2080602" y="1073456"/>
                </a:lnTo>
                <a:lnTo>
                  <a:pt x="0" y="1073456"/>
                </a:lnTo>
                <a:lnTo>
                  <a:pt x="508578" y="536728"/>
                </a:lnTo>
                <a:lnTo>
                  <a:pt x="19050" y="9525"/>
                </a:lnTo>
                <a:close/>
              </a:path>
            </a:pathLst>
          </a:custGeom>
          <a:solidFill>
            <a:srgbClr val="ECECEC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1" name="Google Shape;901;p58"/>
          <p:cNvSpPr/>
          <p:nvPr/>
        </p:nvSpPr>
        <p:spPr>
          <a:xfrm>
            <a:off x="7824366" y="3312801"/>
            <a:ext cx="2843634" cy="1073456"/>
          </a:xfrm>
          <a:custGeom>
            <a:avLst/>
            <a:gdLst/>
            <a:ahLst/>
            <a:cxnLst/>
            <a:rect l="l" t="t" r="r" b="b"/>
            <a:pathLst>
              <a:path w="2570130" h="1073456" extrusionOk="0">
                <a:moveTo>
                  <a:pt x="19050" y="9525"/>
                </a:moveTo>
                <a:lnTo>
                  <a:pt x="2080602" y="0"/>
                </a:lnTo>
                <a:lnTo>
                  <a:pt x="2570130" y="536728"/>
                </a:lnTo>
                <a:lnTo>
                  <a:pt x="2080602" y="1073456"/>
                </a:lnTo>
                <a:lnTo>
                  <a:pt x="0" y="1073456"/>
                </a:lnTo>
                <a:lnTo>
                  <a:pt x="508578" y="536728"/>
                </a:lnTo>
                <a:lnTo>
                  <a:pt x="19050" y="9525"/>
                </a:lnTo>
                <a:close/>
              </a:path>
            </a:pathLst>
          </a:custGeom>
          <a:solidFill>
            <a:srgbClr val="ECECEC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2" name="Google Shape;902;p58"/>
          <p:cNvSpPr txBox="1">
            <a:spLocks noGrp="1"/>
          </p:cNvSpPr>
          <p:nvPr>
            <p:ph type="body" idx="1"/>
          </p:nvPr>
        </p:nvSpPr>
        <p:spPr>
          <a:xfrm>
            <a:off x="1533957" y="5298863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3" name="Google Shape;903;p58"/>
          <p:cNvSpPr txBox="1">
            <a:spLocks noGrp="1"/>
          </p:cNvSpPr>
          <p:nvPr>
            <p:ph type="body" idx="2"/>
          </p:nvPr>
        </p:nvSpPr>
        <p:spPr>
          <a:xfrm>
            <a:off x="1540739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4" name="Google Shape;904;p58"/>
          <p:cNvSpPr txBox="1">
            <a:spLocks noGrp="1"/>
          </p:cNvSpPr>
          <p:nvPr>
            <p:ph type="body" idx="3"/>
          </p:nvPr>
        </p:nvSpPr>
        <p:spPr>
          <a:xfrm>
            <a:off x="2048351" y="3709268"/>
            <a:ext cx="13655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5" name="Google Shape;905;p58"/>
          <p:cNvSpPr txBox="1">
            <a:spLocks noGrp="1"/>
          </p:cNvSpPr>
          <p:nvPr>
            <p:ph type="body" idx="4"/>
          </p:nvPr>
        </p:nvSpPr>
        <p:spPr>
          <a:xfrm>
            <a:off x="3847924" y="5298863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6" name="Google Shape;906;p58"/>
          <p:cNvSpPr txBox="1">
            <a:spLocks noGrp="1"/>
          </p:cNvSpPr>
          <p:nvPr>
            <p:ph type="body" idx="5"/>
          </p:nvPr>
        </p:nvSpPr>
        <p:spPr>
          <a:xfrm>
            <a:off x="3854706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7" name="Google Shape;907;p58"/>
          <p:cNvSpPr txBox="1">
            <a:spLocks noGrp="1"/>
          </p:cNvSpPr>
          <p:nvPr>
            <p:ph type="body" idx="6"/>
          </p:nvPr>
        </p:nvSpPr>
        <p:spPr>
          <a:xfrm>
            <a:off x="4333743" y="3709268"/>
            <a:ext cx="13655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Calibri"/>
              <a:buNone/>
              <a:defRPr sz="18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8" name="Google Shape;908;p58"/>
          <p:cNvSpPr txBox="1">
            <a:spLocks noGrp="1"/>
          </p:cNvSpPr>
          <p:nvPr>
            <p:ph type="body" idx="7"/>
          </p:nvPr>
        </p:nvSpPr>
        <p:spPr>
          <a:xfrm>
            <a:off x="6114266" y="5298863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9" name="Google Shape;909;p58"/>
          <p:cNvSpPr txBox="1">
            <a:spLocks noGrp="1"/>
          </p:cNvSpPr>
          <p:nvPr>
            <p:ph type="body" idx="8"/>
          </p:nvPr>
        </p:nvSpPr>
        <p:spPr>
          <a:xfrm>
            <a:off x="6121048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0" name="Google Shape;910;p58"/>
          <p:cNvSpPr txBox="1">
            <a:spLocks noGrp="1"/>
          </p:cNvSpPr>
          <p:nvPr>
            <p:ph type="body" idx="9"/>
          </p:nvPr>
        </p:nvSpPr>
        <p:spPr>
          <a:xfrm>
            <a:off x="6504835" y="3709268"/>
            <a:ext cx="13655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Calibri"/>
              <a:buNone/>
              <a:defRPr sz="18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1" name="Google Shape;911;p58"/>
          <p:cNvSpPr txBox="1">
            <a:spLocks noGrp="1"/>
          </p:cNvSpPr>
          <p:nvPr>
            <p:ph type="body" idx="13"/>
          </p:nvPr>
        </p:nvSpPr>
        <p:spPr>
          <a:xfrm>
            <a:off x="8437758" y="5298863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2" name="Google Shape;912;p58"/>
          <p:cNvSpPr txBox="1">
            <a:spLocks noGrp="1"/>
          </p:cNvSpPr>
          <p:nvPr>
            <p:ph type="body" idx="14"/>
          </p:nvPr>
        </p:nvSpPr>
        <p:spPr>
          <a:xfrm>
            <a:off x="8444540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3" name="Google Shape;913;p58"/>
          <p:cNvSpPr txBox="1">
            <a:spLocks noGrp="1"/>
          </p:cNvSpPr>
          <p:nvPr>
            <p:ph type="body" idx="15"/>
          </p:nvPr>
        </p:nvSpPr>
        <p:spPr>
          <a:xfrm>
            <a:off x="8666402" y="3709268"/>
            <a:ext cx="13655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Calibri"/>
              <a:buNone/>
              <a:defRPr sz="18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4" name="Google Shape;91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58"/>
          <p:cNvSpPr txBox="1">
            <a:spLocks noGrp="1"/>
          </p:cNvSpPr>
          <p:nvPr>
            <p:ph type="body" idx="16"/>
          </p:nvPr>
        </p:nvSpPr>
        <p:spPr>
          <a:xfrm>
            <a:off x="6119543" y="1985241"/>
            <a:ext cx="454082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6" name="Google Shape;916;p58"/>
          <p:cNvCxnSpPr/>
          <p:nvPr/>
        </p:nvCxnSpPr>
        <p:spPr>
          <a:xfrm>
            <a:off x="6119544" y="1735464"/>
            <a:ext cx="933295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7" name="Google Shape;917;p58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18" name="Google Shape;91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6186144"/>
            <a:ext cx="8197697" cy="45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Infografika sipky 2 /proces 4x">
  <p:cSld name="57_Infografika sipky 2 /proces 4x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Google Shape;92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59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2" name="Google Shape;922;p59"/>
          <p:cNvGrpSpPr/>
          <p:nvPr/>
        </p:nvGrpSpPr>
        <p:grpSpPr>
          <a:xfrm flipH="1">
            <a:off x="4739530" y="4874067"/>
            <a:ext cx="621062" cy="2003239"/>
            <a:chOff x="6475261" y="3892789"/>
            <a:chExt cx="312491" cy="2350577"/>
          </a:xfrm>
        </p:grpSpPr>
        <p:sp>
          <p:nvSpPr>
            <p:cNvPr id="923" name="Google Shape;923;p59"/>
            <p:cNvSpPr/>
            <p:nvPr/>
          </p:nvSpPr>
          <p:spPr>
            <a:xfrm>
              <a:off x="6475261" y="3892789"/>
              <a:ext cx="312490" cy="2249411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4" name="Google Shape;924;p59"/>
            <p:cNvSpPr/>
            <p:nvPr/>
          </p:nvSpPr>
          <p:spPr>
            <a:xfrm>
              <a:off x="6475262" y="4610315"/>
              <a:ext cx="312490" cy="1633051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5" name="Google Shape;925;p59"/>
          <p:cNvGrpSpPr/>
          <p:nvPr/>
        </p:nvGrpSpPr>
        <p:grpSpPr>
          <a:xfrm flipH="1">
            <a:off x="5469357" y="3217194"/>
            <a:ext cx="621062" cy="3648798"/>
            <a:chOff x="6475261" y="3892789"/>
            <a:chExt cx="312491" cy="4281458"/>
          </a:xfrm>
        </p:grpSpPr>
        <p:sp>
          <p:nvSpPr>
            <p:cNvPr id="926" name="Google Shape;926;p59"/>
            <p:cNvSpPr/>
            <p:nvPr/>
          </p:nvSpPr>
          <p:spPr>
            <a:xfrm>
              <a:off x="6475261" y="3892789"/>
              <a:ext cx="312490" cy="2249411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7" name="Google Shape;927;p59"/>
            <p:cNvSpPr/>
            <p:nvPr/>
          </p:nvSpPr>
          <p:spPr>
            <a:xfrm>
              <a:off x="6475262" y="4610315"/>
              <a:ext cx="312490" cy="3563932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8" name="Google Shape;928;p59"/>
          <p:cNvGrpSpPr/>
          <p:nvPr/>
        </p:nvGrpSpPr>
        <p:grpSpPr>
          <a:xfrm>
            <a:off x="6189917" y="2046976"/>
            <a:ext cx="608433" cy="4811024"/>
            <a:chOff x="6475261" y="3892789"/>
            <a:chExt cx="312490" cy="5645201"/>
          </a:xfrm>
        </p:grpSpPr>
        <p:sp>
          <p:nvSpPr>
            <p:cNvPr id="929" name="Google Shape;929;p59"/>
            <p:cNvSpPr/>
            <p:nvPr/>
          </p:nvSpPr>
          <p:spPr>
            <a:xfrm>
              <a:off x="6475261" y="3892789"/>
              <a:ext cx="312490" cy="2249411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0" name="Google Shape;930;p59"/>
            <p:cNvSpPr/>
            <p:nvPr/>
          </p:nvSpPr>
          <p:spPr>
            <a:xfrm>
              <a:off x="6475261" y="4610315"/>
              <a:ext cx="312490" cy="4927675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1" name="Google Shape;931;p59"/>
          <p:cNvGrpSpPr/>
          <p:nvPr/>
        </p:nvGrpSpPr>
        <p:grpSpPr>
          <a:xfrm>
            <a:off x="6890940" y="3941968"/>
            <a:ext cx="611754" cy="2928973"/>
            <a:chOff x="6475261" y="3892789"/>
            <a:chExt cx="312491" cy="3436823"/>
          </a:xfrm>
        </p:grpSpPr>
        <p:sp>
          <p:nvSpPr>
            <p:cNvPr id="932" name="Google Shape;932;p59"/>
            <p:cNvSpPr/>
            <p:nvPr/>
          </p:nvSpPr>
          <p:spPr>
            <a:xfrm>
              <a:off x="6475261" y="3892789"/>
              <a:ext cx="312490" cy="2249411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3" name="Google Shape;933;p59"/>
            <p:cNvSpPr/>
            <p:nvPr/>
          </p:nvSpPr>
          <p:spPr>
            <a:xfrm>
              <a:off x="6475262" y="4610315"/>
              <a:ext cx="312490" cy="2719297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34" name="Google Shape;934;p59"/>
          <p:cNvSpPr/>
          <p:nvPr/>
        </p:nvSpPr>
        <p:spPr>
          <a:xfrm flipH="1">
            <a:off x="3880499" y="4603507"/>
            <a:ext cx="1492646" cy="547226"/>
          </a:xfrm>
          <a:custGeom>
            <a:avLst/>
            <a:gdLst/>
            <a:ahLst/>
            <a:cxnLst/>
            <a:rect l="l" t="t" r="r" b="b"/>
            <a:pathLst>
              <a:path w="3668758" h="1089906" extrusionOk="0">
                <a:moveTo>
                  <a:pt x="1038354" y="0"/>
                </a:moveTo>
                <a:lnTo>
                  <a:pt x="3173967" y="16451"/>
                </a:lnTo>
                <a:lnTo>
                  <a:pt x="3668758" y="553179"/>
                </a:lnTo>
                <a:lnTo>
                  <a:pt x="3173967" y="1089906"/>
                </a:lnTo>
                <a:lnTo>
                  <a:pt x="0" y="1081713"/>
                </a:lnTo>
                <a:lnTo>
                  <a:pt x="1038354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59"/>
          <p:cNvSpPr/>
          <p:nvPr/>
        </p:nvSpPr>
        <p:spPr>
          <a:xfrm flipH="1">
            <a:off x="4600701" y="2955179"/>
            <a:ext cx="1492646" cy="547226"/>
          </a:xfrm>
          <a:custGeom>
            <a:avLst/>
            <a:gdLst/>
            <a:ahLst/>
            <a:cxnLst/>
            <a:rect l="l" t="t" r="r" b="b"/>
            <a:pathLst>
              <a:path w="3668758" h="1089906" extrusionOk="0">
                <a:moveTo>
                  <a:pt x="1038354" y="0"/>
                </a:moveTo>
                <a:lnTo>
                  <a:pt x="3173967" y="16451"/>
                </a:lnTo>
                <a:lnTo>
                  <a:pt x="3668758" y="553179"/>
                </a:lnTo>
                <a:lnTo>
                  <a:pt x="3173967" y="1089906"/>
                </a:lnTo>
                <a:lnTo>
                  <a:pt x="0" y="1081713"/>
                </a:lnTo>
                <a:lnTo>
                  <a:pt x="10383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59"/>
          <p:cNvSpPr/>
          <p:nvPr/>
        </p:nvSpPr>
        <p:spPr>
          <a:xfrm>
            <a:off x="6186523" y="1784961"/>
            <a:ext cx="1462297" cy="547226"/>
          </a:xfrm>
          <a:custGeom>
            <a:avLst/>
            <a:gdLst/>
            <a:ahLst/>
            <a:cxnLst/>
            <a:rect l="l" t="t" r="r" b="b"/>
            <a:pathLst>
              <a:path w="3668758" h="1089906" extrusionOk="0">
                <a:moveTo>
                  <a:pt x="1038354" y="0"/>
                </a:moveTo>
                <a:lnTo>
                  <a:pt x="3173967" y="16451"/>
                </a:lnTo>
                <a:lnTo>
                  <a:pt x="3668758" y="553179"/>
                </a:lnTo>
                <a:lnTo>
                  <a:pt x="3173967" y="1089906"/>
                </a:lnTo>
                <a:lnTo>
                  <a:pt x="0" y="1081713"/>
                </a:lnTo>
                <a:lnTo>
                  <a:pt x="10383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7" name="Google Shape;937;p59"/>
          <p:cNvSpPr/>
          <p:nvPr/>
        </p:nvSpPr>
        <p:spPr>
          <a:xfrm>
            <a:off x="6887674" y="3679954"/>
            <a:ext cx="1470273" cy="547226"/>
          </a:xfrm>
          <a:custGeom>
            <a:avLst/>
            <a:gdLst/>
            <a:ahLst/>
            <a:cxnLst/>
            <a:rect l="l" t="t" r="r" b="b"/>
            <a:pathLst>
              <a:path w="3668758" h="1089906" extrusionOk="0">
                <a:moveTo>
                  <a:pt x="1038354" y="0"/>
                </a:moveTo>
                <a:lnTo>
                  <a:pt x="3173967" y="16451"/>
                </a:lnTo>
                <a:lnTo>
                  <a:pt x="3668758" y="553179"/>
                </a:lnTo>
                <a:lnTo>
                  <a:pt x="3173967" y="1089906"/>
                </a:lnTo>
                <a:lnTo>
                  <a:pt x="0" y="1081713"/>
                </a:lnTo>
                <a:lnTo>
                  <a:pt x="103835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59"/>
          <p:cNvSpPr txBox="1">
            <a:spLocks noGrp="1"/>
          </p:cNvSpPr>
          <p:nvPr>
            <p:ph type="body" idx="1"/>
          </p:nvPr>
        </p:nvSpPr>
        <p:spPr>
          <a:xfrm>
            <a:off x="8100171" y="2101423"/>
            <a:ext cx="2709192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9" name="Google Shape;939;p59"/>
          <p:cNvSpPr txBox="1">
            <a:spLocks noGrp="1"/>
          </p:cNvSpPr>
          <p:nvPr>
            <p:ph type="body" idx="2"/>
          </p:nvPr>
        </p:nvSpPr>
        <p:spPr>
          <a:xfrm>
            <a:off x="8100171" y="1714709"/>
            <a:ext cx="27091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0" name="Google Shape;940;p59"/>
          <p:cNvSpPr txBox="1">
            <a:spLocks noGrp="1"/>
          </p:cNvSpPr>
          <p:nvPr>
            <p:ph type="body" idx="3"/>
          </p:nvPr>
        </p:nvSpPr>
        <p:spPr>
          <a:xfrm>
            <a:off x="8754497" y="3957809"/>
            <a:ext cx="2709192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1" name="Google Shape;941;p59"/>
          <p:cNvSpPr txBox="1">
            <a:spLocks noGrp="1"/>
          </p:cNvSpPr>
          <p:nvPr>
            <p:ph type="body" idx="4"/>
          </p:nvPr>
        </p:nvSpPr>
        <p:spPr>
          <a:xfrm>
            <a:off x="8754497" y="3571095"/>
            <a:ext cx="27091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2" name="Google Shape;942;p59"/>
          <p:cNvSpPr txBox="1">
            <a:spLocks noGrp="1"/>
          </p:cNvSpPr>
          <p:nvPr>
            <p:ph type="body" idx="5"/>
          </p:nvPr>
        </p:nvSpPr>
        <p:spPr>
          <a:xfrm>
            <a:off x="515447" y="4844239"/>
            <a:ext cx="2709192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3" name="Google Shape;943;p59"/>
          <p:cNvSpPr txBox="1">
            <a:spLocks noGrp="1"/>
          </p:cNvSpPr>
          <p:nvPr>
            <p:ph type="body" idx="6"/>
          </p:nvPr>
        </p:nvSpPr>
        <p:spPr>
          <a:xfrm>
            <a:off x="515447" y="4457525"/>
            <a:ext cx="27091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4" name="Google Shape;944;p59"/>
          <p:cNvSpPr txBox="1">
            <a:spLocks noGrp="1"/>
          </p:cNvSpPr>
          <p:nvPr>
            <p:ph type="body" idx="7"/>
          </p:nvPr>
        </p:nvSpPr>
        <p:spPr>
          <a:xfrm>
            <a:off x="1139603" y="3217194"/>
            <a:ext cx="2709192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5" name="Google Shape;945;p59"/>
          <p:cNvSpPr txBox="1">
            <a:spLocks noGrp="1"/>
          </p:cNvSpPr>
          <p:nvPr>
            <p:ph type="body" idx="8"/>
          </p:nvPr>
        </p:nvSpPr>
        <p:spPr>
          <a:xfrm>
            <a:off x="1139603" y="2830480"/>
            <a:ext cx="27091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6" name="Google Shape;946;p59"/>
          <p:cNvSpPr txBox="1">
            <a:spLocks noGrp="1"/>
          </p:cNvSpPr>
          <p:nvPr>
            <p:ph type="body" idx="9"/>
          </p:nvPr>
        </p:nvSpPr>
        <p:spPr>
          <a:xfrm>
            <a:off x="6907676" y="1904074"/>
            <a:ext cx="7127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7" name="Google Shape;947;p59"/>
          <p:cNvSpPr txBox="1">
            <a:spLocks noGrp="1"/>
          </p:cNvSpPr>
          <p:nvPr>
            <p:ph type="body" idx="13"/>
          </p:nvPr>
        </p:nvSpPr>
        <p:spPr>
          <a:xfrm>
            <a:off x="4808278" y="3094460"/>
            <a:ext cx="7127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8" name="Google Shape;948;p59"/>
          <p:cNvSpPr txBox="1">
            <a:spLocks noGrp="1"/>
          </p:cNvSpPr>
          <p:nvPr>
            <p:ph type="body" idx="14"/>
          </p:nvPr>
        </p:nvSpPr>
        <p:spPr>
          <a:xfrm>
            <a:off x="7454826" y="3802767"/>
            <a:ext cx="7127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9" name="Google Shape;949;p59"/>
          <p:cNvSpPr txBox="1">
            <a:spLocks noGrp="1"/>
          </p:cNvSpPr>
          <p:nvPr>
            <p:ph type="body" idx="15"/>
          </p:nvPr>
        </p:nvSpPr>
        <p:spPr>
          <a:xfrm>
            <a:off x="4087725" y="4726107"/>
            <a:ext cx="7127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Calibri"/>
              <a:buNone/>
              <a:defRPr sz="18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/>
                                        <p:tgtEl>
                                          <p:spTgt spid="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/>
                                        <p:tgtEl>
                                          <p:spTgt spid="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/>
                                        <p:tgtEl>
                                          <p:spTgt spid="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/>
                                        <p:tgtEl>
                                          <p:spTgt spid="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/>
                                        <p:tgtEl>
                                          <p:spTgt spid="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/>
                                        <p:tgtEl>
                                          <p:spTgt spid="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/>
                                        <p:tgtEl>
                                          <p:spTgt spid="9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/>
                                        <p:tgtEl>
                                          <p:spTgt spid="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/>
                                        <p:tgtEl>
                                          <p:spTgt spid="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/>
                                        <p:tgtEl>
                                          <p:spTgt spid="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/>
                                        <p:tgtEl>
                                          <p:spTgt spid="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/>
                                        <p:tgtEl>
                                          <p:spTgt spid="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/>
                                        <p:tgtEl>
                                          <p:spTgt spid="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75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/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/>
                                        <p:tgtEl>
                                          <p:spTgt spid="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/>
                                        <p:tgtEl>
                                          <p:spTgt spid="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/>
                                        <p:tgtEl>
                                          <p:spTgt spid="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0"/>
                                        <p:tgtEl>
                                          <p:spTgt spid="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/>
                                        <p:tgtEl>
                                          <p:spTgt spid="9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750"/>
                                        <p:tgtEl>
                                          <p:spTgt spid="9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/>
                                        <p:tgtEl>
                                          <p:spTgt spid="9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750"/>
                                        <p:tgtEl>
                                          <p:spTgt spid="9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75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Infografika sipky /proces 5x">
  <p:cSld name="58_Infografika sipky /proces 5x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" name="Google Shape;95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60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60"/>
          <p:cNvSpPr txBox="1">
            <a:spLocks noGrp="1"/>
          </p:cNvSpPr>
          <p:nvPr>
            <p:ph type="body" idx="1"/>
          </p:nvPr>
        </p:nvSpPr>
        <p:spPr>
          <a:xfrm>
            <a:off x="9167780" y="5037548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4" name="Google Shape;954;p60"/>
          <p:cNvSpPr txBox="1">
            <a:spLocks noGrp="1"/>
          </p:cNvSpPr>
          <p:nvPr>
            <p:ph type="body" idx="2"/>
          </p:nvPr>
        </p:nvSpPr>
        <p:spPr>
          <a:xfrm>
            <a:off x="9167780" y="4650834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alibri"/>
              <a:buNone/>
              <a:defRPr sz="1200" b="1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5" name="Google Shape;955;p60"/>
          <p:cNvSpPr/>
          <p:nvPr/>
        </p:nvSpPr>
        <p:spPr>
          <a:xfrm rot="-5400000">
            <a:off x="6198176" y="5077947"/>
            <a:ext cx="2843202" cy="758270"/>
          </a:xfrm>
          <a:prstGeom prst="homePlate">
            <a:avLst>
              <a:gd name="adj" fmla="val 3878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60"/>
          <p:cNvSpPr txBox="1"/>
          <p:nvPr/>
        </p:nvSpPr>
        <p:spPr>
          <a:xfrm>
            <a:off x="7240641" y="4182495"/>
            <a:ext cx="758270" cy="26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60"/>
          <p:cNvSpPr/>
          <p:nvPr/>
        </p:nvSpPr>
        <p:spPr>
          <a:xfrm rot="-5400000">
            <a:off x="3162902" y="5077946"/>
            <a:ext cx="2843200" cy="758270"/>
          </a:xfrm>
          <a:prstGeom prst="homePlate">
            <a:avLst>
              <a:gd name="adj" fmla="val 3878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0"/>
          <p:cNvSpPr txBox="1"/>
          <p:nvPr/>
        </p:nvSpPr>
        <p:spPr>
          <a:xfrm>
            <a:off x="4205365" y="4182496"/>
            <a:ext cx="758270" cy="269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60"/>
          <p:cNvSpPr/>
          <p:nvPr/>
        </p:nvSpPr>
        <p:spPr>
          <a:xfrm rot="-5400000">
            <a:off x="3633964" y="4787010"/>
            <a:ext cx="3416566" cy="766775"/>
          </a:xfrm>
          <a:prstGeom prst="homePlate">
            <a:avLst>
              <a:gd name="adj" fmla="val 3878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0"/>
          <p:cNvSpPr txBox="1"/>
          <p:nvPr/>
        </p:nvSpPr>
        <p:spPr>
          <a:xfrm>
            <a:off x="4958846" y="3610790"/>
            <a:ext cx="766775" cy="326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60"/>
          <p:cNvSpPr/>
          <p:nvPr/>
        </p:nvSpPr>
        <p:spPr>
          <a:xfrm rot="-5400000">
            <a:off x="5158424" y="4787008"/>
            <a:ext cx="3416562" cy="766775"/>
          </a:xfrm>
          <a:prstGeom prst="homePlate">
            <a:avLst>
              <a:gd name="adj" fmla="val 3878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0"/>
          <p:cNvSpPr txBox="1"/>
          <p:nvPr/>
        </p:nvSpPr>
        <p:spPr>
          <a:xfrm>
            <a:off x="6483294" y="3610792"/>
            <a:ext cx="766775" cy="326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60"/>
          <p:cNvSpPr/>
          <p:nvPr/>
        </p:nvSpPr>
        <p:spPr>
          <a:xfrm rot="-5400000">
            <a:off x="4113821" y="4505779"/>
            <a:ext cx="3979026" cy="766775"/>
          </a:xfrm>
          <a:prstGeom prst="homePlate">
            <a:avLst>
              <a:gd name="adj" fmla="val 3878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0"/>
          <p:cNvSpPr txBox="1"/>
          <p:nvPr/>
        </p:nvSpPr>
        <p:spPr>
          <a:xfrm>
            <a:off x="5719926" y="3048335"/>
            <a:ext cx="766775" cy="383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5" name="Google Shape;965;p60"/>
          <p:cNvGrpSpPr/>
          <p:nvPr/>
        </p:nvGrpSpPr>
        <p:grpSpPr>
          <a:xfrm>
            <a:off x="4460833" y="5783647"/>
            <a:ext cx="243894" cy="287253"/>
            <a:chOff x="2081" y="3223"/>
            <a:chExt cx="315" cy="371"/>
          </a:xfrm>
        </p:grpSpPr>
        <p:sp>
          <p:nvSpPr>
            <p:cNvPr id="966" name="Google Shape;966;p60"/>
            <p:cNvSpPr/>
            <p:nvPr/>
          </p:nvSpPr>
          <p:spPr>
            <a:xfrm>
              <a:off x="2081" y="3223"/>
              <a:ext cx="311" cy="37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98" y="73"/>
                  </a:moveTo>
                  <a:cubicBezTo>
                    <a:pt x="98" y="88"/>
                    <a:pt x="87" y="99"/>
                    <a:pt x="73" y="99"/>
                  </a:cubicBezTo>
                  <a:cubicBezTo>
                    <a:pt x="60" y="99"/>
                    <a:pt x="48" y="88"/>
                    <a:pt x="48" y="73"/>
                  </a:cubicBezTo>
                  <a:cubicBezTo>
                    <a:pt x="48" y="59"/>
                    <a:pt x="60" y="47"/>
                    <a:pt x="73" y="47"/>
                  </a:cubicBezTo>
                  <a:cubicBezTo>
                    <a:pt x="75" y="47"/>
                    <a:pt x="76" y="48"/>
                    <a:pt x="77" y="4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6" y="31"/>
                    <a:pt x="80" y="29"/>
                    <a:pt x="73" y="29"/>
                  </a:cubicBezTo>
                  <a:cubicBezTo>
                    <a:pt x="50" y="29"/>
                    <a:pt x="30" y="49"/>
                    <a:pt x="30" y="73"/>
                  </a:cubicBezTo>
                  <a:cubicBezTo>
                    <a:pt x="30" y="98"/>
                    <a:pt x="50" y="117"/>
                    <a:pt x="73" y="117"/>
                  </a:cubicBezTo>
                  <a:cubicBezTo>
                    <a:pt x="97" y="117"/>
                    <a:pt x="117" y="98"/>
                    <a:pt x="117" y="73"/>
                  </a:cubicBezTo>
                  <a:cubicBezTo>
                    <a:pt x="117" y="67"/>
                    <a:pt x="115" y="61"/>
                    <a:pt x="113" y="56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8" y="72"/>
                    <a:pt x="98" y="73"/>
                    <a:pt x="98" y="73"/>
                  </a:cubicBezTo>
                  <a:close/>
                  <a:moveTo>
                    <a:pt x="118" y="132"/>
                  </a:moveTo>
                  <a:cubicBezTo>
                    <a:pt x="136" y="118"/>
                    <a:pt x="147" y="97"/>
                    <a:pt x="147" y="73"/>
                  </a:cubicBezTo>
                  <a:cubicBezTo>
                    <a:pt x="147" y="65"/>
                    <a:pt x="146" y="58"/>
                    <a:pt x="143" y="50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6" y="57"/>
                    <a:pt x="132" y="59"/>
                    <a:pt x="128" y="59"/>
                  </a:cubicBezTo>
                  <a:cubicBezTo>
                    <a:pt x="128" y="59"/>
                    <a:pt x="127" y="59"/>
                    <a:pt x="127" y="59"/>
                  </a:cubicBezTo>
                  <a:cubicBezTo>
                    <a:pt x="128" y="63"/>
                    <a:pt x="129" y="68"/>
                    <a:pt x="129" y="73"/>
                  </a:cubicBezTo>
                  <a:cubicBezTo>
                    <a:pt x="129" y="104"/>
                    <a:pt x="104" y="129"/>
                    <a:pt x="73" y="129"/>
                  </a:cubicBezTo>
                  <a:cubicBezTo>
                    <a:pt x="43" y="129"/>
                    <a:pt x="18" y="104"/>
                    <a:pt x="18" y="73"/>
                  </a:cubicBezTo>
                  <a:cubicBezTo>
                    <a:pt x="18" y="43"/>
                    <a:pt x="43" y="18"/>
                    <a:pt x="73" y="18"/>
                  </a:cubicBezTo>
                  <a:cubicBezTo>
                    <a:pt x="79" y="18"/>
                    <a:pt x="85" y="19"/>
                    <a:pt x="90" y="20"/>
                  </a:cubicBezTo>
                  <a:cubicBezTo>
                    <a:pt x="90" y="16"/>
                    <a:pt x="92" y="13"/>
                    <a:pt x="95" y="10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2" y="2"/>
                    <a:pt x="8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99"/>
                    <a:pt x="12" y="121"/>
                    <a:pt x="32" y="134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8" y="170"/>
                    <a:pt x="20" y="174"/>
                    <a:pt x="24" y="175"/>
                  </a:cubicBezTo>
                  <a:cubicBezTo>
                    <a:pt x="24" y="176"/>
                    <a:pt x="25" y="176"/>
                    <a:pt x="26" y="176"/>
                  </a:cubicBezTo>
                  <a:cubicBezTo>
                    <a:pt x="29" y="176"/>
                    <a:pt x="31" y="174"/>
                    <a:pt x="32" y="17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52" y="144"/>
                    <a:pt x="60" y="146"/>
                    <a:pt x="69" y="147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69" y="173"/>
                    <a:pt x="72" y="176"/>
                    <a:pt x="76" y="176"/>
                  </a:cubicBezTo>
                  <a:cubicBezTo>
                    <a:pt x="79" y="176"/>
                    <a:pt x="82" y="173"/>
                    <a:pt x="82" y="169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91" y="145"/>
                    <a:pt x="99" y="143"/>
                    <a:pt x="107" y="139"/>
                  </a:cubicBezTo>
                  <a:cubicBezTo>
                    <a:pt x="119" y="171"/>
                    <a:pt x="119" y="171"/>
                    <a:pt x="119" y="171"/>
                  </a:cubicBezTo>
                  <a:cubicBezTo>
                    <a:pt x="120" y="174"/>
                    <a:pt x="122" y="176"/>
                    <a:pt x="125" y="176"/>
                  </a:cubicBezTo>
                  <a:cubicBezTo>
                    <a:pt x="126" y="176"/>
                    <a:pt x="127" y="176"/>
                    <a:pt x="128" y="175"/>
                  </a:cubicBezTo>
                  <a:cubicBezTo>
                    <a:pt x="131" y="174"/>
                    <a:pt x="133" y="170"/>
                    <a:pt x="132" y="167"/>
                  </a:cubicBezTo>
                  <a:lnTo>
                    <a:pt x="1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60"/>
            <p:cNvSpPr/>
            <p:nvPr/>
          </p:nvSpPr>
          <p:spPr>
            <a:xfrm>
              <a:off x="2206" y="3225"/>
              <a:ext cx="190" cy="184"/>
            </a:xfrm>
            <a:custGeom>
              <a:avLst/>
              <a:gdLst/>
              <a:ahLst/>
              <a:cxnLst/>
              <a:rect l="l" t="t" r="r" b="b"/>
              <a:pathLst>
                <a:path w="90" h="87" extrusionOk="0">
                  <a:moveTo>
                    <a:pt x="87" y="23"/>
                  </a:moveTo>
                  <a:cubicBezTo>
                    <a:pt x="74" y="18"/>
                    <a:pt x="74" y="18"/>
                    <a:pt x="74" y="18"/>
                  </a:cubicBezTo>
                  <a:cubicBezTo>
                    <a:pt x="73" y="17"/>
                    <a:pt x="72" y="16"/>
                    <a:pt x="71" y="15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4" y="0"/>
                    <a:pt x="62" y="0"/>
                  </a:cubicBezTo>
                  <a:cubicBezTo>
                    <a:pt x="61" y="0"/>
                    <a:pt x="60" y="0"/>
                    <a:pt x="59" y="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2" y="18"/>
                    <a:pt x="42" y="20"/>
                    <a:pt x="43" y="2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8" y="58"/>
                    <a:pt x="16" y="58"/>
                    <a:pt x="14" y="58"/>
                  </a:cubicBezTo>
                  <a:cubicBezTo>
                    <a:pt x="6" y="58"/>
                    <a:pt x="0" y="64"/>
                    <a:pt x="0" y="72"/>
                  </a:cubicBezTo>
                  <a:cubicBezTo>
                    <a:pt x="0" y="80"/>
                    <a:pt x="6" y="87"/>
                    <a:pt x="14" y="87"/>
                  </a:cubicBezTo>
                  <a:cubicBezTo>
                    <a:pt x="22" y="87"/>
                    <a:pt x="29" y="80"/>
                    <a:pt x="29" y="72"/>
                  </a:cubicBezTo>
                  <a:cubicBezTo>
                    <a:pt x="29" y="70"/>
                    <a:pt x="28" y="69"/>
                    <a:pt x="28" y="67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7"/>
                    <a:pt x="69" y="47"/>
                    <a:pt x="69" y="47"/>
                  </a:cubicBezTo>
                  <a:cubicBezTo>
                    <a:pt x="70" y="47"/>
                    <a:pt x="72" y="46"/>
                    <a:pt x="72" y="45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0" y="28"/>
                    <a:pt x="89" y="24"/>
                    <a:pt x="8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8" name="Google Shape;968;p60"/>
          <p:cNvSpPr/>
          <p:nvPr/>
        </p:nvSpPr>
        <p:spPr>
          <a:xfrm>
            <a:off x="5219764" y="5832705"/>
            <a:ext cx="226780" cy="223051"/>
          </a:xfrm>
          <a:custGeom>
            <a:avLst/>
            <a:gdLst/>
            <a:ahLst/>
            <a:cxnLst/>
            <a:rect l="l" t="t" r="r" b="b"/>
            <a:pathLst>
              <a:path w="143" h="142" extrusionOk="0">
                <a:moveTo>
                  <a:pt x="111" y="91"/>
                </a:moveTo>
                <a:cubicBezTo>
                  <a:pt x="97" y="91"/>
                  <a:pt x="97" y="91"/>
                  <a:pt x="97" y="91"/>
                </a:cubicBezTo>
                <a:cubicBezTo>
                  <a:pt x="94" y="91"/>
                  <a:pt x="91" y="93"/>
                  <a:pt x="89" y="95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5" y="115"/>
                  <a:pt x="67" y="115"/>
                  <a:pt x="63" y="109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93"/>
                  <a:pt x="49" y="91"/>
                  <a:pt x="46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14" y="91"/>
                  <a:pt x="0" y="105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0"/>
                  <a:pt x="2" y="142"/>
                  <a:pt x="5" y="142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41" y="142"/>
                  <a:pt x="143" y="140"/>
                  <a:pt x="143" y="137"/>
                </a:cubicBezTo>
                <a:cubicBezTo>
                  <a:pt x="143" y="123"/>
                  <a:pt x="143" y="123"/>
                  <a:pt x="143" y="123"/>
                </a:cubicBezTo>
                <a:cubicBezTo>
                  <a:pt x="143" y="105"/>
                  <a:pt x="129" y="91"/>
                  <a:pt x="111" y="91"/>
                </a:cubicBezTo>
                <a:close/>
                <a:moveTo>
                  <a:pt x="71" y="79"/>
                </a:moveTo>
                <a:cubicBezTo>
                  <a:pt x="93" y="79"/>
                  <a:pt x="111" y="61"/>
                  <a:pt x="111" y="40"/>
                </a:cubicBezTo>
                <a:cubicBezTo>
                  <a:pt x="111" y="18"/>
                  <a:pt x="93" y="0"/>
                  <a:pt x="71" y="0"/>
                </a:cubicBezTo>
                <a:cubicBezTo>
                  <a:pt x="50" y="0"/>
                  <a:pt x="32" y="18"/>
                  <a:pt x="32" y="40"/>
                </a:cubicBezTo>
                <a:cubicBezTo>
                  <a:pt x="32" y="61"/>
                  <a:pt x="50" y="79"/>
                  <a:pt x="71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60"/>
          <p:cNvSpPr/>
          <p:nvPr/>
        </p:nvSpPr>
        <p:spPr>
          <a:xfrm>
            <a:off x="7542894" y="5832705"/>
            <a:ext cx="178456" cy="219992"/>
          </a:xfrm>
          <a:custGeom>
            <a:avLst/>
            <a:gdLst/>
            <a:ahLst/>
            <a:cxnLst/>
            <a:rect l="l" t="t" r="r" b="b"/>
            <a:pathLst>
              <a:path w="109" h="136" extrusionOk="0">
                <a:moveTo>
                  <a:pt x="50" y="3"/>
                </a:moveTo>
                <a:cubicBezTo>
                  <a:pt x="21" y="6"/>
                  <a:pt x="0" y="33"/>
                  <a:pt x="3" y="62"/>
                </a:cubicBezTo>
                <a:cubicBezTo>
                  <a:pt x="6" y="99"/>
                  <a:pt x="40" y="126"/>
                  <a:pt x="52" y="135"/>
                </a:cubicBezTo>
                <a:cubicBezTo>
                  <a:pt x="54" y="136"/>
                  <a:pt x="57" y="136"/>
                  <a:pt x="59" y="135"/>
                </a:cubicBezTo>
                <a:cubicBezTo>
                  <a:pt x="71" y="125"/>
                  <a:pt x="109" y="93"/>
                  <a:pt x="109" y="56"/>
                </a:cubicBezTo>
                <a:cubicBezTo>
                  <a:pt x="109" y="25"/>
                  <a:pt x="82" y="0"/>
                  <a:pt x="50" y="3"/>
                </a:cubicBezTo>
                <a:close/>
                <a:moveTo>
                  <a:pt x="55" y="77"/>
                </a:moveTo>
                <a:cubicBezTo>
                  <a:pt x="44" y="77"/>
                  <a:pt x="34" y="68"/>
                  <a:pt x="34" y="56"/>
                </a:cubicBezTo>
                <a:cubicBezTo>
                  <a:pt x="34" y="44"/>
                  <a:pt x="44" y="35"/>
                  <a:pt x="55" y="35"/>
                </a:cubicBezTo>
                <a:cubicBezTo>
                  <a:pt x="67" y="35"/>
                  <a:pt x="77" y="44"/>
                  <a:pt x="77" y="56"/>
                </a:cubicBezTo>
                <a:cubicBezTo>
                  <a:pt x="77" y="68"/>
                  <a:pt x="67" y="77"/>
                  <a:pt x="55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0" name="Google Shape;970;p60"/>
          <p:cNvGrpSpPr/>
          <p:nvPr/>
        </p:nvGrpSpPr>
        <p:grpSpPr>
          <a:xfrm>
            <a:off x="6738451" y="5797506"/>
            <a:ext cx="256506" cy="257989"/>
            <a:chOff x="4690" y="2991"/>
            <a:chExt cx="346" cy="348"/>
          </a:xfrm>
        </p:grpSpPr>
        <p:sp>
          <p:nvSpPr>
            <p:cNvPr id="971" name="Google Shape;971;p60"/>
            <p:cNvSpPr/>
            <p:nvPr/>
          </p:nvSpPr>
          <p:spPr>
            <a:xfrm>
              <a:off x="4690" y="3124"/>
              <a:ext cx="346" cy="215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94" y="5"/>
                  </a:moveTo>
                  <a:cubicBezTo>
                    <a:pt x="94" y="2"/>
                    <a:pt x="92" y="0"/>
                    <a:pt x="8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0"/>
                    <a:pt x="64" y="2"/>
                    <a:pt x="64" y="5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94" y="74"/>
                    <a:pt x="94" y="74"/>
                    <a:pt x="94" y="74"/>
                  </a:cubicBezTo>
                  <a:lnTo>
                    <a:pt x="94" y="5"/>
                  </a:lnTo>
                  <a:close/>
                  <a:moveTo>
                    <a:pt x="137" y="15"/>
                  </a:moveTo>
                  <a:cubicBezTo>
                    <a:pt x="137" y="12"/>
                    <a:pt x="134" y="10"/>
                    <a:pt x="13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09" y="10"/>
                    <a:pt x="107" y="12"/>
                    <a:pt x="107" y="15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37" y="74"/>
                    <a:pt x="137" y="74"/>
                    <a:pt x="137" y="74"/>
                  </a:cubicBezTo>
                  <a:lnTo>
                    <a:pt x="137" y="15"/>
                  </a:lnTo>
                  <a:close/>
                  <a:moveTo>
                    <a:pt x="156" y="87"/>
                  </a:moveTo>
                  <a:cubicBezTo>
                    <a:pt x="7" y="87"/>
                    <a:pt x="7" y="87"/>
                    <a:pt x="7" y="87"/>
                  </a:cubicBezTo>
                  <a:cubicBezTo>
                    <a:pt x="3" y="87"/>
                    <a:pt x="0" y="90"/>
                    <a:pt x="0" y="94"/>
                  </a:cubicBezTo>
                  <a:cubicBezTo>
                    <a:pt x="0" y="98"/>
                    <a:pt x="3" y="102"/>
                    <a:pt x="7" y="102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61" y="102"/>
                    <a:pt x="164" y="98"/>
                    <a:pt x="164" y="94"/>
                  </a:cubicBezTo>
                  <a:cubicBezTo>
                    <a:pt x="164" y="90"/>
                    <a:pt x="161" y="87"/>
                    <a:pt x="156" y="87"/>
                  </a:cubicBezTo>
                  <a:close/>
                  <a:moveTo>
                    <a:pt x="52" y="30"/>
                  </a:moveTo>
                  <a:cubicBezTo>
                    <a:pt x="52" y="27"/>
                    <a:pt x="50" y="25"/>
                    <a:pt x="4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2" y="27"/>
                    <a:pt x="22" y="30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52" y="74"/>
                    <a:pt x="52" y="74"/>
                    <a:pt x="52" y="74"/>
                  </a:cubicBezTo>
                  <a:lnTo>
                    <a:pt x="5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60"/>
            <p:cNvSpPr/>
            <p:nvPr/>
          </p:nvSpPr>
          <p:spPr>
            <a:xfrm>
              <a:off x="4724" y="2991"/>
              <a:ext cx="280" cy="135"/>
            </a:xfrm>
            <a:custGeom>
              <a:avLst/>
              <a:gdLst/>
              <a:ahLst/>
              <a:cxnLst/>
              <a:rect l="l" t="t" r="r" b="b"/>
              <a:pathLst>
                <a:path w="133" h="64" extrusionOk="0">
                  <a:moveTo>
                    <a:pt x="128" y="1"/>
                  </a:moveTo>
                  <a:cubicBezTo>
                    <a:pt x="105" y="4"/>
                    <a:pt x="105" y="4"/>
                    <a:pt x="105" y="4"/>
                  </a:cubicBezTo>
                  <a:cubicBezTo>
                    <a:pt x="102" y="4"/>
                    <a:pt x="100" y="9"/>
                    <a:pt x="103" y="11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8" y="10"/>
                    <a:pt x="54" y="10"/>
                    <a:pt x="51" y="1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1" y="54"/>
                    <a:pt x="0" y="58"/>
                    <a:pt x="3" y="62"/>
                  </a:cubicBezTo>
                  <a:cubicBezTo>
                    <a:pt x="4" y="63"/>
                    <a:pt x="7" y="64"/>
                    <a:pt x="9" y="64"/>
                  </a:cubicBezTo>
                  <a:cubicBezTo>
                    <a:pt x="10" y="64"/>
                    <a:pt x="12" y="64"/>
                    <a:pt x="13" y="63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9" y="53"/>
                    <a:pt x="93" y="52"/>
                    <a:pt x="96" y="50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5" y="33"/>
                    <a:pt x="129" y="32"/>
                    <a:pt x="130" y="28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3" y="3"/>
                    <a:pt x="131" y="0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60"/>
          <p:cNvGrpSpPr/>
          <p:nvPr/>
        </p:nvGrpSpPr>
        <p:grpSpPr>
          <a:xfrm>
            <a:off x="6037000" y="5775402"/>
            <a:ext cx="192162" cy="290840"/>
            <a:chOff x="3655" y="3030"/>
            <a:chExt cx="259" cy="392"/>
          </a:xfrm>
        </p:grpSpPr>
        <p:sp>
          <p:nvSpPr>
            <p:cNvPr id="974" name="Google Shape;974;p60"/>
            <p:cNvSpPr/>
            <p:nvPr/>
          </p:nvSpPr>
          <p:spPr>
            <a:xfrm>
              <a:off x="3723" y="3355"/>
              <a:ext cx="127" cy="67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5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26"/>
                    <a:pt x="21" y="32"/>
                    <a:pt x="29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8" y="32"/>
                    <a:pt x="45" y="26"/>
                    <a:pt x="45" y="18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6"/>
                    <a:pt x="60" y="13"/>
                    <a:pt x="60" y="8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3"/>
                    <a:pt x="56" y="0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60"/>
            <p:cNvSpPr/>
            <p:nvPr/>
          </p:nvSpPr>
          <p:spPr>
            <a:xfrm>
              <a:off x="3655" y="3030"/>
              <a:ext cx="259" cy="297"/>
            </a:xfrm>
            <a:custGeom>
              <a:avLst/>
              <a:gdLst/>
              <a:ahLst/>
              <a:cxnLst/>
              <a:rect l="l" t="t" r="r" b="b"/>
              <a:pathLst>
                <a:path w="122" h="141" extrusionOk="0">
                  <a:moveTo>
                    <a:pt x="55" y="4"/>
                  </a:moveTo>
                  <a:cubicBezTo>
                    <a:pt x="29" y="7"/>
                    <a:pt x="5" y="31"/>
                    <a:pt x="2" y="56"/>
                  </a:cubicBezTo>
                  <a:cubicBezTo>
                    <a:pt x="0" y="75"/>
                    <a:pt x="7" y="93"/>
                    <a:pt x="19" y="105"/>
                  </a:cubicBezTo>
                  <a:cubicBezTo>
                    <a:pt x="26" y="112"/>
                    <a:pt x="29" y="122"/>
                    <a:pt x="29" y="132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7"/>
                    <a:pt x="33" y="141"/>
                    <a:pt x="39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90" y="141"/>
                    <a:pt x="94" y="137"/>
                    <a:pt x="94" y="132"/>
                  </a:cubicBezTo>
                  <a:cubicBezTo>
                    <a:pt x="94" y="122"/>
                    <a:pt x="98" y="112"/>
                    <a:pt x="105" y="105"/>
                  </a:cubicBezTo>
                  <a:cubicBezTo>
                    <a:pt x="115" y="95"/>
                    <a:pt x="122" y="80"/>
                    <a:pt x="122" y="63"/>
                  </a:cubicBezTo>
                  <a:cubicBezTo>
                    <a:pt x="122" y="28"/>
                    <a:pt x="91" y="0"/>
                    <a:pt x="55" y="4"/>
                  </a:cubicBezTo>
                  <a:close/>
                  <a:moveTo>
                    <a:pt x="56" y="118"/>
                  </a:moveTo>
                  <a:cubicBezTo>
                    <a:pt x="56" y="121"/>
                    <a:pt x="53" y="124"/>
                    <a:pt x="50" y="124"/>
                  </a:cubicBezTo>
                  <a:cubicBezTo>
                    <a:pt x="47" y="124"/>
                    <a:pt x="44" y="121"/>
                    <a:pt x="44" y="118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85"/>
                    <a:pt x="38" y="78"/>
                    <a:pt x="30" y="78"/>
                  </a:cubicBezTo>
                  <a:cubicBezTo>
                    <a:pt x="26" y="78"/>
                    <a:pt x="24" y="76"/>
                    <a:pt x="24" y="72"/>
                  </a:cubicBezTo>
                  <a:cubicBezTo>
                    <a:pt x="24" y="69"/>
                    <a:pt x="26" y="67"/>
                    <a:pt x="30" y="67"/>
                  </a:cubicBezTo>
                  <a:cubicBezTo>
                    <a:pt x="44" y="67"/>
                    <a:pt x="56" y="78"/>
                    <a:pt x="56" y="93"/>
                  </a:cubicBezTo>
                  <a:lnTo>
                    <a:pt x="56" y="118"/>
                  </a:lnTo>
                  <a:close/>
                  <a:moveTo>
                    <a:pt x="94" y="78"/>
                  </a:moveTo>
                  <a:cubicBezTo>
                    <a:pt x="86" y="78"/>
                    <a:pt x="79" y="85"/>
                    <a:pt x="79" y="93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21"/>
                    <a:pt x="77" y="124"/>
                    <a:pt x="73" y="124"/>
                  </a:cubicBezTo>
                  <a:cubicBezTo>
                    <a:pt x="70" y="124"/>
                    <a:pt x="67" y="121"/>
                    <a:pt x="67" y="118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78"/>
                    <a:pt x="79" y="67"/>
                    <a:pt x="94" y="67"/>
                  </a:cubicBezTo>
                  <a:cubicBezTo>
                    <a:pt x="97" y="67"/>
                    <a:pt x="99" y="69"/>
                    <a:pt x="99" y="72"/>
                  </a:cubicBezTo>
                  <a:cubicBezTo>
                    <a:pt x="99" y="76"/>
                    <a:pt x="97" y="78"/>
                    <a:pt x="9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60"/>
          <p:cNvGrpSpPr/>
          <p:nvPr/>
        </p:nvGrpSpPr>
        <p:grpSpPr>
          <a:xfrm>
            <a:off x="5991474" y="3331947"/>
            <a:ext cx="216108" cy="377006"/>
            <a:chOff x="3774" y="2550"/>
            <a:chExt cx="274" cy="478"/>
          </a:xfrm>
        </p:grpSpPr>
        <p:sp>
          <p:nvSpPr>
            <p:cNvPr id="977" name="Google Shape;977;p60"/>
            <p:cNvSpPr/>
            <p:nvPr/>
          </p:nvSpPr>
          <p:spPr>
            <a:xfrm>
              <a:off x="3774" y="2550"/>
              <a:ext cx="274" cy="159"/>
            </a:xfrm>
            <a:custGeom>
              <a:avLst/>
              <a:gdLst/>
              <a:ahLst/>
              <a:cxnLst/>
              <a:rect l="l" t="t" r="r" b="b"/>
              <a:pathLst>
                <a:path w="129" h="76" extrusionOk="0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60"/>
            <p:cNvSpPr/>
            <p:nvPr/>
          </p:nvSpPr>
          <p:spPr>
            <a:xfrm>
              <a:off x="3774" y="2709"/>
              <a:ext cx="274" cy="160"/>
            </a:xfrm>
            <a:custGeom>
              <a:avLst/>
              <a:gdLst/>
              <a:ahLst/>
              <a:cxnLst/>
              <a:rect l="l" t="t" r="r" b="b"/>
              <a:pathLst>
                <a:path w="129" h="76" extrusionOk="0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60"/>
            <p:cNvSpPr/>
            <p:nvPr/>
          </p:nvSpPr>
          <p:spPr>
            <a:xfrm>
              <a:off x="3774" y="2869"/>
              <a:ext cx="274" cy="159"/>
            </a:xfrm>
            <a:custGeom>
              <a:avLst/>
              <a:gdLst/>
              <a:ahLst/>
              <a:cxnLst/>
              <a:rect l="l" t="t" r="r" b="b"/>
              <a:pathLst>
                <a:path w="129" h="76" extrusionOk="0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0" name="Google Shape;980;p60"/>
          <p:cNvSpPr txBox="1">
            <a:spLocks noGrp="1"/>
          </p:cNvSpPr>
          <p:nvPr>
            <p:ph type="body" idx="3"/>
          </p:nvPr>
        </p:nvSpPr>
        <p:spPr>
          <a:xfrm>
            <a:off x="8398693" y="3536891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1" name="Google Shape;981;p60"/>
          <p:cNvSpPr txBox="1">
            <a:spLocks noGrp="1"/>
          </p:cNvSpPr>
          <p:nvPr>
            <p:ph type="body" idx="4"/>
          </p:nvPr>
        </p:nvSpPr>
        <p:spPr>
          <a:xfrm>
            <a:off x="8398693" y="3150177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Calibri"/>
              <a:buNone/>
              <a:defRPr sz="1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2" name="Google Shape;982;p60"/>
          <p:cNvSpPr txBox="1">
            <a:spLocks noGrp="1"/>
          </p:cNvSpPr>
          <p:nvPr>
            <p:ph type="body" idx="5"/>
          </p:nvPr>
        </p:nvSpPr>
        <p:spPr>
          <a:xfrm>
            <a:off x="7634806" y="2248390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3" name="Google Shape;983;p60"/>
          <p:cNvSpPr txBox="1">
            <a:spLocks noGrp="1"/>
          </p:cNvSpPr>
          <p:nvPr>
            <p:ph type="body" idx="6"/>
          </p:nvPr>
        </p:nvSpPr>
        <p:spPr>
          <a:xfrm>
            <a:off x="7634806" y="1861676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alibri"/>
              <a:buNone/>
              <a:defRPr sz="12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4" name="Google Shape;984;p60"/>
          <p:cNvSpPr txBox="1">
            <a:spLocks noGrp="1"/>
          </p:cNvSpPr>
          <p:nvPr>
            <p:ph type="body" idx="7"/>
          </p:nvPr>
        </p:nvSpPr>
        <p:spPr>
          <a:xfrm>
            <a:off x="1107811" y="5034210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5" name="Google Shape;985;p60"/>
          <p:cNvSpPr txBox="1">
            <a:spLocks noGrp="1"/>
          </p:cNvSpPr>
          <p:nvPr>
            <p:ph type="body" idx="8"/>
          </p:nvPr>
        </p:nvSpPr>
        <p:spPr>
          <a:xfrm>
            <a:off x="1107811" y="4647496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6" name="Google Shape;986;p60"/>
          <p:cNvSpPr txBox="1">
            <a:spLocks noGrp="1"/>
          </p:cNvSpPr>
          <p:nvPr>
            <p:ph type="body" idx="9"/>
          </p:nvPr>
        </p:nvSpPr>
        <p:spPr>
          <a:xfrm>
            <a:off x="1915147" y="3533553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7" name="Google Shape;987;p60"/>
          <p:cNvSpPr txBox="1">
            <a:spLocks noGrp="1"/>
          </p:cNvSpPr>
          <p:nvPr>
            <p:ph type="body" idx="13"/>
          </p:nvPr>
        </p:nvSpPr>
        <p:spPr>
          <a:xfrm>
            <a:off x="1915147" y="3146839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8" name="Google Shape;988;p60"/>
          <p:cNvCxnSpPr/>
          <p:nvPr/>
        </p:nvCxnSpPr>
        <p:spPr>
          <a:xfrm>
            <a:off x="4083947" y="3660390"/>
            <a:ext cx="539220" cy="0"/>
          </a:xfrm>
          <a:prstGeom prst="straightConnector1">
            <a:avLst/>
          </a:prstGeom>
          <a:noFill/>
          <a:ln w="9525" cap="flat" cmpd="sng">
            <a:solidFill>
              <a:schemeClr val="accent2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989" name="Google Shape;989;p60"/>
          <p:cNvCxnSpPr/>
          <p:nvPr/>
        </p:nvCxnSpPr>
        <p:spPr>
          <a:xfrm flipH="1">
            <a:off x="6172863" y="2240096"/>
            <a:ext cx="798708" cy="427565"/>
          </a:xfrm>
          <a:prstGeom prst="straightConnector1">
            <a:avLst/>
          </a:prstGeom>
          <a:noFill/>
          <a:ln w="9525" cap="flat" cmpd="sng">
            <a:solidFill>
              <a:schemeClr val="accent3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990" name="Google Shape;990;p60"/>
          <p:cNvCxnSpPr/>
          <p:nvPr/>
        </p:nvCxnSpPr>
        <p:spPr>
          <a:xfrm>
            <a:off x="6971571" y="2240096"/>
            <a:ext cx="608024" cy="0"/>
          </a:xfrm>
          <a:prstGeom prst="straightConnector1">
            <a:avLst/>
          </a:prstGeom>
          <a:noFill/>
          <a:ln w="9525" cap="flat" cmpd="sng">
            <a:solidFill>
              <a:schemeClr val="accent3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991" name="Google Shape;991;p60"/>
          <p:cNvCxnSpPr/>
          <p:nvPr/>
        </p:nvCxnSpPr>
        <p:spPr>
          <a:xfrm rot="10800000">
            <a:off x="7579595" y="3660389"/>
            <a:ext cx="545230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Otazka /infografika vrstvy">
  <p:cSld name="59_Otazka /infografika vrstvy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Google Shape;993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61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5" name="Google Shape;995;p61"/>
          <p:cNvSpPr txBox="1">
            <a:spLocks noGrp="1"/>
          </p:cNvSpPr>
          <p:nvPr>
            <p:ph type="body" idx="1"/>
          </p:nvPr>
        </p:nvSpPr>
        <p:spPr>
          <a:xfrm>
            <a:off x="7704525" y="2130563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6" name="Google Shape;996;p61"/>
          <p:cNvSpPr txBox="1">
            <a:spLocks noGrp="1"/>
          </p:cNvSpPr>
          <p:nvPr>
            <p:ph type="body" idx="2"/>
          </p:nvPr>
        </p:nvSpPr>
        <p:spPr>
          <a:xfrm>
            <a:off x="7704525" y="1792489"/>
            <a:ext cx="30518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7" name="Google Shape;997;p61"/>
          <p:cNvSpPr txBox="1">
            <a:spLocks noGrp="1"/>
          </p:cNvSpPr>
          <p:nvPr>
            <p:ph type="body" idx="3"/>
          </p:nvPr>
        </p:nvSpPr>
        <p:spPr>
          <a:xfrm>
            <a:off x="8172451" y="352723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8" name="Google Shape;998;p61"/>
          <p:cNvSpPr txBox="1">
            <a:spLocks noGrp="1"/>
          </p:cNvSpPr>
          <p:nvPr>
            <p:ph type="body" idx="4"/>
          </p:nvPr>
        </p:nvSpPr>
        <p:spPr>
          <a:xfrm>
            <a:off x="8172451" y="3189161"/>
            <a:ext cx="30518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9" name="Google Shape;999;p61"/>
          <p:cNvSpPr txBox="1">
            <a:spLocks noGrp="1"/>
          </p:cNvSpPr>
          <p:nvPr>
            <p:ph type="body" idx="5"/>
          </p:nvPr>
        </p:nvSpPr>
        <p:spPr>
          <a:xfrm>
            <a:off x="7704525" y="5051117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0" name="Google Shape;1000;p61"/>
          <p:cNvSpPr txBox="1">
            <a:spLocks noGrp="1"/>
          </p:cNvSpPr>
          <p:nvPr>
            <p:ph type="body" idx="6"/>
          </p:nvPr>
        </p:nvSpPr>
        <p:spPr>
          <a:xfrm>
            <a:off x="7704525" y="4713043"/>
            <a:ext cx="30518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1" name="Google Shape;1001;p61"/>
          <p:cNvSpPr txBox="1">
            <a:spLocks noGrp="1"/>
          </p:cNvSpPr>
          <p:nvPr>
            <p:ph type="body" idx="7"/>
          </p:nvPr>
        </p:nvSpPr>
        <p:spPr>
          <a:xfrm>
            <a:off x="2079602" y="4312976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2" name="Google Shape;1002;p61"/>
          <p:cNvSpPr txBox="1">
            <a:spLocks noGrp="1"/>
          </p:cNvSpPr>
          <p:nvPr>
            <p:ph type="body" idx="8"/>
          </p:nvPr>
        </p:nvSpPr>
        <p:spPr>
          <a:xfrm>
            <a:off x="2079602" y="3974902"/>
            <a:ext cx="30518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3" name="Google Shape;1003;p61"/>
          <p:cNvSpPr txBox="1">
            <a:spLocks noGrp="1"/>
          </p:cNvSpPr>
          <p:nvPr>
            <p:ph type="body" idx="9"/>
          </p:nvPr>
        </p:nvSpPr>
        <p:spPr>
          <a:xfrm>
            <a:off x="1276169" y="2719033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4" name="Google Shape;1004;p61"/>
          <p:cNvSpPr txBox="1">
            <a:spLocks noGrp="1"/>
          </p:cNvSpPr>
          <p:nvPr>
            <p:ph type="body" idx="13"/>
          </p:nvPr>
        </p:nvSpPr>
        <p:spPr>
          <a:xfrm>
            <a:off x="1276169" y="2380959"/>
            <a:ext cx="30518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alibri"/>
              <a:buNone/>
              <a:defRPr sz="12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5" name="Google Shape;1005;p61"/>
          <p:cNvSpPr/>
          <p:nvPr/>
        </p:nvSpPr>
        <p:spPr>
          <a:xfrm>
            <a:off x="5634038" y="5322888"/>
            <a:ext cx="911225" cy="909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/>
          </a:p>
        </p:txBody>
      </p:sp>
      <p:sp>
        <p:nvSpPr>
          <p:cNvPr id="1006" name="Google Shape;1006;p61"/>
          <p:cNvSpPr/>
          <p:nvPr/>
        </p:nvSpPr>
        <p:spPr>
          <a:xfrm>
            <a:off x="4819650" y="2306638"/>
            <a:ext cx="971550" cy="1185862"/>
          </a:xfrm>
          <a:custGeom>
            <a:avLst/>
            <a:gdLst/>
            <a:ahLst/>
            <a:cxnLst/>
            <a:rect l="l" t="t" r="r" b="b"/>
            <a:pathLst>
              <a:path w="647" h="791" extrusionOk="0">
                <a:moveTo>
                  <a:pt x="398" y="0"/>
                </a:moveTo>
                <a:cubicBezTo>
                  <a:pt x="164" y="126"/>
                  <a:pt x="0" y="338"/>
                  <a:pt x="0" y="566"/>
                </a:cubicBezTo>
                <a:cubicBezTo>
                  <a:pt x="0" y="714"/>
                  <a:pt x="111" y="791"/>
                  <a:pt x="240" y="791"/>
                </a:cubicBezTo>
                <a:cubicBezTo>
                  <a:pt x="515" y="791"/>
                  <a:pt x="471" y="505"/>
                  <a:pt x="647" y="371"/>
                </a:cubicBezTo>
                <a:cubicBezTo>
                  <a:pt x="618" y="243"/>
                  <a:pt x="540" y="99"/>
                  <a:pt x="3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1007" name="Google Shape;1007;p61"/>
          <p:cNvSpPr/>
          <p:nvPr/>
        </p:nvSpPr>
        <p:spPr>
          <a:xfrm>
            <a:off x="6178550" y="3300413"/>
            <a:ext cx="1344613" cy="963612"/>
          </a:xfrm>
          <a:custGeom>
            <a:avLst/>
            <a:gdLst/>
            <a:ahLst/>
            <a:cxnLst/>
            <a:rect l="l" t="t" r="r" b="b"/>
            <a:pathLst>
              <a:path w="896" h="642" extrusionOk="0">
                <a:moveTo>
                  <a:pt x="896" y="0"/>
                </a:moveTo>
                <a:cubicBezTo>
                  <a:pt x="691" y="58"/>
                  <a:pt x="493" y="58"/>
                  <a:pt x="327" y="29"/>
                </a:cubicBezTo>
                <a:cubicBezTo>
                  <a:pt x="291" y="175"/>
                  <a:pt x="144" y="278"/>
                  <a:pt x="0" y="390"/>
                </a:cubicBezTo>
                <a:cubicBezTo>
                  <a:pt x="71" y="495"/>
                  <a:pt x="200" y="607"/>
                  <a:pt x="409" y="642"/>
                </a:cubicBezTo>
                <a:cubicBezTo>
                  <a:pt x="605" y="502"/>
                  <a:pt x="875" y="319"/>
                  <a:pt x="8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/>
          </a:p>
        </p:txBody>
      </p:sp>
      <p:sp>
        <p:nvSpPr>
          <p:cNvPr id="1008" name="Google Shape;1008;p61"/>
          <p:cNvSpPr/>
          <p:nvPr/>
        </p:nvSpPr>
        <p:spPr>
          <a:xfrm>
            <a:off x="5416550" y="2128838"/>
            <a:ext cx="1319213" cy="733425"/>
          </a:xfrm>
          <a:custGeom>
            <a:avLst/>
            <a:gdLst/>
            <a:ahLst/>
            <a:cxnLst/>
            <a:rect l="l" t="t" r="r" b="b"/>
            <a:pathLst>
              <a:path w="879" h="489" extrusionOk="0">
                <a:moveTo>
                  <a:pt x="879" y="61"/>
                </a:moveTo>
                <a:cubicBezTo>
                  <a:pt x="751" y="20"/>
                  <a:pt x="609" y="0"/>
                  <a:pt x="467" y="0"/>
                </a:cubicBezTo>
                <a:cubicBezTo>
                  <a:pt x="300" y="0"/>
                  <a:pt x="138" y="44"/>
                  <a:pt x="0" y="118"/>
                </a:cubicBezTo>
                <a:cubicBezTo>
                  <a:pt x="142" y="217"/>
                  <a:pt x="220" y="361"/>
                  <a:pt x="249" y="489"/>
                </a:cubicBezTo>
                <a:cubicBezTo>
                  <a:pt x="303" y="448"/>
                  <a:pt x="378" y="421"/>
                  <a:pt x="489" y="421"/>
                </a:cubicBezTo>
                <a:cubicBezTo>
                  <a:pt x="564" y="421"/>
                  <a:pt x="629" y="435"/>
                  <a:pt x="682" y="461"/>
                </a:cubicBezTo>
                <a:cubicBezTo>
                  <a:pt x="807" y="342"/>
                  <a:pt x="862" y="225"/>
                  <a:pt x="879" y="6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1009" name="Google Shape;1009;p61"/>
          <p:cNvSpPr/>
          <p:nvPr/>
        </p:nvSpPr>
        <p:spPr>
          <a:xfrm>
            <a:off x="6440488" y="2220913"/>
            <a:ext cx="1085850" cy="1166812"/>
          </a:xfrm>
          <a:custGeom>
            <a:avLst/>
            <a:gdLst/>
            <a:ahLst/>
            <a:cxnLst/>
            <a:rect l="l" t="t" r="r" b="b"/>
            <a:pathLst>
              <a:path w="724" h="778" extrusionOk="0">
                <a:moveTo>
                  <a:pt x="722" y="720"/>
                </a:moveTo>
                <a:cubicBezTo>
                  <a:pt x="723" y="706"/>
                  <a:pt x="724" y="692"/>
                  <a:pt x="724" y="678"/>
                </a:cubicBezTo>
                <a:cubicBezTo>
                  <a:pt x="724" y="314"/>
                  <a:pt x="496" y="98"/>
                  <a:pt x="197" y="0"/>
                </a:cubicBezTo>
                <a:cubicBezTo>
                  <a:pt x="180" y="164"/>
                  <a:pt x="125" y="281"/>
                  <a:pt x="0" y="400"/>
                </a:cubicBezTo>
                <a:cubicBezTo>
                  <a:pt x="104" y="450"/>
                  <a:pt x="162" y="546"/>
                  <a:pt x="162" y="678"/>
                </a:cubicBezTo>
                <a:cubicBezTo>
                  <a:pt x="162" y="703"/>
                  <a:pt x="159" y="726"/>
                  <a:pt x="153" y="749"/>
                </a:cubicBezTo>
                <a:cubicBezTo>
                  <a:pt x="319" y="778"/>
                  <a:pt x="517" y="778"/>
                  <a:pt x="722" y="720"/>
                </a:cubicBezTo>
                <a:close/>
              </a:path>
            </a:pathLst>
          </a:custGeom>
          <a:solidFill>
            <a:srgbClr val="9DAF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sp>
        <p:nvSpPr>
          <p:cNvPr id="1010" name="Google Shape;1010;p61"/>
          <p:cNvSpPr/>
          <p:nvPr/>
        </p:nvSpPr>
        <p:spPr>
          <a:xfrm>
            <a:off x="5711825" y="3886200"/>
            <a:ext cx="1081088" cy="1076325"/>
          </a:xfrm>
          <a:custGeom>
            <a:avLst/>
            <a:gdLst/>
            <a:ahLst/>
            <a:cxnLst/>
            <a:rect l="l" t="t" r="r" b="b"/>
            <a:pathLst>
              <a:path w="720" h="718" extrusionOk="0">
                <a:moveTo>
                  <a:pt x="311" y="0"/>
                </a:moveTo>
                <a:cubicBezTo>
                  <a:pt x="154" y="122"/>
                  <a:pt x="0" y="256"/>
                  <a:pt x="0" y="470"/>
                </a:cubicBezTo>
                <a:cubicBezTo>
                  <a:pt x="0" y="589"/>
                  <a:pt x="78" y="718"/>
                  <a:pt x="237" y="718"/>
                </a:cubicBezTo>
                <a:cubicBezTo>
                  <a:pt x="481" y="718"/>
                  <a:pt x="451" y="537"/>
                  <a:pt x="540" y="407"/>
                </a:cubicBezTo>
                <a:cubicBezTo>
                  <a:pt x="573" y="359"/>
                  <a:pt x="640" y="309"/>
                  <a:pt x="720" y="252"/>
                </a:cubicBezTo>
                <a:cubicBezTo>
                  <a:pt x="511" y="217"/>
                  <a:pt x="382" y="105"/>
                  <a:pt x="3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/>
          </a:p>
        </p:txBody>
      </p:sp>
      <p:sp>
        <p:nvSpPr>
          <p:cNvPr id="1011" name="Google Shape;1011;p61"/>
          <p:cNvSpPr/>
          <p:nvPr/>
        </p:nvSpPr>
        <p:spPr>
          <a:xfrm flipH="1">
            <a:off x="2205038" y="2268539"/>
            <a:ext cx="2695575" cy="299116"/>
          </a:xfrm>
          <a:custGeom>
            <a:avLst/>
            <a:gdLst/>
            <a:ahLst/>
            <a:cxnLst/>
            <a:rect l="l" t="t" r="r" b="b"/>
            <a:pathLst>
              <a:path w="3444240" h="568960" extrusionOk="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9525" cap="flat" cmpd="sng">
            <a:solidFill>
              <a:schemeClr val="accent3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61"/>
          <p:cNvSpPr/>
          <p:nvPr/>
        </p:nvSpPr>
        <p:spPr>
          <a:xfrm>
            <a:off x="6178550" y="1682751"/>
            <a:ext cx="3260725" cy="311383"/>
          </a:xfrm>
          <a:custGeom>
            <a:avLst/>
            <a:gdLst/>
            <a:ahLst/>
            <a:cxnLst/>
            <a:rect l="l" t="t" r="r" b="b"/>
            <a:pathLst>
              <a:path w="3444240" h="568960" extrusionOk="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9525" cap="flat" cmpd="sng">
            <a:solidFill>
              <a:schemeClr val="accent6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61"/>
          <p:cNvSpPr/>
          <p:nvPr/>
        </p:nvSpPr>
        <p:spPr>
          <a:xfrm rot="10800000" flipH="1">
            <a:off x="7618413" y="2927349"/>
            <a:ext cx="2590800" cy="150813"/>
          </a:xfrm>
          <a:custGeom>
            <a:avLst/>
            <a:gdLst/>
            <a:ahLst/>
            <a:cxnLst/>
            <a:rect l="l" t="t" r="r" b="b"/>
            <a:pathLst>
              <a:path w="3444240" h="568960" extrusionOk="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9525" cap="flat" cmpd="sng">
            <a:solidFill>
              <a:schemeClr val="accent5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61"/>
          <p:cNvSpPr/>
          <p:nvPr/>
        </p:nvSpPr>
        <p:spPr>
          <a:xfrm rot="10800000" flipH="1">
            <a:off x="7180263" y="4132748"/>
            <a:ext cx="2590800" cy="451951"/>
          </a:xfrm>
          <a:custGeom>
            <a:avLst/>
            <a:gdLst/>
            <a:ahLst/>
            <a:cxnLst/>
            <a:rect l="l" t="t" r="r" b="b"/>
            <a:pathLst>
              <a:path w="3444240" h="568960" extrusionOk="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9525" cap="flat" cmpd="sng">
            <a:solidFill>
              <a:schemeClr val="accent4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61"/>
          <p:cNvSpPr/>
          <p:nvPr/>
        </p:nvSpPr>
        <p:spPr>
          <a:xfrm flipH="1">
            <a:off x="2836862" y="3852864"/>
            <a:ext cx="2871787" cy="325270"/>
          </a:xfrm>
          <a:custGeom>
            <a:avLst/>
            <a:gdLst/>
            <a:ahLst/>
            <a:cxnLst/>
            <a:rect l="l" t="t" r="r" b="b"/>
            <a:pathLst>
              <a:path w="3444240" h="568960" extrusionOk="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9525" cap="flat" cmpd="sng">
            <a:solidFill>
              <a:schemeClr val="accent2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61"/>
          <p:cNvSpPr/>
          <p:nvPr/>
        </p:nvSpPr>
        <p:spPr>
          <a:xfrm flipH="1">
            <a:off x="2836860" y="5322888"/>
            <a:ext cx="2673351" cy="263525"/>
          </a:xfrm>
          <a:custGeom>
            <a:avLst/>
            <a:gdLst/>
            <a:ahLst/>
            <a:cxnLst/>
            <a:rect l="l" t="t" r="r" b="b"/>
            <a:pathLst>
              <a:path w="3444240" h="568960" extrusionOk="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9525" cap="flat" cmpd="sng">
            <a:solidFill>
              <a:schemeClr val="accent1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61"/>
          <p:cNvSpPr txBox="1">
            <a:spLocks noGrp="1"/>
          </p:cNvSpPr>
          <p:nvPr>
            <p:ph type="body" idx="14"/>
          </p:nvPr>
        </p:nvSpPr>
        <p:spPr>
          <a:xfrm>
            <a:off x="1850051" y="5810878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8" name="Google Shape;1018;p61"/>
          <p:cNvSpPr txBox="1">
            <a:spLocks noGrp="1"/>
          </p:cNvSpPr>
          <p:nvPr>
            <p:ph type="body" idx="15"/>
          </p:nvPr>
        </p:nvSpPr>
        <p:spPr>
          <a:xfrm>
            <a:off x="1850051" y="5472804"/>
            <a:ext cx="30518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Infografika mapa /Slovensko">
  <p:cSld name="60_Infografika mapa /Slovensko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" name="Google Shape;1020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62"/>
          <p:cNvSpPr txBox="1">
            <a:spLocks noGrp="1"/>
          </p:cNvSpPr>
          <p:nvPr>
            <p:ph type="title"/>
          </p:nvPr>
        </p:nvSpPr>
        <p:spPr>
          <a:xfrm>
            <a:off x="5322513" y="761804"/>
            <a:ext cx="6282676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1022" name="Google Shape;1022;p62"/>
          <p:cNvGraphicFramePr/>
          <p:nvPr/>
        </p:nvGraphicFramePr>
        <p:xfrm>
          <a:off x="1541196" y="405336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{77C3BACB-D0AD-4319-AF1B-5D67E8DCB069}</a:tableStyleId>
              </a:tblPr>
              <a:tblGrid>
                <a:gridCol w="153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Banskobystrický kraj</a:t>
                      </a:r>
                      <a:endParaRPr sz="1100" b="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Bratislavský kraj</a:t>
                      </a:r>
                      <a:endParaRPr sz="110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Prešovský kraj</a:t>
                      </a:r>
                      <a:endParaRPr sz="110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Trnavský kraj</a:t>
                      </a:r>
                      <a:endParaRPr sz="110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3" name="Google Shape;1023;p62"/>
          <p:cNvSpPr txBox="1">
            <a:spLocks noGrp="1"/>
          </p:cNvSpPr>
          <p:nvPr>
            <p:ph type="body" idx="1"/>
          </p:nvPr>
        </p:nvSpPr>
        <p:spPr>
          <a:xfrm>
            <a:off x="1531620" y="2230904"/>
            <a:ext cx="3028085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24" name="Google Shape;1024;p62"/>
          <p:cNvCxnSpPr/>
          <p:nvPr/>
        </p:nvCxnSpPr>
        <p:spPr>
          <a:xfrm>
            <a:off x="1531620" y="1981127"/>
            <a:ext cx="933295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25" name="Google Shape;1025;p62"/>
          <p:cNvGrpSpPr/>
          <p:nvPr/>
        </p:nvGrpSpPr>
        <p:grpSpPr>
          <a:xfrm>
            <a:off x="4931875" y="1865378"/>
            <a:ext cx="6755028" cy="3355412"/>
            <a:chOff x="4472535" y="1637211"/>
            <a:chExt cx="7214368" cy="3583579"/>
          </a:xfrm>
        </p:grpSpPr>
        <p:pic>
          <p:nvPicPr>
            <p:cNvPr id="1026" name="Google Shape;1026;p62"/>
            <p:cNvPicPr preferRelativeResize="0"/>
            <p:nvPr/>
          </p:nvPicPr>
          <p:blipFill rotWithShape="1">
            <a:blip r:embed="rId3">
              <a:alphaModFix/>
            </a:blip>
            <a:srcRect t="49471" r="87635" b="19577"/>
            <a:stretch/>
          </p:blipFill>
          <p:spPr>
            <a:xfrm>
              <a:off x="4472535" y="3426435"/>
              <a:ext cx="909364" cy="1197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7" name="Google Shape;1027;p62"/>
            <p:cNvPicPr preferRelativeResize="0"/>
            <p:nvPr/>
          </p:nvPicPr>
          <p:blipFill rotWithShape="1">
            <a:blip r:embed="rId4">
              <a:alphaModFix/>
            </a:blip>
            <a:srcRect l="2418" t="38567" r="79463" b="6975"/>
            <a:stretch/>
          </p:blipFill>
          <p:spPr>
            <a:xfrm>
              <a:off x="4650377" y="3004457"/>
              <a:ext cx="1332412" cy="2107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Google Shape;1028;p62"/>
            <p:cNvPicPr preferRelativeResize="0"/>
            <p:nvPr/>
          </p:nvPicPr>
          <p:blipFill rotWithShape="1">
            <a:blip r:embed="rId5">
              <a:alphaModFix/>
            </a:blip>
            <a:srcRect l="9015" t="16066" r="65017" b="42078"/>
            <a:stretch/>
          </p:blipFill>
          <p:spPr>
            <a:xfrm>
              <a:off x="5135527" y="2133600"/>
              <a:ext cx="1909707" cy="1619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9" name="Google Shape;1029;p62"/>
            <p:cNvPicPr preferRelativeResize="0"/>
            <p:nvPr/>
          </p:nvPicPr>
          <p:blipFill rotWithShape="1">
            <a:blip r:embed="rId6">
              <a:alphaModFix/>
            </a:blip>
            <a:srcRect l="15443" t="46668" r="61347" b="4163"/>
            <a:stretch/>
          </p:blipFill>
          <p:spPr>
            <a:xfrm>
              <a:off x="5608321" y="3317966"/>
              <a:ext cx="1706880" cy="1902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Google Shape;1030;p62"/>
            <p:cNvPicPr preferRelativeResize="0"/>
            <p:nvPr/>
          </p:nvPicPr>
          <p:blipFill rotWithShape="1">
            <a:blip r:embed="rId7">
              <a:alphaModFix/>
            </a:blip>
            <a:srcRect l="26811" t="3238" r="44729" b="54907"/>
            <a:stretch/>
          </p:blipFill>
          <p:spPr>
            <a:xfrm>
              <a:off x="6444343" y="1637211"/>
              <a:ext cx="2092906" cy="1619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1" name="Google Shape;1031;p62"/>
            <p:cNvPicPr preferRelativeResize="0"/>
            <p:nvPr/>
          </p:nvPicPr>
          <p:blipFill rotWithShape="1">
            <a:blip r:embed="rId8">
              <a:alphaModFix/>
            </a:blip>
            <a:srcRect l="28660" t="33617" r="37102" b="21153"/>
            <a:stretch/>
          </p:blipFill>
          <p:spPr>
            <a:xfrm>
              <a:off x="6580262" y="2812869"/>
              <a:ext cx="2517897" cy="1750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2" name="Google Shape;1032;p62"/>
            <p:cNvPicPr preferRelativeResize="0"/>
            <p:nvPr/>
          </p:nvPicPr>
          <p:blipFill rotWithShape="1">
            <a:blip r:embed="rId9">
              <a:alphaModFix/>
            </a:blip>
            <a:srcRect l="51915" t="9989" r="1902" b="54908"/>
            <a:stretch/>
          </p:blipFill>
          <p:spPr>
            <a:xfrm>
              <a:off x="8290560" y="1898469"/>
              <a:ext cx="3396343" cy="1358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Google Shape;1033;p62"/>
            <p:cNvPicPr preferRelativeResize="0"/>
            <p:nvPr/>
          </p:nvPicPr>
          <p:blipFill rotWithShape="1">
            <a:blip r:embed="rId10">
              <a:alphaModFix/>
            </a:blip>
            <a:srcRect l="56680" t="32042" r="4982" b="34429"/>
            <a:stretch/>
          </p:blipFill>
          <p:spPr>
            <a:xfrm>
              <a:off x="8640959" y="2751909"/>
              <a:ext cx="2819521" cy="12975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Infografika mapa 2 /Slovensko">
  <p:cSld name="61_Infografika mapa 2 /Slovensko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Google Shape;103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63"/>
          <p:cNvSpPr txBox="1">
            <a:spLocks noGrp="1"/>
          </p:cNvSpPr>
          <p:nvPr>
            <p:ph type="title"/>
          </p:nvPr>
        </p:nvSpPr>
        <p:spPr>
          <a:xfrm>
            <a:off x="5322513" y="761804"/>
            <a:ext cx="6282676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1037" name="Google Shape;1037;p63"/>
          <p:cNvGraphicFramePr/>
          <p:nvPr/>
        </p:nvGraphicFramePr>
        <p:xfrm>
          <a:off x="1541196" y="405336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{77C3BACB-D0AD-4319-AF1B-5D67E8DCB069}</a:tableStyleId>
              </a:tblPr>
              <a:tblGrid>
                <a:gridCol w="153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Nitriansky kraj</a:t>
                      </a:r>
                      <a:endParaRPr sz="1100" b="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Trenčiansky kraj</a:t>
                      </a:r>
                      <a:endParaRPr sz="110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Žilinský kraj</a:t>
                      </a:r>
                      <a:endParaRPr sz="110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Košický kraj</a:t>
                      </a:r>
                      <a:endParaRPr sz="110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8" name="Google Shape;1038;p63"/>
          <p:cNvSpPr txBox="1">
            <a:spLocks noGrp="1"/>
          </p:cNvSpPr>
          <p:nvPr>
            <p:ph type="body" idx="1"/>
          </p:nvPr>
        </p:nvSpPr>
        <p:spPr>
          <a:xfrm>
            <a:off x="1531620" y="2230904"/>
            <a:ext cx="3028085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39" name="Google Shape;1039;p63"/>
          <p:cNvCxnSpPr/>
          <p:nvPr/>
        </p:nvCxnSpPr>
        <p:spPr>
          <a:xfrm>
            <a:off x="1531620" y="1981127"/>
            <a:ext cx="933295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40" name="Google Shape;1040;p63"/>
          <p:cNvGrpSpPr/>
          <p:nvPr/>
        </p:nvGrpSpPr>
        <p:grpSpPr>
          <a:xfrm>
            <a:off x="4931875" y="1865378"/>
            <a:ext cx="6755028" cy="3355412"/>
            <a:chOff x="4472535" y="1637211"/>
            <a:chExt cx="7214368" cy="3583579"/>
          </a:xfrm>
        </p:grpSpPr>
        <p:pic>
          <p:nvPicPr>
            <p:cNvPr id="1041" name="Google Shape;1041;p63"/>
            <p:cNvPicPr preferRelativeResize="0"/>
            <p:nvPr/>
          </p:nvPicPr>
          <p:blipFill rotWithShape="1">
            <a:blip r:embed="rId3">
              <a:alphaModFix/>
            </a:blip>
            <a:srcRect t="49471" r="87635" b="19577"/>
            <a:stretch/>
          </p:blipFill>
          <p:spPr>
            <a:xfrm>
              <a:off x="4472535" y="3426435"/>
              <a:ext cx="909364" cy="1197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2" name="Google Shape;1042;p63"/>
            <p:cNvPicPr preferRelativeResize="0"/>
            <p:nvPr/>
          </p:nvPicPr>
          <p:blipFill rotWithShape="1">
            <a:blip r:embed="rId4">
              <a:alphaModFix/>
            </a:blip>
            <a:srcRect l="2418" t="38567" r="79463" b="6975"/>
            <a:stretch/>
          </p:blipFill>
          <p:spPr>
            <a:xfrm>
              <a:off x="4650377" y="3004457"/>
              <a:ext cx="1332412" cy="2107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3" name="Google Shape;1043;p63"/>
            <p:cNvPicPr preferRelativeResize="0"/>
            <p:nvPr/>
          </p:nvPicPr>
          <p:blipFill rotWithShape="1">
            <a:blip r:embed="rId5">
              <a:alphaModFix/>
            </a:blip>
            <a:srcRect l="9015" t="16066" r="65017" b="42078"/>
            <a:stretch/>
          </p:blipFill>
          <p:spPr>
            <a:xfrm>
              <a:off x="5135527" y="2133600"/>
              <a:ext cx="1909707" cy="1619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4" name="Google Shape;1044;p63"/>
            <p:cNvPicPr preferRelativeResize="0"/>
            <p:nvPr/>
          </p:nvPicPr>
          <p:blipFill rotWithShape="1">
            <a:blip r:embed="rId6">
              <a:alphaModFix/>
            </a:blip>
            <a:srcRect l="15443" t="46668" r="61347" b="4163"/>
            <a:stretch/>
          </p:blipFill>
          <p:spPr>
            <a:xfrm>
              <a:off x="5608321" y="3317966"/>
              <a:ext cx="1706880" cy="1902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5" name="Google Shape;1045;p63"/>
            <p:cNvPicPr preferRelativeResize="0"/>
            <p:nvPr/>
          </p:nvPicPr>
          <p:blipFill rotWithShape="1">
            <a:blip r:embed="rId7">
              <a:alphaModFix/>
            </a:blip>
            <a:srcRect l="26811" t="3238" r="44729" b="54907"/>
            <a:stretch/>
          </p:blipFill>
          <p:spPr>
            <a:xfrm>
              <a:off x="6444343" y="1637211"/>
              <a:ext cx="2092906" cy="1619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6" name="Google Shape;1046;p63"/>
            <p:cNvPicPr preferRelativeResize="0"/>
            <p:nvPr/>
          </p:nvPicPr>
          <p:blipFill rotWithShape="1">
            <a:blip r:embed="rId8">
              <a:alphaModFix/>
            </a:blip>
            <a:srcRect l="28660" t="33617" r="37102" b="21153"/>
            <a:stretch/>
          </p:blipFill>
          <p:spPr>
            <a:xfrm>
              <a:off x="6580262" y="2812869"/>
              <a:ext cx="2517897" cy="1750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7" name="Google Shape;1047;p63"/>
            <p:cNvPicPr preferRelativeResize="0"/>
            <p:nvPr/>
          </p:nvPicPr>
          <p:blipFill rotWithShape="1">
            <a:blip r:embed="rId9">
              <a:alphaModFix/>
            </a:blip>
            <a:srcRect l="51915" t="9989" r="1902" b="54908"/>
            <a:stretch/>
          </p:blipFill>
          <p:spPr>
            <a:xfrm>
              <a:off x="8290560" y="1898469"/>
              <a:ext cx="3396343" cy="1358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8" name="Google Shape;1048;p63"/>
            <p:cNvPicPr preferRelativeResize="0"/>
            <p:nvPr/>
          </p:nvPicPr>
          <p:blipFill rotWithShape="1">
            <a:blip r:embed="rId10">
              <a:alphaModFix/>
            </a:blip>
            <a:srcRect l="56680" t="32042" r="4982" b="34429"/>
            <a:stretch/>
          </p:blipFill>
          <p:spPr>
            <a:xfrm>
              <a:off x="8640959" y="2751909"/>
              <a:ext cx="2819521" cy="12975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_Title Slide - MIRRI">
  <p:cSld name="07_Title Slide - MIRRI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9574" y="242921"/>
            <a:ext cx="3570970" cy="28311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9"/>
          <p:cNvCxnSpPr/>
          <p:nvPr/>
        </p:nvCxnSpPr>
        <p:spPr>
          <a:xfrm>
            <a:off x="6110085" y="5794049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9"/>
          <p:cNvSpPr txBox="1">
            <a:spLocks noGrp="1"/>
          </p:cNvSpPr>
          <p:nvPr>
            <p:ph type="body" idx="1"/>
          </p:nvPr>
        </p:nvSpPr>
        <p:spPr>
          <a:xfrm>
            <a:off x="3329337" y="4397127"/>
            <a:ext cx="556149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6" name="Google Shape;86;p9"/>
          <p:cNvCxnSpPr/>
          <p:nvPr/>
        </p:nvCxnSpPr>
        <p:spPr>
          <a:xfrm>
            <a:off x="10673929" y="0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278" y="393584"/>
            <a:ext cx="2316970" cy="53114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/>
          <p:nvPr/>
        </p:nvSpPr>
        <p:spPr>
          <a:xfrm>
            <a:off x="3325838" y="3532472"/>
            <a:ext cx="5561495" cy="6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600"/>
              <a:buFont typeface="Calibri"/>
              <a:buNone/>
            </a:pPr>
            <a:r>
              <a:rPr lang="sk-SK" sz="4600" b="1" dirty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MIRRI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Google Shape;1050;p64"/>
          <p:cNvPicPr preferRelativeResize="0"/>
          <p:nvPr/>
        </p:nvPicPr>
        <p:blipFill rotWithShape="1">
          <a:blip r:embed="rId2">
            <a:alphaModFix/>
          </a:blip>
          <a:srcRect l="-1" t="1859" r="3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1" name="Google Shape;1051;p64"/>
          <p:cNvGrpSpPr/>
          <p:nvPr/>
        </p:nvGrpSpPr>
        <p:grpSpPr>
          <a:xfrm>
            <a:off x="0" y="5608861"/>
            <a:ext cx="2536131" cy="307295"/>
            <a:chOff x="31745" y="3808773"/>
            <a:chExt cx="2536131" cy="307295"/>
          </a:xfrm>
        </p:grpSpPr>
        <p:sp>
          <p:nvSpPr>
            <p:cNvPr id="1052" name="Google Shape;1052;p64"/>
            <p:cNvSpPr txBox="1"/>
            <p:nvPr/>
          </p:nvSpPr>
          <p:spPr>
            <a:xfrm>
              <a:off x="1524000" y="3931402"/>
              <a:ext cx="104387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www.</a:t>
              </a:r>
              <a:r>
                <a:rPr lang="sk-SK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mirri</a:t>
              </a:r>
              <a:r>
                <a:rPr lang="sk-SK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.gov.sk</a:t>
              </a:r>
              <a:endParaRPr/>
            </a:p>
          </p:txBody>
        </p:sp>
        <p:cxnSp>
          <p:nvCxnSpPr>
            <p:cNvPr id="1053" name="Google Shape;1053;p64"/>
            <p:cNvCxnSpPr/>
            <p:nvPr/>
          </p:nvCxnSpPr>
          <p:spPr>
            <a:xfrm>
              <a:off x="31745" y="3808773"/>
              <a:ext cx="2536131" cy="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54" name="Google Shape;1054;p64"/>
          <p:cNvSpPr txBox="1">
            <a:spLocks noGrp="1"/>
          </p:cNvSpPr>
          <p:nvPr>
            <p:ph type="title"/>
          </p:nvPr>
        </p:nvSpPr>
        <p:spPr>
          <a:xfrm>
            <a:off x="1492255" y="4798759"/>
            <a:ext cx="4881166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Title Slide - Uvod" userDrawn="1">
  <p:cSld name="01_Title Slide - Uvod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>
            <a:spLocks noGrp="1"/>
          </p:cNvSpPr>
          <p:nvPr>
            <p:ph type="body" idx="1"/>
          </p:nvPr>
        </p:nvSpPr>
        <p:spPr>
          <a:xfrm>
            <a:off x="3729115" y="2281695"/>
            <a:ext cx="5390258" cy="10156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6600"/>
              <a:buFont typeface="Calibri"/>
              <a:buNone/>
              <a:defRPr sz="66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2000"/>
              <a:buFont typeface="Calibri"/>
              <a:buNone/>
              <a:defRPr sz="2000">
                <a:solidFill>
                  <a:srgbClr val="8894B7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800"/>
              <a:buFont typeface="Calibri"/>
              <a:buNone/>
              <a:defRPr sz="1800">
                <a:solidFill>
                  <a:srgbClr val="8894B7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2"/>
          <p:cNvSpPr txBox="1">
            <a:spLocks noGrp="1"/>
          </p:cNvSpPr>
          <p:nvPr>
            <p:ph type="body" idx="2"/>
          </p:nvPr>
        </p:nvSpPr>
        <p:spPr>
          <a:xfrm>
            <a:off x="4883923" y="3492013"/>
            <a:ext cx="4235450" cy="10156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6600"/>
              <a:buFont typeface="Calibri"/>
              <a:buNone/>
              <a:defRPr sz="66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2000"/>
              <a:buFont typeface="Calibri"/>
              <a:buNone/>
              <a:defRPr sz="2000">
                <a:solidFill>
                  <a:srgbClr val="8894B7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800"/>
              <a:buFont typeface="Calibri"/>
              <a:buNone/>
              <a:defRPr sz="1800">
                <a:solidFill>
                  <a:srgbClr val="8894B7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0" cy="1659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/>
          <p:cNvSpPr txBox="1"/>
          <p:nvPr userDrawn="1"/>
        </p:nvSpPr>
        <p:spPr>
          <a:xfrm>
            <a:off x="854579" y="155001"/>
            <a:ext cx="6862273" cy="1323439"/>
          </a:xfrm>
          <a:prstGeom prst="rect">
            <a:avLst/>
          </a:prstGeom>
          <a:solidFill>
            <a:schemeClr val="accent4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sz="2000" b="0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Komisia pri Monitorovacom výbore pre Program Slovensko 2021 – 2027 pre cieľ 4</a:t>
            </a:r>
            <a:r>
              <a:rPr lang="sk-SK" sz="2000" b="0" cap="all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(Sociálnejšia a inkluzívnejšia európa vykonávajúca európsky pilier sociálnych práv</a:t>
            </a:r>
            <a:r>
              <a:rPr lang="sk-SK" sz="2000" b="0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politiky súdržnosti EÚ</a:t>
            </a:r>
            <a:endParaRPr lang="sk-SK" sz="2000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Title Slide - I">
  <p:cSld name="08_Title Slide - I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0"/>
          <p:cNvCxnSpPr/>
          <p:nvPr/>
        </p:nvCxnSpPr>
        <p:spPr>
          <a:xfrm>
            <a:off x="6110085" y="5794049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3329337" y="4397127"/>
            <a:ext cx="556149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2" name="Google Shape;92;p10"/>
          <p:cNvCxnSpPr/>
          <p:nvPr/>
        </p:nvCxnSpPr>
        <p:spPr>
          <a:xfrm>
            <a:off x="10673929" y="0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278" y="393584"/>
            <a:ext cx="2316970" cy="53114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0"/>
          <p:cNvSpPr txBox="1"/>
          <p:nvPr/>
        </p:nvSpPr>
        <p:spPr>
          <a:xfrm>
            <a:off x="3325838" y="3532472"/>
            <a:ext cx="5561495" cy="6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600"/>
              <a:buFont typeface="Calibri"/>
              <a:buNone/>
            </a:pPr>
            <a:r>
              <a:rPr lang="sk-SK" sz="4600" b="1" dirty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INVESTÍCIE</a:t>
            </a:r>
            <a:endParaRPr dirty="0"/>
          </a:p>
        </p:txBody>
      </p:sp>
      <p:pic>
        <p:nvPicPr>
          <p:cNvPr id="95" name="Google Shape;9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9575" y="242921"/>
            <a:ext cx="3570968" cy="2831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_Title Slide - R">
  <p:cSld name="09_Title Slide - 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11"/>
          <p:cNvCxnSpPr/>
          <p:nvPr/>
        </p:nvCxnSpPr>
        <p:spPr>
          <a:xfrm>
            <a:off x="6110085" y="5794049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3329337" y="4397127"/>
            <a:ext cx="556149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9" name="Google Shape;99;p11"/>
          <p:cNvCxnSpPr/>
          <p:nvPr/>
        </p:nvCxnSpPr>
        <p:spPr>
          <a:xfrm>
            <a:off x="10673929" y="0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" name="Google Shape;10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278" y="393584"/>
            <a:ext cx="2316970" cy="531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1"/>
          <p:cNvSpPr txBox="1"/>
          <p:nvPr/>
        </p:nvSpPr>
        <p:spPr>
          <a:xfrm>
            <a:off x="3325838" y="3532472"/>
            <a:ext cx="5561495" cy="6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600"/>
              <a:buFont typeface="Calibri"/>
              <a:buNone/>
            </a:pPr>
            <a:r>
              <a:rPr lang="sk-SK" sz="4600" b="1" dirty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REGIONÁLNY ROZVOJ</a:t>
            </a:r>
            <a:endParaRPr dirty="0"/>
          </a:p>
        </p:txBody>
      </p:sp>
      <p:pic>
        <p:nvPicPr>
          <p:cNvPr id="102" name="Google Shape;10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7209" y="242921"/>
            <a:ext cx="3570968" cy="2831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 - I">
  <p:cSld name="10_Title Slide - I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12"/>
          <p:cNvCxnSpPr/>
          <p:nvPr/>
        </p:nvCxnSpPr>
        <p:spPr>
          <a:xfrm>
            <a:off x="6110085" y="5794049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12"/>
          <p:cNvSpPr txBox="1">
            <a:spLocks noGrp="1"/>
          </p:cNvSpPr>
          <p:nvPr>
            <p:ph type="body" idx="1"/>
          </p:nvPr>
        </p:nvSpPr>
        <p:spPr>
          <a:xfrm>
            <a:off x="3329337" y="4397127"/>
            <a:ext cx="556149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6" name="Google Shape;106;p12"/>
          <p:cNvCxnSpPr/>
          <p:nvPr/>
        </p:nvCxnSpPr>
        <p:spPr>
          <a:xfrm>
            <a:off x="10673929" y="0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" name="Google Shape;10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278" y="393584"/>
            <a:ext cx="2316970" cy="531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3325838" y="3532472"/>
            <a:ext cx="5561495" cy="6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600"/>
              <a:buFont typeface="Calibri"/>
              <a:buNone/>
            </a:pPr>
            <a:r>
              <a:rPr lang="sk-SK" sz="4600" b="1" dirty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INFORMATIZÁCIA</a:t>
            </a:r>
            <a:endParaRPr dirty="0"/>
          </a:p>
        </p:txBody>
      </p:sp>
      <p:pic>
        <p:nvPicPr>
          <p:cNvPr id="109" name="Google Shape;1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9575" y="242921"/>
            <a:ext cx="3570968" cy="2831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1524847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3049694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4574541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1"/>
          <p:cNvCxnSpPr/>
          <p:nvPr/>
        </p:nvCxnSpPr>
        <p:spPr>
          <a:xfrm>
            <a:off x="6099388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5;p1"/>
          <p:cNvCxnSpPr/>
          <p:nvPr/>
        </p:nvCxnSpPr>
        <p:spPr>
          <a:xfrm>
            <a:off x="7624235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9149082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7;p1"/>
          <p:cNvCxnSpPr/>
          <p:nvPr/>
        </p:nvCxnSpPr>
        <p:spPr>
          <a:xfrm>
            <a:off x="10673929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1"/>
          <p:cNvSpPr/>
          <p:nvPr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1531624" y="-7514"/>
            <a:ext cx="1516793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8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09" r:id="rId59"/>
    <p:sldLayoutId id="2147483710" r:id="rId60"/>
    <p:sldLayoutId id="2147483712" r:id="rId6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65"/>
          <p:cNvSpPr/>
          <p:nvPr/>
        </p:nvSpPr>
        <p:spPr>
          <a:xfrm>
            <a:off x="-2920" y="1616765"/>
            <a:ext cx="12192000" cy="5241235"/>
          </a:xfrm>
          <a:prstGeom prst="rect">
            <a:avLst/>
          </a:prstGeom>
          <a:gradFill>
            <a:gsLst>
              <a:gs pos="0">
                <a:srgbClr val="25408F"/>
              </a:gs>
              <a:gs pos="54000">
                <a:srgbClr val="25408F"/>
              </a:gs>
              <a:gs pos="100000">
                <a:srgbClr val="1A2E6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65"/>
          <p:cNvSpPr txBox="1"/>
          <p:nvPr/>
        </p:nvSpPr>
        <p:spPr>
          <a:xfrm>
            <a:off x="45720" y="3063405"/>
            <a:ext cx="12192000" cy="166699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</a:pPr>
            <a:r>
              <a:rPr lang="sk-SK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sk-SK" sz="4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sk-SK" sz="4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zasadnutie</a:t>
            </a:r>
            <a:endParaRPr sz="1100" dirty="0"/>
          </a:p>
        </p:txBody>
      </p:sp>
      <p:sp>
        <p:nvSpPr>
          <p:cNvPr id="1062" name="Google Shape;1062;p65"/>
          <p:cNvSpPr txBox="1"/>
          <p:nvPr/>
        </p:nvSpPr>
        <p:spPr>
          <a:xfrm>
            <a:off x="-85568" y="5053256"/>
            <a:ext cx="121920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sk-SK" dirty="0"/>
          </a:p>
          <a:p>
            <a:pPr algn="ctr"/>
            <a:r>
              <a:rPr lang="sk-SK" sz="2400" b="1" dirty="0" smtClean="0">
                <a:solidFill>
                  <a:schemeClr val="bg1"/>
                </a:solidFill>
              </a:rPr>
              <a:t>Hotel </a:t>
            </a:r>
            <a:r>
              <a:rPr lang="sk-SK" sz="2400" b="1" dirty="0" err="1" smtClean="0">
                <a:solidFill>
                  <a:schemeClr val="bg1"/>
                </a:solidFill>
              </a:rPr>
              <a:t>Crowne</a:t>
            </a:r>
            <a:r>
              <a:rPr lang="sk-SK" sz="2400" b="1" dirty="0" smtClean="0">
                <a:solidFill>
                  <a:schemeClr val="bg1"/>
                </a:solidFill>
              </a:rPr>
              <a:t> Plaza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</a:rPr>
              <a:t>Bratislava </a:t>
            </a:r>
          </a:p>
        </p:txBody>
      </p:sp>
      <p:pic>
        <p:nvPicPr>
          <p:cNvPr id="1063" name="Google Shape;106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1456" y="1929349"/>
            <a:ext cx="549088" cy="75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65"/>
          <p:cNvSpPr txBox="1"/>
          <p:nvPr/>
        </p:nvSpPr>
        <p:spPr>
          <a:xfrm>
            <a:off x="0" y="3694747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sk-SK" sz="3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jún</a:t>
            </a:r>
            <a:r>
              <a:rPr lang="sk-SK" sz="3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r>
              <a:rPr lang="sk-SK" sz="3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1656" y="65941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>
                <a:solidFill>
                  <a:schemeClr val="accent4"/>
                </a:solidFill>
              </a:rPr>
              <a:t>Aliancia sektorových rád – predvídanie trendov a potrieb trhu práce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41656" y="736448"/>
            <a:ext cx="11894400" cy="54784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k-SK" sz="1800" b="1" dirty="0">
                <a:solidFill>
                  <a:srgbClr val="002060"/>
                </a:solidFill>
              </a:rPr>
              <a:t>Hlavná aktivita</a:t>
            </a:r>
            <a:r>
              <a:rPr lang="sk-SK" sz="1800" i="1" dirty="0">
                <a:solidFill>
                  <a:srgbClr val="002060"/>
                </a:solidFill>
              </a:rPr>
              <a:t>:                 I. </a:t>
            </a:r>
            <a:r>
              <a:rPr lang="sk-SK" sz="1800" i="1" dirty="0" err="1">
                <a:solidFill>
                  <a:srgbClr val="002060"/>
                </a:solidFill>
              </a:rPr>
              <a:t>Inštitucionalizácia</a:t>
            </a:r>
            <a:r>
              <a:rPr lang="sk-SK" sz="1800" i="1" dirty="0">
                <a:solidFill>
                  <a:srgbClr val="002060"/>
                </a:solidFill>
              </a:rPr>
              <a:t> aktivít ASR/SR v kontexte prognózovania potrieb trhu práce;</a:t>
            </a:r>
            <a:br>
              <a:rPr lang="sk-SK" sz="1800" i="1" dirty="0">
                <a:solidFill>
                  <a:srgbClr val="002060"/>
                </a:solidFill>
              </a:rPr>
            </a:br>
            <a:r>
              <a:rPr lang="sk-SK" sz="1800" i="1" dirty="0">
                <a:solidFill>
                  <a:srgbClr val="002060"/>
                </a:solidFill>
              </a:rPr>
              <a:t>			II. Prognózovanie a transfer;</a:t>
            </a:r>
            <a:br>
              <a:rPr lang="sk-SK" sz="1800" i="1" dirty="0">
                <a:solidFill>
                  <a:srgbClr val="002060"/>
                </a:solidFill>
              </a:rPr>
            </a:br>
            <a:r>
              <a:rPr lang="sk-SK" sz="1800" i="1" dirty="0">
                <a:solidFill>
                  <a:srgbClr val="002060"/>
                </a:solidFill>
              </a:rPr>
              <a:t>			III. Aktualizácia a upgrade IS NSP</a:t>
            </a:r>
          </a:p>
          <a:p>
            <a:endParaRPr lang="sk-SK" sz="1800" i="1" dirty="0">
              <a:solidFill>
                <a:srgbClr val="002060"/>
              </a:solidFill>
            </a:endParaRPr>
          </a:p>
          <a:p>
            <a:pPr algn="just"/>
            <a:r>
              <a:rPr lang="sk-SK" sz="1800" b="1" dirty="0">
                <a:solidFill>
                  <a:srgbClr val="002060"/>
                </a:solidFill>
              </a:rPr>
              <a:t>Podaktivity:</a:t>
            </a:r>
          </a:p>
          <a:p>
            <a:pPr algn="just"/>
            <a:endParaRPr lang="sk-SK" sz="1800" b="1" dirty="0">
              <a:solidFill>
                <a:srgbClr val="002060"/>
              </a:solidFill>
            </a:endParaRPr>
          </a:p>
          <a:p>
            <a:r>
              <a:rPr lang="sk-SK" sz="1800" b="1" dirty="0" smtClean="0">
                <a:solidFill>
                  <a:srgbClr val="002060"/>
                </a:solidFill>
              </a:rPr>
              <a:t>1.1 Nastavenie </a:t>
            </a:r>
            <a:r>
              <a:rPr lang="sk-SK" sz="1800" b="1" dirty="0">
                <a:solidFill>
                  <a:srgbClr val="002060"/>
                </a:solidFill>
              </a:rPr>
              <a:t>metodického prístupu;</a:t>
            </a:r>
          </a:p>
          <a:p>
            <a:endParaRPr lang="sk-SK" sz="1800" b="1" dirty="0">
              <a:solidFill>
                <a:srgbClr val="002060"/>
              </a:solidFill>
            </a:endParaRPr>
          </a:p>
          <a:p>
            <a:r>
              <a:rPr lang="sk-SK" sz="1800" b="1" dirty="0">
                <a:solidFill>
                  <a:srgbClr val="002060"/>
                </a:solidFill>
              </a:rPr>
              <a:t>1.2 Nastavenie procesov fungovania ASR;</a:t>
            </a:r>
          </a:p>
          <a:p>
            <a:endParaRPr lang="sk-SK" sz="1800" b="1" dirty="0">
              <a:solidFill>
                <a:srgbClr val="002060"/>
              </a:solidFill>
            </a:endParaRPr>
          </a:p>
          <a:p>
            <a:r>
              <a:rPr lang="sk-SK" sz="1800" b="1" dirty="0">
                <a:solidFill>
                  <a:srgbClr val="002060"/>
                </a:solidFill>
              </a:rPr>
              <a:t>2.1 Kvantitatívne a kvalitatívne prognózy vývoja trhu práce;</a:t>
            </a:r>
          </a:p>
          <a:p>
            <a:endParaRPr lang="sk-SK" sz="1800" b="1" dirty="0">
              <a:solidFill>
                <a:srgbClr val="002060"/>
              </a:solidFill>
            </a:endParaRPr>
          </a:p>
          <a:p>
            <a:r>
              <a:rPr lang="sk-SK" sz="1800" b="1" dirty="0">
                <a:solidFill>
                  <a:srgbClr val="002060"/>
                </a:solidFill>
              </a:rPr>
              <a:t>2.2 Prenos potrieb do NSP/NSK</a:t>
            </a:r>
          </a:p>
          <a:p>
            <a:pPr algn="just"/>
            <a:endParaRPr lang="sk-SK" sz="1600" dirty="0">
              <a:solidFill>
                <a:srgbClr val="002060"/>
              </a:solidFill>
            </a:endParaRPr>
          </a:p>
          <a:p>
            <a:endParaRPr lang="sk-SK" sz="1600" b="1" dirty="0">
              <a:solidFill>
                <a:srgbClr val="002060"/>
              </a:solidFill>
            </a:endParaRPr>
          </a:p>
          <a:p>
            <a:endParaRPr lang="sk-SK" sz="1800" dirty="0">
              <a:solidFill>
                <a:srgbClr val="002060"/>
              </a:solidFill>
            </a:endParaRPr>
          </a:p>
          <a:p>
            <a:endParaRPr lang="sk-SK" sz="1800" dirty="0">
              <a:solidFill>
                <a:srgbClr val="002060"/>
              </a:solidFill>
            </a:endParaRPr>
          </a:p>
          <a:p>
            <a:pPr algn="just"/>
            <a:endParaRPr lang="sk-SK" sz="1600" i="1" dirty="0">
              <a:solidFill>
                <a:srgbClr val="002060"/>
              </a:solidFill>
            </a:endParaRPr>
          </a:p>
          <a:p>
            <a:endParaRPr lang="sk-SK" sz="1600" dirty="0">
              <a:solidFill>
                <a:srgbClr val="002060"/>
              </a:solidFill>
            </a:endParaRPr>
          </a:p>
          <a:p>
            <a:pPr algn="just"/>
            <a:endParaRPr lang="sk-SK" sz="1600" i="1" dirty="0">
              <a:solidFill>
                <a:srgbClr val="002060"/>
              </a:solidFill>
            </a:endParaRPr>
          </a:p>
        </p:txBody>
      </p:sp>
      <p:pic>
        <p:nvPicPr>
          <p:cNvPr id="6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2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0" y="-29656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1656" y="65941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>
                <a:solidFill>
                  <a:schemeClr val="accent4"/>
                </a:solidFill>
              </a:rPr>
              <a:t>Aliancia sektorových rád – predvídanie trendov a potrieb trhu práce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41656" y="665366"/>
            <a:ext cx="1120112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800" b="1" dirty="0" smtClean="0">
                <a:solidFill>
                  <a:srgbClr val="002060"/>
                </a:solidFill>
              </a:rPr>
              <a:t>Alokácia </a:t>
            </a:r>
          </a:p>
          <a:p>
            <a:pPr algn="just"/>
            <a:r>
              <a:rPr lang="sk-SK" sz="2400" b="1" dirty="0" smtClean="0">
                <a:solidFill>
                  <a:schemeClr val="tx1">
                    <a:lumMod val="75000"/>
                  </a:schemeClr>
                </a:solidFill>
              </a:rPr>
              <a:t>29 </a:t>
            </a:r>
            <a:r>
              <a:rPr lang="sk-SK" sz="2400" b="1" dirty="0">
                <a:solidFill>
                  <a:schemeClr val="tx1">
                    <a:lumMod val="75000"/>
                  </a:schemeClr>
                </a:solidFill>
              </a:rPr>
              <a:t>882 160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€</a:t>
            </a:r>
            <a:r>
              <a:rPr lang="sk-SK" sz="2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k-SK" sz="2000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sk-SK" sz="2000" dirty="0" smtClean="0">
                <a:solidFill>
                  <a:srgbClr val="002060"/>
                </a:solidFill>
              </a:rPr>
              <a:t>COV)             </a:t>
            </a:r>
            <a:r>
              <a:rPr lang="sk-SK" sz="2400" dirty="0" smtClean="0">
                <a:solidFill>
                  <a:schemeClr val="tx1">
                    <a:lumMod val="75000"/>
                  </a:schemeClr>
                </a:solidFill>
              </a:rPr>
              <a:t>25 399 836 EUR </a:t>
            </a:r>
            <a:r>
              <a:rPr lang="sk-SK" sz="2000" dirty="0" smtClean="0">
                <a:solidFill>
                  <a:schemeClr val="tx1">
                    <a:lumMod val="75000"/>
                  </a:schemeClr>
                </a:solidFill>
              </a:rPr>
              <a:t>(ESF+)</a:t>
            </a:r>
          </a:p>
          <a:p>
            <a:pPr algn="just"/>
            <a:endParaRPr lang="sk-SK" sz="1800" i="1" dirty="0">
              <a:solidFill>
                <a:srgbClr val="002060"/>
              </a:solidFill>
            </a:endParaRPr>
          </a:p>
          <a:p>
            <a:r>
              <a:rPr lang="sk-SK" sz="1800" b="1" dirty="0">
                <a:solidFill>
                  <a:srgbClr val="002060"/>
                </a:solidFill>
              </a:rPr>
              <a:t>Časový rámec trvania projektu</a:t>
            </a:r>
          </a:p>
          <a:p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10/2023 – </a:t>
            </a:r>
            <a:r>
              <a:rPr lang="sk-SK" sz="1800" dirty="0" smtClean="0">
                <a:solidFill>
                  <a:schemeClr val="tx1">
                    <a:lumMod val="75000"/>
                  </a:schemeClr>
                </a:solidFill>
              </a:rPr>
              <a:t>10/2028</a:t>
            </a:r>
            <a:endParaRPr lang="sk-SK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8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8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1800" b="1" dirty="0">
                <a:solidFill>
                  <a:schemeClr val="tx1">
                    <a:lumMod val="75000"/>
                  </a:schemeClr>
                </a:solidFill>
              </a:rPr>
              <a:t>V rámci posudzovania budú uplatňované vylučujúce kritériá v súlade s platnou a účinnou Všeobecnou metodikou a kritériami použitými pre výber projektov bez uplatnenia vecných hodnotiacich a výberových kritérií.</a:t>
            </a:r>
          </a:p>
          <a:p>
            <a:endParaRPr lang="sk-SK" sz="18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8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2000" b="1" dirty="0">
                <a:solidFill>
                  <a:schemeClr val="tx1">
                    <a:lumMod val="75000"/>
                  </a:schemeClr>
                </a:solidFill>
              </a:rPr>
              <a:t>Očakávané výsledky: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stabilný a finančne efektívny systém prognózovania potrieb trhu práce;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zvýšenie informovanosti odbornej i širšej verejnosti o aktuálnom stave trhu práce;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skvalitnenie rozhodovania jednotlivcov o budúcej kariérnej dráhe a verejných autorít pri efektívnom vynakladaní  verejných zdrojov.</a:t>
            </a:r>
          </a:p>
          <a:p>
            <a:endParaRPr lang="sk-SK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9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96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0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1656" y="65941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>
                <a:solidFill>
                  <a:schemeClr val="accent4"/>
                </a:solidFill>
              </a:rPr>
              <a:t>Aliancia sektorových rád – predvídanie trendov a potrieb trhu práce</a:t>
            </a:r>
          </a:p>
        </p:txBody>
      </p:sp>
      <p:pic>
        <p:nvPicPr>
          <p:cNvPr id="7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  <p:sp>
        <p:nvSpPr>
          <p:cNvPr id="3" name="BlokTextu 2"/>
          <p:cNvSpPr txBox="1"/>
          <p:nvPr/>
        </p:nvSpPr>
        <p:spPr>
          <a:xfrm>
            <a:off x="316356" y="1027254"/>
            <a:ext cx="110797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tx1">
                    <a:lumMod val="75000"/>
                  </a:schemeClr>
                </a:solidFill>
              </a:rPr>
              <a:t>Inovácie a odporúčania vyplývajúce z hodnotení </a:t>
            </a:r>
            <a:endParaRPr lang="sk-SK" sz="16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Z Externého hodnotenie cieľov a dopadov PO Zamestnanosť vyplýva potreba posilniť budovanie inštitucionálnych kapacít a pravidelnú aktualizáciu prognóz vývoja trhu práce.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Monitorovanie a predvídanie vývojových trendov na trhu práce zabezpečené internými kapacitami inštitúcie založenej na tripartitnom princípe.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Efektívnejší a rýchlejší prenos poznatkov do systému vzdelávania.</a:t>
            </a:r>
          </a:p>
          <a:p>
            <a:endParaRPr lang="sk-SK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1600" b="1" dirty="0">
                <a:solidFill>
                  <a:schemeClr val="tx1">
                    <a:lumMod val="75000"/>
                  </a:schemeClr>
                </a:solidFill>
              </a:rPr>
              <a:t>Monitorovanie a hodnotenie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Predloženie monitorovacej správy prijímateľa na ročnej báze</a:t>
            </a:r>
          </a:p>
          <a:p>
            <a:endParaRPr lang="sk-SK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1600" b="1" dirty="0">
                <a:solidFill>
                  <a:schemeClr val="tx1">
                    <a:lumMod val="75000"/>
                  </a:schemeClr>
                </a:solidFill>
              </a:rPr>
              <a:t>Plánované opatrenia v rámci ESO 4.2</a:t>
            </a:r>
          </a:p>
          <a:p>
            <a:endParaRPr lang="sk-SK" sz="16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03971"/>
                </a:solidFill>
              </a:rPr>
              <a:t>informačné a vzdelávacie aktivity pre zamestnancov služieb zamestnanosti zamerané na rozvoj ich kompetencií, na zabezpečovanie individualizovanej podpory špecifických cieľových skupín a podpory zamestnávateľom;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03971"/>
                </a:solidFill>
              </a:rPr>
              <a:t>vytvorenie a nastavenie účelného a udržateľného systému spolupráce medzi inštitúciami verejných a neverejných služieb zamestnanosti a medzi inštitúciami služieb zamestnanosti a sociálnych služieb;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03971"/>
                </a:solidFill>
              </a:rPr>
              <a:t>vyhodnocovanie účinnosti služieb zamestnanosti;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03971"/>
                </a:solidFill>
              </a:rPr>
              <a:t>budovanie kapacít </a:t>
            </a:r>
            <a:r>
              <a:rPr lang="sk-SK" sz="1600" dirty="0" smtClean="0">
                <a:solidFill>
                  <a:srgbClr val="003971"/>
                </a:solidFill>
              </a:rPr>
              <a:t>organizácií </a:t>
            </a:r>
            <a:r>
              <a:rPr lang="sk-SK" sz="1600" dirty="0">
                <a:solidFill>
                  <a:srgbClr val="003971"/>
                </a:solidFill>
              </a:rPr>
              <a:t>občianskej spoločnosti.</a:t>
            </a:r>
          </a:p>
          <a:p>
            <a:pPr marL="285750" indent="-285750">
              <a:buFontTx/>
              <a:buChar char="-"/>
            </a:pPr>
            <a:endParaRPr lang="sk-SK" b="1" dirty="0"/>
          </a:p>
          <a:p>
            <a:endParaRPr lang="sk-SK" b="1" dirty="0"/>
          </a:p>
          <a:p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71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0" y="0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08344" y="190462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800" i="1">
                <a:solidFill>
                  <a:schemeClr val="accent4"/>
                </a:solidFill>
              </a:defRPr>
            </a:lvl1pPr>
          </a:lstStyle>
          <a:p>
            <a:r>
              <a:rPr lang="sk-SK" b="1" dirty="0">
                <a:solidFill>
                  <a:schemeClr val="accent3">
                    <a:lumMod val="75000"/>
                  </a:schemeClr>
                </a:solidFill>
              </a:rPr>
              <a:t>Rozvoj odborných kapacít sociálnych partnerov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64679" y="682905"/>
            <a:ext cx="118351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800" b="1" dirty="0">
                <a:solidFill>
                  <a:srgbClr val="002060"/>
                </a:solidFill>
              </a:rPr>
              <a:t>Priorita</a:t>
            </a:r>
          </a:p>
          <a:p>
            <a:pPr algn="just"/>
            <a:r>
              <a:rPr lang="sk-SK" sz="1800" dirty="0">
                <a:solidFill>
                  <a:srgbClr val="002060"/>
                </a:solidFill>
              </a:rPr>
              <a:t>4P1 - Adaptabilný a prístupný trh práce </a:t>
            </a:r>
          </a:p>
          <a:p>
            <a:pPr algn="just"/>
            <a:endParaRPr lang="sk-SK" sz="1800" dirty="0">
              <a:solidFill>
                <a:srgbClr val="002060"/>
              </a:solidFill>
            </a:endParaRPr>
          </a:p>
          <a:p>
            <a:pPr algn="just"/>
            <a:r>
              <a:rPr lang="sk-SK" sz="1800" b="1" dirty="0">
                <a:solidFill>
                  <a:srgbClr val="002060"/>
                </a:solidFill>
              </a:rPr>
              <a:t>Špecifický cieľ</a:t>
            </a:r>
          </a:p>
          <a:p>
            <a:pPr algn="just"/>
            <a:r>
              <a:rPr lang="sk-SK" sz="1800" dirty="0">
                <a:solidFill>
                  <a:srgbClr val="002060"/>
                </a:solidFill>
              </a:rPr>
              <a:t>ESO4.2. Modernizácia inštitúcií a služieb trhu práce s cieľom posúdiť a predvídať potreby v oblasti zručností a zabezpečiť včasnú a cielenú pomoc a podporu v záujme zosúladenia ponuky s potrebami trhu práce, ako aj pri prechodoch medzi zamestnaniami a mobilite </a:t>
            </a:r>
          </a:p>
          <a:p>
            <a:pPr algn="just"/>
            <a:endParaRPr lang="sk-SK" sz="1800" dirty="0">
              <a:solidFill>
                <a:srgbClr val="002060"/>
              </a:solidFill>
            </a:endParaRPr>
          </a:p>
          <a:p>
            <a:pPr algn="just"/>
            <a:r>
              <a:rPr lang="sk-SK" sz="1800" b="1" dirty="0">
                <a:solidFill>
                  <a:srgbClr val="002060"/>
                </a:solidFill>
              </a:rPr>
              <a:t>Žiadateľ</a:t>
            </a:r>
          </a:p>
          <a:p>
            <a:pPr algn="just"/>
            <a:r>
              <a:rPr lang="sk-SK" sz="1800" dirty="0">
                <a:solidFill>
                  <a:srgbClr val="002060"/>
                </a:solidFill>
              </a:rPr>
              <a:t>Aliancia sektorových rád</a:t>
            </a:r>
          </a:p>
          <a:p>
            <a:pPr algn="just"/>
            <a:endParaRPr lang="sk-SK" sz="1800" dirty="0">
              <a:solidFill>
                <a:srgbClr val="002060"/>
              </a:solidFill>
            </a:endParaRPr>
          </a:p>
          <a:p>
            <a:pPr algn="just"/>
            <a:r>
              <a:rPr lang="sk-SK" sz="1800" b="1" dirty="0">
                <a:solidFill>
                  <a:srgbClr val="002060"/>
                </a:solidFill>
              </a:rPr>
              <a:t>Cieľ NP</a:t>
            </a:r>
          </a:p>
          <a:p>
            <a:pPr algn="just"/>
            <a:r>
              <a:rPr lang="sk-SK" sz="1800" dirty="0">
                <a:solidFill>
                  <a:srgbClr val="002060"/>
                </a:solidFill>
              </a:rPr>
              <a:t>Zvýšiť úroveň expertných kapacít sociálnych partnerov za účelom zvyšovania kvality sociálneho dialógu na najvyššej úrovni – medzi zástupcami zamestnancov, zamestnávateľov a štátom. </a:t>
            </a:r>
          </a:p>
          <a:p>
            <a:endParaRPr lang="sk-SK" sz="1800" b="1" dirty="0">
              <a:solidFill>
                <a:srgbClr val="002060"/>
              </a:solidFill>
            </a:endParaRPr>
          </a:p>
          <a:p>
            <a:r>
              <a:rPr lang="sk-SK" sz="1800" b="1" dirty="0">
                <a:solidFill>
                  <a:srgbClr val="002060"/>
                </a:solidFill>
              </a:rPr>
              <a:t>Cieľová skupina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2060"/>
                </a:solidFill>
              </a:rPr>
              <a:t>zamestnanci sociálnych partnerov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2060"/>
                </a:solidFill>
              </a:rPr>
              <a:t>zamestnanci verejných a neverejných služieb zamestnanosti</a:t>
            </a:r>
          </a:p>
        </p:txBody>
      </p:sp>
      <p:pic>
        <p:nvPicPr>
          <p:cNvPr id="6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587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1656" y="65941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>
                <a:solidFill>
                  <a:schemeClr val="accent4"/>
                </a:solidFill>
              </a:rPr>
              <a:t>Rozvoj odborných kapacít sociálnych partnerov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41656" y="736448"/>
            <a:ext cx="11894400" cy="62170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sk-SK" sz="1800" b="1" dirty="0">
                <a:solidFill>
                  <a:srgbClr val="002060"/>
                </a:solidFill>
              </a:rPr>
              <a:t>Hlavná aktivita: </a:t>
            </a:r>
            <a:r>
              <a:rPr lang="sk-SK" sz="1800" i="1" dirty="0">
                <a:solidFill>
                  <a:srgbClr val="002060"/>
                </a:solidFill>
              </a:rPr>
              <a:t>Rozvoj personálnych a odborných kapacít sociálnych partnerov</a:t>
            </a:r>
          </a:p>
          <a:p>
            <a:pPr algn="just"/>
            <a:endParaRPr lang="sk-SK" sz="1800" i="1" dirty="0">
              <a:solidFill>
                <a:srgbClr val="002060"/>
              </a:solidFill>
            </a:endParaRPr>
          </a:p>
          <a:p>
            <a:pPr algn="ctr"/>
            <a:endParaRPr lang="sk-SK" sz="1600" dirty="0">
              <a:solidFill>
                <a:srgbClr val="002060"/>
              </a:solidFill>
            </a:endParaRPr>
          </a:p>
          <a:p>
            <a:pPr algn="just"/>
            <a:r>
              <a:rPr lang="sk-SK" sz="1800" b="1" dirty="0">
                <a:solidFill>
                  <a:srgbClr val="002060"/>
                </a:solidFill>
              </a:rPr>
              <a:t>Podaktivity:</a:t>
            </a:r>
          </a:p>
          <a:p>
            <a:pPr algn="just"/>
            <a:endParaRPr lang="sk-SK" sz="1800" b="1" dirty="0">
              <a:solidFill>
                <a:srgbClr val="002060"/>
              </a:solidFill>
            </a:endParaRPr>
          </a:p>
          <a:p>
            <a:pPr algn="just"/>
            <a:r>
              <a:rPr lang="sk-SK" sz="1800" b="1" dirty="0">
                <a:solidFill>
                  <a:srgbClr val="002060"/>
                </a:solidFill>
              </a:rPr>
              <a:t>1: Skvalitnenie procesu prijímania politík v oblasti sociálneho dialógu</a:t>
            </a:r>
          </a:p>
          <a:p>
            <a:pPr algn="just"/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Aktivita je zameraná na podporu denných odborných kapacít sociálnych partnerov, ktoré budú schopné spracúvať podporné stanoviská, odborné materiály a podklady pre svojich členov, ktorí sú združení v Hospodárskej a sociálnej rade SR (HSR SR). Aktivita je zameraná na vytvorenie </a:t>
            </a:r>
            <a:r>
              <a:rPr lang="sk-SK" dirty="0" err="1">
                <a:solidFill>
                  <a:schemeClr val="tx1">
                    <a:lumMod val="75000"/>
                  </a:schemeClr>
                </a:solidFill>
              </a:rPr>
              <a:t>think</a:t>
            </a:r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 tanku – organizovanej skupiny expertov u sociálneho partnera, zaoberajúcou sa vysoko synergickým výskumom a poradenstvom v oblasti dennej činnosti sociálnych partnerov.</a:t>
            </a:r>
          </a:p>
          <a:p>
            <a:pPr algn="just"/>
            <a:endParaRPr lang="sk-SK" sz="1600" dirty="0">
              <a:solidFill>
                <a:srgbClr val="002060"/>
              </a:solidFill>
            </a:endParaRPr>
          </a:p>
          <a:p>
            <a:pPr algn="just"/>
            <a:r>
              <a:rPr lang="sk-SK" sz="1800" b="1" dirty="0">
                <a:solidFill>
                  <a:srgbClr val="002060"/>
                </a:solidFill>
              </a:rPr>
              <a:t>2: Budovanie expertných a analytických kapacít</a:t>
            </a:r>
          </a:p>
          <a:p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Aktivita je zameraná na budovanie expertných a analytických kapacít v témach: pracovnoprávne štandardy; podnikateľské prostredie; ľudské zdroje; transformácia vplyvom nových faktorov; smerovanie národného hospodárstva; index kvality sociálneho dialógu a index kvality legislatívneho procesu</a:t>
            </a:r>
          </a:p>
          <a:p>
            <a:pPr algn="just"/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k-SK" sz="1800" b="1" dirty="0"/>
              <a:t/>
            </a:r>
            <a:br>
              <a:rPr lang="sk-SK" sz="1800" b="1" dirty="0"/>
            </a:br>
            <a:r>
              <a:rPr lang="sk-SK" sz="1800" b="1" dirty="0">
                <a:solidFill>
                  <a:srgbClr val="002060"/>
                </a:solidFill>
              </a:rPr>
              <a:t>3: Odborné podujatia a </a:t>
            </a:r>
            <a:r>
              <a:rPr lang="sk-SK" sz="1800" b="1" dirty="0" err="1">
                <a:solidFill>
                  <a:srgbClr val="002060"/>
                </a:solidFill>
              </a:rPr>
              <a:t>diseminácia</a:t>
            </a:r>
            <a:r>
              <a:rPr lang="sk-SK" sz="1800" b="1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Aktivita sa zameriava na publicitu a informovanosť odbornej ako aj laickej verejnosti, čo bude zabezpečené prostredníctvom expertných podujatí a workshopov; vzdelávacích podujatí, informačných kampaní a podobne.  </a:t>
            </a:r>
          </a:p>
          <a:p>
            <a:endParaRPr lang="sk-SK" sz="1600" b="1" dirty="0">
              <a:solidFill>
                <a:srgbClr val="002060"/>
              </a:solidFill>
            </a:endParaRPr>
          </a:p>
          <a:p>
            <a:endParaRPr lang="sk-SK" sz="1600" b="1" dirty="0">
              <a:solidFill>
                <a:srgbClr val="002060"/>
              </a:solidFill>
            </a:endParaRPr>
          </a:p>
          <a:p>
            <a:endParaRPr lang="sk-SK" sz="1800" dirty="0">
              <a:solidFill>
                <a:srgbClr val="002060"/>
              </a:solidFill>
            </a:endParaRPr>
          </a:p>
          <a:p>
            <a:endParaRPr lang="sk-SK" sz="1800" dirty="0">
              <a:solidFill>
                <a:srgbClr val="002060"/>
              </a:solidFill>
            </a:endParaRPr>
          </a:p>
          <a:p>
            <a:pPr algn="just"/>
            <a:endParaRPr lang="sk-SK" sz="1600" i="1" dirty="0">
              <a:solidFill>
                <a:srgbClr val="002060"/>
              </a:solidFill>
            </a:endParaRPr>
          </a:p>
          <a:p>
            <a:endParaRPr lang="sk-SK" sz="1600" dirty="0">
              <a:solidFill>
                <a:srgbClr val="002060"/>
              </a:solidFill>
            </a:endParaRPr>
          </a:p>
          <a:p>
            <a:pPr algn="just"/>
            <a:endParaRPr lang="sk-SK" sz="1600" i="1" dirty="0">
              <a:solidFill>
                <a:srgbClr val="002060"/>
              </a:solidFill>
            </a:endParaRPr>
          </a:p>
        </p:txBody>
      </p:sp>
      <p:pic>
        <p:nvPicPr>
          <p:cNvPr id="6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81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0" y="-29656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1656" y="65941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>
                <a:solidFill>
                  <a:schemeClr val="accent4"/>
                </a:solidFill>
              </a:rPr>
              <a:t>Rozvoj odborných kapacít sociálnych partnerov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41656" y="589161"/>
            <a:ext cx="11201129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800" b="1" dirty="0" smtClean="0">
                <a:solidFill>
                  <a:srgbClr val="002060"/>
                </a:solidFill>
              </a:rPr>
              <a:t>Alokácia </a:t>
            </a:r>
          </a:p>
          <a:p>
            <a:pPr algn="just"/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</a:rPr>
              <a:t>23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685 588,14 €</a:t>
            </a:r>
            <a:r>
              <a:rPr lang="sk-SK" sz="2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k-SK" sz="2000" dirty="0" smtClean="0">
                <a:solidFill>
                  <a:schemeClr val="tx1">
                    <a:lumMod val="75000"/>
                  </a:schemeClr>
                </a:solidFill>
              </a:rPr>
              <a:t>(COV)      20 132 749 EUR </a:t>
            </a:r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sk-SK" sz="1800" dirty="0" smtClean="0">
                <a:solidFill>
                  <a:schemeClr val="tx1">
                    <a:lumMod val="75000"/>
                  </a:schemeClr>
                </a:solidFill>
              </a:rPr>
              <a:t>ESF+)</a:t>
            </a:r>
            <a:endParaRPr lang="sk-SK" sz="18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sk-SK" sz="1800" i="1" dirty="0">
              <a:solidFill>
                <a:srgbClr val="002060"/>
              </a:solidFill>
            </a:endParaRPr>
          </a:p>
          <a:p>
            <a:r>
              <a:rPr lang="sk-SK" sz="1800" b="1" dirty="0">
                <a:solidFill>
                  <a:srgbClr val="002060"/>
                </a:solidFill>
              </a:rPr>
              <a:t>Časový rámec trvania projektu</a:t>
            </a:r>
          </a:p>
          <a:p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10/2023 – 1/2029</a:t>
            </a:r>
          </a:p>
          <a:p>
            <a:endParaRPr lang="sk-SK" sz="18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8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1800" b="1" dirty="0">
                <a:solidFill>
                  <a:schemeClr val="tx1">
                    <a:lumMod val="75000"/>
                  </a:schemeClr>
                </a:solidFill>
              </a:rPr>
              <a:t>V rámci posudzovania budú uplatňované vylučujúce kritériá v súlade s platnou a účinnou Všeobecnou metodikou a kritériami použitými pre výber projektov bez uplatnenia vecných hodnotiacich a výberových kritérií.</a:t>
            </a:r>
          </a:p>
          <a:p>
            <a:endParaRPr lang="sk-SK" sz="18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8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2000" b="1" dirty="0">
                <a:solidFill>
                  <a:schemeClr val="tx1">
                    <a:lumMod val="75000"/>
                  </a:schemeClr>
                </a:solidFill>
              </a:rPr>
              <a:t>Očakávané výsledky: </a:t>
            </a:r>
          </a:p>
          <a:p>
            <a:endParaRPr lang="sk-SK" sz="20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proaktívne zapojenie sociálnych partnerov </a:t>
            </a:r>
            <a:r>
              <a:rPr lang="sk-SK" sz="1600" dirty="0" smtClean="0">
                <a:solidFill>
                  <a:schemeClr val="tx1">
                    <a:lumMod val="75000"/>
                  </a:schemeClr>
                </a:solidFill>
              </a:rPr>
              <a:t>do </a:t>
            </a: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tvorby politík EÚ a tvorby právnych predpisov na národnej úrovni;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zvýšenie reprezentatívnosti strešných organizácií sociálnych partnerov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kvantitatívne a kvalitatívne sledovanie miery úrovne sociálneho dialógu;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efektívnejší regionálny sociálny dialóg.</a:t>
            </a:r>
            <a:endParaRPr lang="sk-SK" sz="1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9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920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0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1656" y="65941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>
                <a:solidFill>
                  <a:schemeClr val="accent4"/>
                </a:solidFill>
              </a:rPr>
              <a:t>Rozvoj odborných kapacít sociálnych partnerov</a:t>
            </a:r>
          </a:p>
        </p:txBody>
      </p:sp>
      <p:pic>
        <p:nvPicPr>
          <p:cNvPr id="7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  <p:sp>
        <p:nvSpPr>
          <p:cNvPr id="3" name="BlokTextu 2"/>
          <p:cNvSpPr txBox="1"/>
          <p:nvPr/>
        </p:nvSpPr>
        <p:spPr>
          <a:xfrm>
            <a:off x="316356" y="693426"/>
            <a:ext cx="110797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tx1">
                    <a:lumMod val="75000"/>
                  </a:schemeClr>
                </a:solidFill>
              </a:rPr>
              <a:t>Inovácie a odporúčania vyplývajúce z hodnotení </a:t>
            </a:r>
          </a:p>
          <a:p>
            <a:endParaRPr lang="sk-SK" sz="16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presnejšie vymedzenie tematických oblastí, ktoré obsahovo pokryjú analytické kapacity sociálnych partnerov;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zavedené nástroje: index kvality sociálneho dialógu, index kvality legislatívneho procesu;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rozvoj regionálneho sociálneho dialógu.</a:t>
            </a:r>
          </a:p>
          <a:p>
            <a:endParaRPr lang="sk-SK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1600" b="1" dirty="0">
                <a:solidFill>
                  <a:schemeClr val="tx1">
                    <a:lumMod val="75000"/>
                  </a:schemeClr>
                </a:solidFill>
              </a:rPr>
              <a:t>Monitorovanie a hodnotenie projektu </a:t>
            </a:r>
          </a:p>
          <a:p>
            <a:endParaRPr lang="sk-SK" sz="16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Predloženie monitorovacej správy prijímateľa na ročnej báze.</a:t>
            </a:r>
          </a:p>
          <a:p>
            <a:endParaRPr lang="sk-SK" sz="16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1600" b="1" dirty="0">
                <a:solidFill>
                  <a:schemeClr val="tx1">
                    <a:lumMod val="75000"/>
                  </a:schemeClr>
                </a:solidFill>
              </a:rPr>
              <a:t>Plánované opatrenia v rámci ESO 4.2</a:t>
            </a:r>
          </a:p>
          <a:p>
            <a:endParaRPr lang="sk-S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3971"/>
                </a:solidFill>
              </a:rPr>
              <a:t>informačné a vzdelávacie aktivity pre zamestnancov služieb zamestnanosti zamerané na rozvoj ich kompetencií, na zabezpečovanie individualizovanej podpory špecifických cieľových skupín a podpory zamestnávateľom;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3971"/>
                </a:solidFill>
              </a:rPr>
              <a:t>vytvorenie a nastavenie účelného a udržateľného systému spolupráce medzi inštitúciami verejných a neverejných služieb zamestnanosti a medzi inštitúciami služieb zamestnanosti a sociálnych služieb;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3971"/>
                </a:solidFill>
              </a:rPr>
              <a:t>vyhodnocovanie účinnosti služieb zamestnanosti;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3971"/>
                </a:solidFill>
              </a:rPr>
              <a:t>sledovanie trendov a prognózovanie potrieb a vývoja trhu práce s ohľadom na regionálne rozdiely, vrátane potrieb v oblasti zručností.</a:t>
            </a:r>
          </a:p>
          <a:p>
            <a:endParaRPr lang="sk-SK" b="1" dirty="0"/>
          </a:p>
          <a:p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41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8;p70"/>
          <p:cNvSpPr/>
          <p:nvPr/>
        </p:nvSpPr>
        <p:spPr>
          <a:xfrm>
            <a:off x="0" y="-126371"/>
            <a:ext cx="12209832" cy="6217637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46469" y="89624"/>
            <a:ext cx="1125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Systémová podpora duševného zdravia a prevencie detí, žiakov a študentov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4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cez systém poradenstva a prevencie</a:t>
            </a:r>
            <a:endParaRPr kumimoji="0" lang="sk-SK" sz="2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87318" y="920621"/>
            <a:ext cx="118351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Priorita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4P2 Kvalitné a inkluzívne vzdelávanie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Špecifický cieľ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ESO4.6 Podpora rovného prístupu, a to najmä znevýhodnených skupín, ku kvalitnému a inkluzívnemu vzdelávaniu a odbornej príprave a podpora ich úspešného ukončenia, počnúc vzdelávaním a starostlivosťou v ranom detstve cez všeobecné a odborné vzdelávanie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Žiadateľ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Výskumný ústav detskej psychológie a patopsychológie (</a:t>
            </a:r>
            <a:r>
              <a:rPr kumimoji="0" lang="sk-SK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VÚDPaP</a:t>
            </a:r>
            <a:r>
              <a:rPr kumimoji="0" lang="sk-SK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Cieľ NP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Zabezpečenie systémového a systematického prístupu k prevencii a sanácii duševného zdravia detí, žiakov a študentov na všetkých stupňoch podporných úrovní prostredníctvom zariadení poradenstva a prevencie a špeciálnych výchovných zariadení.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Cieľová skupina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odborní zamestnanci v zmysle platnej legislatívy pôsobiaci v systéme poradenstva a prevencie na úrovni 3.-5. stupňa podpory, priamo zapojení do vzdelávacích, rozvojových alebo </a:t>
            </a:r>
            <a:r>
              <a:rPr kumimoji="0" lang="sk-SK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supervíznych</a:t>
            </a:r>
            <a:r>
              <a:rPr kumimoji="0" lang="sk-SK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aktivít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vychovávatelia a odborní zamestnanci v </a:t>
            </a:r>
            <a:r>
              <a:rPr kumimoji="0" lang="sk-SK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špeciálno</a:t>
            </a:r>
            <a:r>
              <a:rPr kumimoji="0" lang="sk-SK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- výchovnom zariadení priamo zapojení do vzdelávacích, rozvojových alebo </a:t>
            </a:r>
            <a:r>
              <a:rPr kumimoji="0" lang="sk-SK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supervíznych</a:t>
            </a:r>
            <a:r>
              <a:rPr kumimoji="0" lang="sk-SK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aktivít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pedagogickí a odborní zamestnanci v zmysle platnej legislatívy, pôsobiaci v systéme poradenstva a prevencie priamo zapojení do </a:t>
            </a:r>
            <a:r>
              <a:rPr kumimoji="0" lang="sk-SK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sociálno</a:t>
            </a:r>
            <a:r>
              <a:rPr kumimoji="0" lang="sk-SK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- psychologického výcviku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riaditelia/vedúci zamestnanci škôl ako zodpovední zamestnanci za napĺňanie 1. a 2. stupňa podpornej úrovne</a:t>
            </a:r>
          </a:p>
        </p:txBody>
      </p:sp>
    </p:spTree>
    <p:extLst>
      <p:ext uri="{BB962C8B-B14F-4D97-AF65-F5344CB8AC3E}">
        <p14:creationId xmlns:p14="http://schemas.microsoft.com/office/powerpoint/2010/main" val="28213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8;p70"/>
          <p:cNvSpPr/>
          <p:nvPr/>
        </p:nvSpPr>
        <p:spPr>
          <a:xfrm>
            <a:off x="0" y="-9525"/>
            <a:ext cx="12209832" cy="5941740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8344" y="190462"/>
            <a:ext cx="1125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400" b="0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Systémová podpora duševného zdravia a prevencie detí, žiakov a študentov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400" b="0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cez systém poradenstva a prevencie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57716" y="1212698"/>
            <a:ext cx="11894400" cy="40318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Hlavná aktivita: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Prevencia a sanácia duševného zdravia detí, žiakov a študentov prostredníctvom systému poradenstva a prevencie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Podaktivity: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A1 Nastavenie systémovej dostupnosti a prístupnosti nástrojov pre podporu duševného zdravia cez systém poradenstva a prevencie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4C96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Cieľom je zabezpečiť dostupnosť a prístupnosť nástrojov, metodík a 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4C96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videometodík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4C96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príručiek a podporných materiálov pre pedagogických a odborných zamestnancov zabezpečujúcich odborné činnosti v zariadeniach poradenstva a prevencie a špeciálnych výchovných zariadeniach.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A2 Podpora systematického prístupu k podpore a sanácii duševného zdravia cez zariadenia poradenstva a prevencie a špeciálne výchovné zariadenia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4C96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Cieľom je zabezpečiť počas realizácie národného projektu zosilnenú podporu a sprevádzanie pedagogických a odborných zamestnancov v zariadeniach poradenstva a prevencie, v špeciálnych výchovných zariadeniach a na školách v osvojení a prehĺbení špecifických zručností v oblasti prevencie, postupu v krízových situáciách a ochrany duševného zdravia s dopadom aj na sanáciu duševného zdravia zamestnancov v systéme poradenstva a prevencie a v špeciálnych výchovných zariadeniach.</a:t>
            </a:r>
          </a:p>
        </p:txBody>
      </p:sp>
    </p:spTree>
    <p:extLst>
      <p:ext uri="{BB962C8B-B14F-4D97-AF65-F5344CB8AC3E}">
        <p14:creationId xmlns:p14="http://schemas.microsoft.com/office/powerpoint/2010/main" val="12508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8;p70"/>
          <p:cNvSpPr/>
          <p:nvPr/>
        </p:nvSpPr>
        <p:spPr>
          <a:xfrm>
            <a:off x="0" y="-9525"/>
            <a:ext cx="12209832" cy="5941740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8344" y="190462"/>
            <a:ext cx="1125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400" b="0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Systémová podpora duševného zdravia a prevencie detí, žiakov a študentov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400" b="0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cez systém poradenstva a prevencie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41656" y="1021459"/>
            <a:ext cx="1136282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Alokácia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8 363 170,20 € COV</a:t>
            </a:r>
            <a:r>
              <a:rPr kumimoji="0" lang="sk-SK" sz="2000" b="1" i="0" u="none" strike="noStrike" kern="0" cap="none" spc="0" normalizeH="0" baseline="0" noProof="0" dirty="0">
                <a:ln>
                  <a:noFill/>
                </a:ln>
                <a:solidFill>
                  <a:srgbClr val="004C96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r>
              <a:rPr kumimoji="0" lang="sk-SK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  </a:t>
            </a: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7 108 694,67 €  ESF+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2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Časový rámec trvania projektu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1.9.2023 - 31.10.2026</a:t>
            </a:r>
            <a:endParaRPr kumimoji="0" lang="sk-SK" sz="16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4C96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 rámci posudzovania budú uplatňované vylučujúce kritériá v súlade s platnou a účinnou Všeobecnou metodikou a kritériami použitými pre výber projektov bez uplatnenia vecných hodnotiacich a výberových kritérií a bez vykonania odborného hodnotenia.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900" b="1" i="0" u="none" strike="noStrike" kern="0" cap="none" spc="0" normalizeH="0" baseline="0" noProof="0" dirty="0">
              <a:ln>
                <a:noFill/>
              </a:ln>
              <a:solidFill>
                <a:srgbClr val="004C96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800" b="1" i="0" u="none" strike="noStrike" kern="0" cap="none" spc="0" normalizeH="0" baseline="0" noProof="0" dirty="0">
              <a:ln>
                <a:noFill/>
              </a:ln>
              <a:solidFill>
                <a:srgbClr val="004C96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4C96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Merateľné ukazovatele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/>
          </p:nvPr>
        </p:nvGraphicFramePr>
        <p:xfrm>
          <a:off x="185127" y="4153964"/>
          <a:ext cx="11275879" cy="1112520"/>
        </p:xfrm>
        <a:graphic>
          <a:graphicData uri="http://schemas.openxmlformats.org/drawingml/2006/table">
            <a:tbl>
              <a:tblPr firstRow="1" bandRow="1">
                <a:tableStyleId>{E5451690-C07A-4809-BDA6-F373C7B26F70}</a:tableStyleId>
              </a:tblPr>
              <a:tblGrid>
                <a:gridCol w="8980722">
                  <a:extLst>
                    <a:ext uri="{9D8B030D-6E8A-4147-A177-3AD203B41FA5}">
                      <a16:colId xmlns:a16="http://schemas.microsoft.com/office/drawing/2014/main" val="3144978415"/>
                    </a:ext>
                  </a:extLst>
                </a:gridCol>
                <a:gridCol w="2295157">
                  <a:extLst>
                    <a:ext uri="{9D8B030D-6E8A-4147-A177-3AD203B41FA5}">
                      <a16:colId xmlns:a16="http://schemas.microsoft.com/office/drawing/2014/main" val="2240088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k-SK" sz="16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Názov merateľného ukazovateľa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Cieľová</a:t>
                      </a:r>
                      <a:r>
                        <a:rPr lang="sk-SK" sz="1600" b="1" i="0" u="none" strike="noStrike" cap="none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hodnota</a:t>
                      </a:r>
                      <a:endParaRPr lang="sk-SK" sz="1600" b="1" i="0" u="none" strike="noStrike" cap="none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55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Zamestnané osoby vrátane samostatne zárobkovo činných osôb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4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1 000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21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4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Zamestnané osoby, ktoré úspešne ukončili intervenciu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4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967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0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3889709" y="-38324"/>
            <a:ext cx="484056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sk-SK" sz="2800" b="1" cap="all" dirty="0" smtClean="0">
                <a:solidFill>
                  <a:srgbClr val="002060"/>
                </a:solidFill>
              </a:rPr>
              <a:t>Program Zasadnutia </a:t>
            </a:r>
            <a:r>
              <a:rPr lang="sk-SK" sz="2400" b="1" cap="all" dirty="0" smtClean="0">
                <a:solidFill>
                  <a:srgbClr val="002060"/>
                </a:solidFill>
              </a:rPr>
              <a:t> </a:t>
            </a:r>
            <a:endParaRPr sz="5400" b="1" i="0" u="none" strike="noStrike" cap="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66"/>
          <p:cNvSpPr txBox="1"/>
          <p:nvPr/>
        </p:nvSpPr>
        <p:spPr>
          <a:xfrm>
            <a:off x="197434" y="760598"/>
            <a:ext cx="11445329" cy="597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k-SK" sz="1800" b="1" dirty="0" smtClean="0"/>
              <a:t>Úvod</a:t>
            </a:r>
            <a:r>
              <a:rPr lang="sk-SK" sz="1800" b="1" dirty="0"/>
              <a:t>, schvaľovanie programu </a:t>
            </a:r>
            <a:r>
              <a:rPr lang="sk-SK" sz="1800" b="1" dirty="0" smtClean="0"/>
              <a:t>zasadnutia, voľba overovateľa</a:t>
            </a:r>
            <a:r>
              <a:rPr lang="sk-SK" sz="1800" b="1" dirty="0"/>
              <a:t> </a:t>
            </a:r>
            <a:r>
              <a:rPr lang="sk-SK" sz="1800" b="1" dirty="0" smtClean="0"/>
              <a:t>a overenie </a:t>
            </a:r>
            <a:r>
              <a:rPr lang="sk-SK" sz="1800" b="1" dirty="0"/>
              <a:t>konfliktu záujmov s predkladanými zámermi </a:t>
            </a:r>
            <a:r>
              <a:rPr lang="sk-SK" sz="1800" b="1" dirty="0" smtClean="0"/>
              <a:t>NP</a:t>
            </a:r>
          </a:p>
          <a:p>
            <a:pPr lvl="0" algn="just"/>
            <a:endParaRPr lang="sk-SK" sz="1800" b="1" dirty="0"/>
          </a:p>
          <a:p>
            <a:pPr algn="just"/>
            <a:r>
              <a:rPr lang="sk-SK" sz="1800" b="1" dirty="0" smtClean="0"/>
              <a:t>2.  Informácia </a:t>
            </a:r>
            <a:r>
              <a:rPr lang="sk-SK" sz="1800" b="1" dirty="0"/>
              <a:t>o príprave budúcich výziev v rámci CP 4</a:t>
            </a:r>
            <a:endParaRPr lang="sk-SK" sz="1800" dirty="0"/>
          </a:p>
          <a:p>
            <a:pPr lvl="0" algn="just"/>
            <a:endParaRPr lang="sk-SK" sz="1800" b="1" dirty="0" smtClean="0"/>
          </a:p>
          <a:p>
            <a:pPr lvl="0" algn="just"/>
            <a:r>
              <a:rPr lang="sk-SK" sz="1800" b="1" dirty="0"/>
              <a:t>3</a:t>
            </a:r>
            <a:r>
              <a:rPr lang="sk-SK" sz="1800" b="1" dirty="0" smtClean="0"/>
              <a:t>.  Zámery NP:</a:t>
            </a:r>
          </a:p>
          <a:p>
            <a:pPr marL="342900" lvl="0" indent="-342900" algn="just">
              <a:buFont typeface="+mj-lt"/>
              <a:buAutoNum type="arabicPeriod"/>
            </a:pPr>
            <a:endParaRPr lang="sk-S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b="1" i="1" dirty="0"/>
              <a:t>z</a:t>
            </a:r>
            <a:r>
              <a:rPr lang="sk-SK" sz="1600" b="1" i="1" dirty="0" smtClean="0"/>
              <a:t>ámer NP „Aliancia </a:t>
            </a:r>
            <a:r>
              <a:rPr lang="sk-SK" sz="1600" b="1" i="1" dirty="0"/>
              <a:t>sektorových rád“ </a:t>
            </a:r>
            <a:r>
              <a:rPr lang="sk-SK" sz="1600" dirty="0"/>
              <a:t>navrhuje sa zmena názvu na </a:t>
            </a:r>
            <a:r>
              <a:rPr lang="sk-SK" sz="1600" b="1" dirty="0"/>
              <a:t>„Aliancia sektorových rád – predvídanie trendov a potrieb trhu práce“</a:t>
            </a:r>
            <a:endParaRPr lang="sk-S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zámer NP </a:t>
            </a:r>
            <a:r>
              <a:rPr lang="sk-SK" sz="1600" b="1" i="1" dirty="0"/>
              <a:t>„Rozvoj kapacít sociálneho dialógu“ </a:t>
            </a:r>
            <a:r>
              <a:rPr lang="sk-SK" sz="1600" dirty="0"/>
              <a:t>navrhuje sa zmena názvu na </a:t>
            </a:r>
            <a:r>
              <a:rPr lang="sk-SK" sz="1600" b="1" dirty="0"/>
              <a:t>„Rozvoj odborných kapacít sociálnych partnerov“</a:t>
            </a:r>
            <a:endParaRPr lang="sk-SK" sz="16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zámer </a:t>
            </a:r>
            <a:r>
              <a:rPr lang="sk-SK" sz="1600" dirty="0"/>
              <a:t>NP: </a:t>
            </a:r>
            <a:r>
              <a:rPr lang="sk-SK" sz="1600" b="1" i="1" dirty="0"/>
              <a:t>„Systémová podpora duševného zdravia a prevencie detí, žiakov a študentov cez systém poradenstva a prevencie“</a:t>
            </a:r>
            <a:r>
              <a:rPr lang="sk-SK" sz="1600" dirty="0"/>
              <a:t> – MŠVVŠ </a:t>
            </a:r>
            <a:r>
              <a:rPr lang="sk-SK" sz="1600" dirty="0" smtClean="0"/>
              <a:t>SR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zámer </a:t>
            </a:r>
            <a:r>
              <a:rPr lang="sk-SK" sz="1600" dirty="0"/>
              <a:t>NP: </a:t>
            </a:r>
            <a:r>
              <a:rPr lang="sk-SK" sz="1600" b="1" i="1" dirty="0"/>
              <a:t>„Centrá </a:t>
            </a:r>
            <a:r>
              <a:rPr lang="sk-SK" sz="1600" b="1" i="1" dirty="0" err="1"/>
              <a:t>excelentnosti</a:t>
            </a:r>
            <a:r>
              <a:rPr lang="sk-SK" sz="1600" b="1" i="1" dirty="0"/>
              <a:t> OVP“</a:t>
            </a:r>
            <a:r>
              <a:rPr lang="sk-SK" sz="1600" dirty="0"/>
              <a:t> – MŠVVŠ </a:t>
            </a:r>
            <a:r>
              <a:rPr lang="sk-SK" sz="1600" dirty="0" smtClean="0"/>
              <a:t>SR</a:t>
            </a:r>
            <a:endParaRPr lang="sk-S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zámer NP: </a:t>
            </a:r>
            <a:r>
              <a:rPr lang="sk-SK" sz="1600" b="1" i="1" dirty="0"/>
              <a:t>„Zdravé komunity“</a:t>
            </a:r>
            <a:r>
              <a:rPr lang="sk-SK" sz="1600" dirty="0"/>
              <a:t> - MZ </a:t>
            </a:r>
            <a:r>
              <a:rPr lang="sk-SK" sz="1600" dirty="0" smtClean="0"/>
              <a:t>SR</a:t>
            </a:r>
            <a:endParaRPr lang="sk-S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zámer NP </a:t>
            </a:r>
            <a:r>
              <a:rPr lang="sk-SK" sz="1600" b="1" i="1" dirty="0"/>
              <a:t>„Rozvoj dlhodobej starostlivosti poskytovanej na komunitnej úrovni v BBSK</a:t>
            </a:r>
            <a:r>
              <a:rPr lang="sk-SK" sz="1600" b="1" i="1" dirty="0" smtClean="0"/>
              <a:t>“</a:t>
            </a:r>
            <a:endParaRPr lang="sk-S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1600" dirty="0"/>
              <a:t>zámer NP </a:t>
            </a:r>
            <a:r>
              <a:rPr lang="sk-SK" sz="1600" b="1" i="1" dirty="0" smtClean="0"/>
              <a:t>„</a:t>
            </a:r>
            <a:r>
              <a:rPr lang="sk-SK" sz="1600" dirty="0" smtClean="0"/>
              <a:t>zámer </a:t>
            </a:r>
            <a:r>
              <a:rPr lang="sk-SK" sz="1600" dirty="0"/>
              <a:t>NP </a:t>
            </a:r>
            <a:r>
              <a:rPr lang="sk-SK" sz="1600" b="1" i="1" dirty="0"/>
              <a:t>„Šanca na návrat 2“</a:t>
            </a:r>
            <a:endParaRPr lang="sk-SK" sz="1600" dirty="0"/>
          </a:p>
          <a:p>
            <a:pPr lvl="0" algn="just"/>
            <a:endParaRPr lang="sk-SK" sz="1600" dirty="0"/>
          </a:p>
          <a:p>
            <a:pPr lvl="0" algn="just"/>
            <a:r>
              <a:rPr lang="sk-SK" sz="1800" b="1" dirty="0" smtClean="0"/>
              <a:t>4. Rôzne a záver</a:t>
            </a:r>
            <a:endParaRPr lang="sk-SK" sz="1800" b="1" dirty="0"/>
          </a:p>
          <a:p>
            <a:pPr marL="342900" lvl="0" indent="-342900" algn="just">
              <a:buAutoNum type="arabicPeriod" startAt="6"/>
            </a:pPr>
            <a:endParaRPr lang="sk-SK" sz="1600" i="1" dirty="0" smtClean="0">
              <a:solidFill>
                <a:srgbClr val="FF0000"/>
              </a:solidFill>
            </a:endParaRPr>
          </a:p>
          <a:p>
            <a:pPr lvl="0" algn="just"/>
            <a:endParaRPr lang="sk-SK" sz="1600" dirty="0" smtClean="0"/>
          </a:p>
          <a:p>
            <a:pPr lvl="0" algn="just"/>
            <a:endParaRPr lang="sk-SK" sz="1600" dirty="0"/>
          </a:p>
          <a:p>
            <a:pPr algn="just">
              <a:buClr>
                <a:srgbClr val="FF0000"/>
              </a:buClr>
            </a:pPr>
            <a:endParaRPr lang="sk-SK" sz="1600" dirty="0">
              <a:solidFill>
                <a:srgbClr val="002060"/>
              </a:solidFill>
            </a:endParaRPr>
          </a:p>
        </p:txBody>
      </p:sp>
      <p:pic>
        <p:nvPicPr>
          <p:cNvPr id="5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66356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169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8;p70"/>
          <p:cNvSpPr/>
          <p:nvPr/>
        </p:nvSpPr>
        <p:spPr>
          <a:xfrm>
            <a:off x="0" y="-9525"/>
            <a:ext cx="12209832" cy="5941740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8344" y="190462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8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Centrá excelentnosti OVP</a:t>
            </a:r>
            <a:endParaRPr kumimoji="0" lang="sk-SK" sz="28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64679" y="682905"/>
            <a:ext cx="118351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Priorita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4P3 - Zručnosti pre lepšiu adaptabilitu a inklúziu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Špecifický cieľ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ESO4.7. Podpora celoživotného vzdelávania, najmä flexibilných príležitostí na zvyšovanie kvalifikácie a rekvalifikáciu pre všetkých s prihliadnutím na podnikateľské a digitálne zručnosti, lepšie predvídanie zmien a nových požiadaviek na zručnosti na základe potrieb trhu práce, uľahčovanie kariérnych zmien a podpora profesijnej mobility (ESF+)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Žiadateľ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Štátny inštitút odborného vzdelávania (ŠIOV)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Cieľ NP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Komplexné nastavenie systému CEOVP v Slovenskej republike.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Cieľová skupina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zamestnané osoby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pedagogickí a odborní zamestnanci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kariéroví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poradcovia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lektori a zamestnanci pôsobiaci vo vzdelávaní dospelých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9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8;p70"/>
          <p:cNvSpPr/>
          <p:nvPr/>
        </p:nvSpPr>
        <p:spPr>
          <a:xfrm>
            <a:off x="0" y="-9525"/>
            <a:ext cx="12209832" cy="5941740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8344" y="190462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Centrá excelentnosti OVP</a:t>
            </a: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1656" y="736448"/>
            <a:ext cx="11894400" cy="518603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Hlavná aktivita:</a:t>
            </a: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Komplexné nastavenie systému CEOVP v Slovenskej republike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Cieľom hlavnej aktivity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je vytvorenie systému CEOVP, kritérií a pravidiel hodnotenia a na ich základe implementácia minimálne 8 pilotných CEOVP v plnej funkcionalite a zadefinovanie role celoživotného vzdelávania a poradenstva (</a:t>
            </a:r>
            <a:r>
              <a:rPr kumimoji="0" lang="sk-SK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CŽVaP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) v CEOVP.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Podaktivita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sk-SK" sz="16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</a:t>
            </a:r>
            <a:r>
              <a:rPr kumimoji="0" lang="sk-SK" sz="16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sk-SK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Metodické nastavenie a sfunkčnenie systému CEOVP</a:t>
            </a:r>
            <a:endParaRPr kumimoji="0" lang="sk-SK" sz="1800" b="0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Cieľ </a:t>
            </a:r>
            <a:r>
              <a:rPr kumimoji="0" lang="sk-SK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podaktivity</a:t>
            </a: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Vytvorenie metodologického základu a záväzných postupov pre systém CEOVP platný na národnej úrovni.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4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Arial"/>
                <a:sym typeface="Arial"/>
              </a:rPr>
              <a:t>Špecifikácia konceptu štruktúry a metodiky CEOVP</a:t>
            </a:r>
          </a:p>
          <a:p>
            <a:pPr marL="285750" marR="0" lvl="4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Realizácia vzdelávacích programov pre koordinátorov CEOVP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285750" marR="0" lvl="4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Aktualizácia a verifikácia legislatívneho prostredia, návrh normatívneho financovania pre systém CEOVP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2857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400" b="0" i="0" u="none" strike="noStrike" kern="0" cap="none" spc="0" normalizeH="0" baseline="0" noProof="0" dirty="0">
              <a:ln>
                <a:noFill/>
              </a:ln>
              <a:solidFill>
                <a:srgbClr val="004C96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4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8;p70"/>
          <p:cNvSpPr/>
          <p:nvPr/>
        </p:nvSpPr>
        <p:spPr>
          <a:xfrm>
            <a:off x="0" y="-9525"/>
            <a:ext cx="12209832" cy="5941740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8344" y="190462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Centrá excelentnosti OVP</a:t>
            </a: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8800" y="713682"/>
            <a:ext cx="11894400" cy="48782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Hlavná aktivita:</a:t>
            </a: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Komplexné nastavenie systému CEOVP v Slovenskej republike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Cieľom hlavnej aktivity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je vytvorenie systému CEOVP, kritérií a pravidiel hodnotenia a na ich základe implementácia minimálne 8 pilotných CEOVP v plnej funkcionalite a zadefinovanie role </a:t>
            </a:r>
            <a:r>
              <a:rPr kumimoji="0" lang="sk-SK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CŽVaP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v CEOVP.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Podaktivita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sk-SK" sz="16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</a:t>
            </a:r>
            <a:r>
              <a:rPr kumimoji="0" lang="sk-SK" sz="1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Implementácia CEOVP v kľúčových sektoroch a ich sprevádzanie</a:t>
            </a:r>
            <a:endParaRPr kumimoji="0" lang="sk-SK" sz="1800" b="0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Cieľ </a:t>
            </a:r>
            <a:r>
              <a:rPr kumimoji="0" lang="sk-SK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podaktivity</a:t>
            </a: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ytvorenie podmienok pre vznik a udržanie pilotných CEOVP v súlade s kritériami, ktoré budú nastavené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                              v </a:t>
            </a:r>
            <a:r>
              <a:rPr kumimoji="0" lang="sk-SK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podaktivite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/>
                <a:sym typeface="Arial"/>
              </a:rPr>
              <a:t> 1  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Zapojenie stavovských a profesijných organizácií, Aliancie sektorových rád ako aj ostatných </a:t>
            </a:r>
            <a:r>
              <a:rPr kumimoji="0" lang="sk-SK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stakeholderov</a:t>
            </a: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v OVP do systému CEOVP, vybudovanie kooperačnej platformy rozšírenej spolupráce partnerov zapojených do systému CEOVP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Arial"/>
                <a:sym typeface="Arial"/>
              </a:rPr>
              <a:t>Komparácia internej a externej </a:t>
            </a:r>
            <a:r>
              <a:rPr kumimoji="0" lang="sk-SK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Arial"/>
                <a:sym typeface="Arial"/>
              </a:rPr>
              <a:t>evaluácie</a:t>
            </a: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Arial"/>
                <a:sym typeface="Arial"/>
              </a:rPr>
              <a:t> v systéme CEOVP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400" b="0" i="0" u="none" strike="noStrike" kern="0" cap="none" spc="0" normalizeH="0" baseline="0" noProof="0" dirty="0">
              <a:ln>
                <a:noFill/>
              </a:ln>
              <a:solidFill>
                <a:srgbClr val="004C96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8;p70"/>
          <p:cNvSpPr/>
          <p:nvPr/>
        </p:nvSpPr>
        <p:spPr>
          <a:xfrm>
            <a:off x="0" y="-9525"/>
            <a:ext cx="12209832" cy="5941740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8344" y="190462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Centrá excelentnosti OVP</a:t>
            </a: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8800" y="713682"/>
            <a:ext cx="11894400" cy="53450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Hlavná aktivita:</a:t>
            </a: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Komplexné nastavenie systému CEOVP v Slovenskej republike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Cieľom hlavnej aktivity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je vytvorenie systému CEOVP, kritérií a pravidiel hodnotenia a na ich základe implementácia minimálne 8 pilotných CEOVP v plnej funkcionalite a zadefinovanie role </a:t>
            </a:r>
            <a:r>
              <a:rPr kumimoji="0" lang="sk-SK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CŽVaP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v CEOVP.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Kľúčové výstupy 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Tx/>
              <a:buFont typeface="Ebrima" panose="02000000000000000000" pitchFamily="2" charset="0"/>
              <a:buChar char="-"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Vytvorenie modelu CEOVP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Tx/>
              <a:buFont typeface="Ebrima" panose="02000000000000000000" pitchFamily="2" charset="0"/>
              <a:buChar char="-"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Zoznam škôl určených pre pilotné overenie CEOVP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Tx/>
              <a:buFont typeface="Ebrima" panose="02000000000000000000" pitchFamily="2" charset="0"/>
              <a:buChar char="-"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Metodika pre profesijný rozvoj PZ/OZ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Tx/>
              <a:buFont typeface="Ebrima" panose="02000000000000000000" pitchFamily="2" charset="0"/>
              <a:buChar char="-"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Nové metódy vyučovania vhodné pre CEOVP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Tx/>
              <a:buFont typeface="Ebrima" panose="02000000000000000000" pitchFamily="2" charset="0"/>
              <a:buChar char="-"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Metodika prepojenia učebných a študijných odborov vo forme odbornej maturity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Tx/>
              <a:buFont typeface="Ebrima" panose="02000000000000000000" pitchFamily="2" charset="0"/>
              <a:buChar char="-"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Návrh legislatívneho prostredia pre systém CEOVP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Tx/>
              <a:buFont typeface="Ebrima" panose="02000000000000000000" pitchFamily="2" charset="0"/>
              <a:buChar char="-"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Návrh normatívneho financovania pre systém CEOVP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Tx/>
              <a:buFont typeface="Ebrima" panose="02000000000000000000" pitchFamily="2" charset="0"/>
              <a:buChar char="-"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Vznik minimálne 8 CEOVP v zmysle schválených metodík a kritérií 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400" b="0" i="0" u="none" strike="noStrike" kern="0" cap="none" spc="0" normalizeH="0" baseline="0" noProof="0" dirty="0">
              <a:ln>
                <a:noFill/>
              </a:ln>
              <a:solidFill>
                <a:srgbClr val="004C96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5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8;p70"/>
          <p:cNvSpPr/>
          <p:nvPr/>
        </p:nvSpPr>
        <p:spPr>
          <a:xfrm>
            <a:off x="0" y="-9525"/>
            <a:ext cx="12209832" cy="5941740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8344" y="190462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800" b="0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Centrá excelentnosti OVP</a:t>
            </a: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41656" y="695776"/>
            <a:ext cx="1120112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Alokácia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15 585 649,43 €  COV</a:t>
            </a:r>
            <a:r>
              <a:rPr kumimoji="0" lang="sk-SK" sz="2400" b="1" i="0" u="none" strike="noStrike" kern="0" cap="none" spc="0" normalizeH="0" baseline="0" noProof="0" dirty="0">
                <a:ln>
                  <a:noFill/>
                </a:ln>
                <a:solidFill>
                  <a:srgbClr val="004C96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r>
              <a:rPr kumimoji="0" lang="sk-SK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  </a:t>
            </a: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13 247 802,02 €  ESF+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2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Časový rámec trvania projektu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10/2023 – 09/2027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4C96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 rámci posudzovania budú uplatňované vylučujúce kritériá v súlade s platnou a účinnou Všeobecnou metodikou a kritériami použitými pre výber projektov bez uplatnenia vecných hodnotiacich a výberových kritérií a bez vykonania odborného hodnotenia.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900" b="1" i="0" u="none" strike="noStrike" kern="0" cap="none" spc="0" normalizeH="0" baseline="0" noProof="0" dirty="0">
              <a:ln>
                <a:noFill/>
              </a:ln>
              <a:solidFill>
                <a:srgbClr val="004C96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800" b="1" i="0" u="none" strike="noStrike" kern="0" cap="none" spc="0" normalizeH="0" baseline="0" noProof="0" dirty="0">
              <a:ln>
                <a:noFill/>
              </a:ln>
              <a:solidFill>
                <a:srgbClr val="004C96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4C96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Merateľné ukazovatele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/>
          </p:nvPr>
        </p:nvGraphicFramePr>
        <p:xfrm>
          <a:off x="141656" y="4068132"/>
          <a:ext cx="11362823" cy="1691640"/>
        </p:xfrm>
        <a:graphic>
          <a:graphicData uri="http://schemas.openxmlformats.org/drawingml/2006/table">
            <a:tbl>
              <a:tblPr firstRow="1" bandRow="1">
                <a:tableStyleId>{E5451690-C07A-4809-BDA6-F373C7B26F70}</a:tableStyleId>
              </a:tblPr>
              <a:tblGrid>
                <a:gridCol w="9477687">
                  <a:extLst>
                    <a:ext uri="{9D8B030D-6E8A-4147-A177-3AD203B41FA5}">
                      <a16:colId xmlns:a16="http://schemas.microsoft.com/office/drawing/2014/main" val="3144978415"/>
                    </a:ext>
                  </a:extLst>
                </a:gridCol>
                <a:gridCol w="1885136">
                  <a:extLst>
                    <a:ext uri="{9D8B030D-6E8A-4147-A177-3AD203B41FA5}">
                      <a16:colId xmlns:a16="http://schemas.microsoft.com/office/drawing/2014/main" val="2240088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k-SK" sz="16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Názov merateľného ukazovateľa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Cieľová</a:t>
                      </a:r>
                      <a:r>
                        <a:rPr lang="sk-SK" sz="1600" b="1" i="0" u="none" strike="noStrike" cap="none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  <a:p>
                      <a:pPr algn="r"/>
                      <a:r>
                        <a:rPr lang="sk-SK" sz="1600" b="1" i="0" u="none" strike="noStrike" cap="none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hodnota</a:t>
                      </a:r>
                      <a:endParaRPr lang="sk-SK" sz="1600" b="1" i="0" u="none" strike="noStrike" cap="none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55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Celkový počet účastníkov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4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1 800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218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4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Počet účastníkov, ktorí úspešne ukončili intervenciu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4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1 710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967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4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Počet vytvorených alebo aktualizovaných služieb celoživotného vzdelávania a poradenstva (</a:t>
                      </a:r>
                      <a:r>
                        <a:rPr lang="sk-SK" sz="1400" b="0" i="0" u="none" strike="noStrike" cap="none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CŽVaP</a:t>
                      </a:r>
                      <a:r>
                        <a:rPr lang="sk-SK" sz="1400" b="0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400" b="1" i="0" u="none" strike="noStrike" cap="none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075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8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905484" y="38324"/>
            <a:ext cx="10363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800" b="1" i="1" u="none" strike="noStrike" kern="0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Zdravé</a:t>
            </a:r>
            <a:r>
              <a:rPr kumimoji="0" lang="sk-SK" sz="2800" b="1" i="1" u="none" strike="noStrike" kern="0" cap="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sk-SK" sz="2800" b="1" i="1" u="none" strike="noStrike" kern="0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komunity</a:t>
            </a:r>
            <a:endParaRPr kumimoji="0" lang="sk-SK" sz="2800" b="1" i="1" u="none" strike="noStrike" kern="0" spc="0" normalizeH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2" name="Google Shape;1072;p66"/>
          <p:cNvSpPr txBox="1"/>
          <p:nvPr/>
        </p:nvSpPr>
        <p:spPr>
          <a:xfrm>
            <a:off x="197434" y="561504"/>
            <a:ext cx="11445329" cy="698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sk-SK" sz="1600" b="1" dirty="0" smtClean="0"/>
              <a:t>ÚČEL, HLAVNÝ CIEĽ a HLAVNÁ AKTIVITA</a:t>
            </a:r>
            <a:endParaRPr kumimoji="0" lang="sk-SK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PREČO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 - HLAVNÝ ÚČEL PROJEKTU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„...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Prispieť k začleňovaniu sociálne znevýhodnených obyvateľov SR, najmä MRK, </a:t>
            </a:r>
            <a:r>
              <a:rPr kumimoji="0" lang="sk-SK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prostredníctvom zapojenia týchto obyvateľov do </a:t>
            </a:r>
            <a:r>
              <a:rPr kumimoji="0" lang="sk-SK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participatívneho</a:t>
            </a:r>
            <a:r>
              <a:rPr kumimoji="0" lang="sk-SK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vyrovnávania odstrániteľných nerovností v zdraví v krajine.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ČO? - HLAVNÝ CIEĽ </a:t>
            </a: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PROJEKTU</a:t>
            </a:r>
            <a:endParaRPr kumimoji="0" lang="sk-SK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„</a:t>
            </a:r>
            <a:r>
              <a:rPr kumimoji="0" lang="sk-SK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Ďalšie 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zvýšenie prístupnosti, účinnosti a udržateľnosti systému zdravotníctva SR vo vzťahu k znevýhodneným skupinám obyvateľstva, najmä marginalizovaným rómskym komunitám (MRK)</a:t>
            </a:r>
            <a:r>
              <a:rPr kumimoji="0" lang="sk-SK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v zmysle zvýšenia zdravotnej gramotnosti MRK, dlhodobého zamestnávania a kontinuálneho špecializovaného vzdelávania ľudských zdrojov z MRK a zlepšenia rovného a včasného prístupu pre MRK ku kvalitným, udržateľným a cenovo dostupným službám podpory zdravia a zdravotnej starostlivosti, ktoré posilňujú individualizovanú starostlivosť o zdravie.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AKO? - HLAVNÁ AKTIVITA PROJEKTU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„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Prevádzkovanie, ďalší rozvoj a zvýšenie udržateľnosti už overených ľudských kapacít a know-how</a:t>
            </a:r>
            <a:r>
              <a:rPr kumimoji="0" lang="sk-SK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ZR </a:t>
            </a:r>
            <a:r>
              <a:rPr kumimoji="0" lang="sk-SK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š.p.o</a:t>
            </a:r>
            <a:r>
              <a:rPr kumimoji="0" lang="sk-SK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na zlepšovanie podmienok pre zdravie (determinantov zdravia) znevýhodnených skupín obyvateľstva, predovšetkým MRK,  prostredníctvom systematického poskytovania služieb podpory zdravia a prevencie na všetkých úrovniach: individuálnej, komunitnej, regionálnej a štrukturálnej (zdravotná asistencia, mediácia, osveta, motivácia, riešenie komunitných infraštruktúrnych problémov s priamym dopadom na zdravie a podieľanie sa na tvorbe zdravotných politík vo vzťahu k MRK)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 startAt="6"/>
              <a:tabLst/>
              <a:defRPr/>
            </a:pPr>
            <a:endParaRPr kumimoji="0" lang="sk-SK" sz="1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66356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993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914400" y="10633"/>
            <a:ext cx="10363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sk-SK" sz="2800" i="1" dirty="0" smtClean="0">
                <a:solidFill>
                  <a:schemeClr val="bg2"/>
                </a:solidFill>
              </a:rPr>
              <a:t>Zdravé</a:t>
            </a:r>
            <a:r>
              <a:rPr lang="sk-SK" sz="2800" i="1" cap="all" dirty="0" smtClean="0">
                <a:solidFill>
                  <a:schemeClr val="bg2"/>
                </a:solidFill>
              </a:rPr>
              <a:t> </a:t>
            </a:r>
            <a:r>
              <a:rPr lang="sk-SK" sz="2800" i="1" dirty="0" smtClean="0">
                <a:solidFill>
                  <a:schemeClr val="bg2"/>
                </a:solidFill>
              </a:rPr>
              <a:t>komunity</a:t>
            </a:r>
            <a:endParaRPr lang="sk-SK" sz="2800" i="1" dirty="0">
              <a:solidFill>
                <a:schemeClr val="bg2"/>
              </a:solidFill>
            </a:endParaRPr>
          </a:p>
        </p:txBody>
      </p:sp>
      <p:sp>
        <p:nvSpPr>
          <p:cNvPr id="1072" name="Google Shape;1072;p66"/>
          <p:cNvSpPr txBox="1"/>
          <p:nvPr/>
        </p:nvSpPr>
        <p:spPr>
          <a:xfrm>
            <a:off x="197434" y="760598"/>
            <a:ext cx="11445329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</a:t>
            </a:r>
            <a:r>
              <a:rPr lang="sk-SK" sz="1600" b="1" dirty="0" smtClean="0"/>
              <a:t>ČIASTKOVÉ CIELE A </a:t>
            </a:r>
            <a:r>
              <a:rPr lang="en-AE" sz="1600" b="1" dirty="0" smtClean="0"/>
              <a:t>–</a:t>
            </a:r>
            <a:r>
              <a:rPr lang="sk-SK" sz="1600" b="1" dirty="0" smtClean="0"/>
              <a:t> C a ZODPOVEDAJÚCE ČINNOSTI</a:t>
            </a:r>
            <a:endParaRPr kumimoji="0" lang="sk-SK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sk-SK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ČIASTKOVÝ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ED1C2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CIEĽ 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„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Pokračovanie v overených intervenčných postupoch </a:t>
            </a:r>
            <a:r>
              <a:rPr kumimoji="0" lang="sk-SK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zvýšenie ich dlhodobej udržateľnosti.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ZODPOVEDAJÚCE ČINNOSTI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sk-SK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A1) 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Pokračovanie a územné rozšírenie intervenčnej línie zameranej na poskytovanie podpory zdravia na komunitnej a individuálnej úrovni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A2) 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Pokračovanie a územné rozšírenie intervenčnej línie zameranej na poskytovanie individuálnej podpory zdravia v prostredí nemocníc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A3) 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Pokračovanie vzdelávacích a rozvojových aktivít ľudských zdrojov“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 startAt="6"/>
              <a:tabLst/>
              <a:defRPr/>
            </a:pPr>
            <a:endParaRPr kumimoji="0" lang="sk-SK" sz="1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66356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049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914400" y="0"/>
            <a:ext cx="10363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sk-SK" sz="2800" i="1" dirty="0" smtClean="0">
                <a:solidFill>
                  <a:schemeClr val="bg2"/>
                </a:solidFill>
              </a:rPr>
              <a:t>Zdravé</a:t>
            </a:r>
            <a:r>
              <a:rPr lang="sk-SK" sz="2800" i="1" cap="all" dirty="0" smtClean="0">
                <a:solidFill>
                  <a:schemeClr val="bg2"/>
                </a:solidFill>
              </a:rPr>
              <a:t> </a:t>
            </a:r>
            <a:r>
              <a:rPr lang="sk-SK" sz="2800" i="1" dirty="0">
                <a:solidFill>
                  <a:schemeClr val="bg2"/>
                </a:solidFill>
              </a:rPr>
              <a:t>komunity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2800" b="1" i="0" u="none" strike="noStrike" kern="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2" name="Google Shape;1072;p66"/>
          <p:cNvSpPr txBox="1"/>
          <p:nvPr/>
        </p:nvSpPr>
        <p:spPr>
          <a:xfrm>
            <a:off x="197434" y="760598"/>
            <a:ext cx="11445329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ČIASTKOVÝ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ED1C2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CIEĽ B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„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Ďalší rozvoj intervenčných kapacít NP ZK </a:t>
            </a:r>
            <a:r>
              <a:rPr kumimoji="0" lang="sk-SK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 nadväznosti na praxou overené postupy s cieľom  zabezpečenia ich dlhodobej udržateľnosti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ZODPOVEDAJÚCE ČINNOSTI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sk-SK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B1) 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Zavedenie intervenčnej línie regionálnej podpory zdravia, zameranej na komunitné determinanty zdravia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B2) 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Zavedenie interných kapacít zameraných na analytickú, dátovú a </a:t>
            </a:r>
            <a:r>
              <a:rPr kumimoji="0" lang="sk-SK" sz="1600" b="1" i="1" u="none" strike="noStrike" kern="0" cap="none" spc="0" normalizeH="0" baseline="0" noProof="0" dirty="0" err="1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digitalizačnú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podporu NP ZK, odbornú spoluprácu v rámci rezortu zdravotníctva a štrukturálnu podporu MRK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1" u="none" strike="noStrike" kern="0" cap="none" spc="0" normalizeH="0" baseline="0" noProof="0" dirty="0">
              <a:ln>
                <a:noFill/>
              </a:ln>
              <a:solidFill>
                <a:srgbClr val="263C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B3) 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Zabezpečenie rigoróznych a praktických dát o dopadoch intervencií NP ZK a zdravotných potrebách v cieľových komunitách projektu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1" i="1" u="none" strike="noStrike" kern="0" cap="none" spc="0" normalizeH="0" baseline="0" noProof="0" dirty="0">
              <a:ln>
                <a:noFill/>
              </a:ln>
              <a:solidFill>
                <a:srgbClr val="263C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ED1C2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B4) </a:t>
            </a:r>
            <a:r>
              <a:rPr kumimoji="0" lang="sk-SK" sz="1600" b="1" i="1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Zavedenie inovácií vo vzdelávaní a rozvoji zamestnancov NP,  zameraný na zvyšovanie kvality osvetových aktivít a intervencii na komunitnej úrovni a zvyšovanie zdravotnej gramotnosti“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 startAt="6"/>
              <a:tabLst/>
              <a:defRPr/>
            </a:pPr>
            <a:endParaRPr kumimoji="0" lang="sk-SK" sz="1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66356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204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914400" y="0"/>
            <a:ext cx="10363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sk-SK" sz="2800" i="1" dirty="0" smtClean="0">
                <a:solidFill>
                  <a:schemeClr val="bg2"/>
                </a:solidFill>
              </a:rPr>
              <a:t>Zdravé</a:t>
            </a:r>
            <a:r>
              <a:rPr lang="sk-SK" sz="2800" i="1" cap="all" dirty="0" smtClean="0">
                <a:solidFill>
                  <a:schemeClr val="bg2"/>
                </a:solidFill>
              </a:rPr>
              <a:t> </a:t>
            </a:r>
            <a:r>
              <a:rPr lang="sk-SK" sz="2800" i="1" dirty="0" smtClean="0">
                <a:solidFill>
                  <a:schemeClr val="bg2"/>
                </a:solidFill>
              </a:rPr>
              <a:t>komunity</a:t>
            </a:r>
            <a:endParaRPr lang="sk-SK" sz="2800" i="1" dirty="0">
              <a:solidFill>
                <a:schemeClr val="bg2"/>
              </a:solidFill>
            </a:endParaRPr>
          </a:p>
        </p:txBody>
      </p:sp>
      <p:sp>
        <p:nvSpPr>
          <p:cNvPr id="1072" name="Google Shape;1072;p66"/>
          <p:cNvSpPr txBox="1"/>
          <p:nvPr/>
        </p:nvSpPr>
        <p:spPr>
          <a:xfrm>
            <a:off x="197434" y="760598"/>
            <a:ext cx="11445329" cy="603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ČIASTKOVÝ 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ED1C2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CIEĽ 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„</a:t>
            </a: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Napĺňanie akčného plánu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 rámci „Stratégie rovnosti, inklúzie a participácie Rómov do roku 2023“ 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Napĺňanie  intervencií zadefinovanými v Programe Slovensko pre programové obdobie 2021 – 2027</a:t>
            </a:r>
            <a:r>
              <a:rPr kumimoji="0" lang="sk-SK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Najdôležitejšie oblasti</a:t>
            </a:r>
            <a:r>
              <a:rPr kumimoji="0" lang="sk-SK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	- znižovanie individuálneho rizika (s cieľom vyhľadať a ovplyvniť osoby vo vysokom riziku) – v spolupráci s lekármi prvého kontaktu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znižovania populačného rizika v spolupráci s úradmi verejného zdravotníctva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racionálne využívanie zdravotníckych služieb orientovaných na primárnu prevenciu a podporu zdravia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Vytvorenie spoločného výboru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pre opatrenia na podporu zdravého životného štýlu a prevencie ochorení v osídleniach MRK:</a:t>
            </a:r>
            <a:endParaRPr kumimoji="0" lang="sk-SK" sz="1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definovaní štandardov, vzdelávacích programov a iných dokumentov,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Princíp partnerstva a dôvery</a:t>
            </a:r>
            <a:endParaRPr kumimoji="0" lang="sk-SK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 startAt="6"/>
              <a:tabLst/>
              <a:defRPr/>
            </a:pPr>
            <a:endParaRPr kumimoji="0" lang="sk-SK" sz="1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66356" cy="432435"/>
          </a:xfrm>
          <a:prstGeom prst="rect">
            <a:avLst/>
          </a:prstGeom>
          <a:ln/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3" y="760599"/>
            <a:ext cx="1986947" cy="110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914400" y="0"/>
            <a:ext cx="103632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sk-SK" sz="2800" i="1" dirty="0" smtClean="0">
                <a:solidFill>
                  <a:schemeClr val="bg2"/>
                </a:solidFill>
              </a:rPr>
              <a:t>Zdravé</a:t>
            </a:r>
            <a:r>
              <a:rPr lang="sk-SK" sz="2800" i="1" cap="all" dirty="0" smtClean="0">
                <a:solidFill>
                  <a:schemeClr val="bg2"/>
                </a:solidFill>
              </a:rPr>
              <a:t> </a:t>
            </a:r>
            <a:r>
              <a:rPr lang="sk-SK" sz="2800" i="1" dirty="0">
                <a:solidFill>
                  <a:schemeClr val="bg2"/>
                </a:solidFill>
              </a:rPr>
              <a:t>komunity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16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Očakávané dopady, ukazovatele</a:t>
            </a:r>
            <a:endParaRPr kumimoji="0" lang="sk-SK" sz="1600" b="1" i="0" u="none" strike="noStrike" kern="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66356" cy="432435"/>
          </a:xfrm>
          <a:prstGeom prst="rect">
            <a:avLst/>
          </a:prstGeom>
          <a:ln/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9A90A0D5-D3B0-0B9D-944E-97EB758AD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037" y="761903"/>
            <a:ext cx="6245926" cy="512486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C1BF55A8-7581-70DC-C16E-0E929B444E8F}"/>
              </a:ext>
            </a:extLst>
          </p:cNvPr>
          <p:cNvSpPr txBox="1"/>
          <p:nvPr/>
        </p:nvSpPr>
        <p:spPr>
          <a:xfrm>
            <a:off x="690114" y="1535502"/>
            <a:ext cx="1897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POZITÍVNE DOPADY NP ZK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2017-2023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9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0" y="0"/>
            <a:ext cx="12209832" cy="5984958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Povinnosť, ktorá vyplýva zo štatútu Komisie pri Monitorovacom výbore pre Program Slovensko 2021 – 2027 pre Cieľ 4 členom výboru, stálym pozorovateľom, zástupcom a expertom je podpísať: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•</a:t>
            </a:r>
            <a:r>
              <a:rPr kumimoji="0" lang="sk-SK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sk-SK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1-krát ročne vyhlásenie o mlčanlivosti a vylúčení konfliktu záujmov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• súhlas so spracúvaním osobných údajov pre účel zabezpečenia činnosti komisie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Uvedené dokumenty sú pripravené na </a:t>
            </a:r>
            <a:r>
              <a:rPr kumimoji="0" lang="sk-SK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stoloch</a:t>
            </a:r>
            <a:r>
              <a:rPr lang="sk-SK" sz="2000" i="1" dirty="0">
                <a:solidFill>
                  <a:srgbClr val="FF0000"/>
                </a:solidFill>
              </a:rPr>
              <a:t> </a:t>
            </a:r>
            <a:r>
              <a:rPr lang="en-AE" sz="2000" i="1" dirty="0" smtClean="0">
                <a:solidFill>
                  <a:srgbClr val="FF0000"/>
                </a:solidFill>
              </a:rPr>
              <a:t>–</a:t>
            </a:r>
            <a:r>
              <a:rPr lang="sk-SK" sz="2000" i="1" dirty="0" smtClean="0">
                <a:solidFill>
                  <a:srgbClr val="FF0000"/>
                </a:solidFill>
              </a:rPr>
              <a:t> iba členovia, ktorí sú na zasadnutí komisie </a:t>
            </a:r>
            <a:r>
              <a:rPr lang="sk-SK" sz="2000" i="1" u="sng" dirty="0" smtClean="0">
                <a:solidFill>
                  <a:srgbClr val="FF0000"/>
                </a:solidFill>
              </a:rPr>
              <a:t>prvýkrát.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20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sk-SK" sz="2000" i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Prosíme</a:t>
            </a:r>
            <a:r>
              <a:rPr kumimoji="0" lang="sk-SK" sz="2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po podpísaní ich odovzdajte sekretariátu komisie.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349256" y="361508"/>
            <a:ext cx="483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Poznámka</a:t>
            </a:r>
          </a:p>
        </p:txBody>
      </p:sp>
      <p:pic>
        <p:nvPicPr>
          <p:cNvPr id="4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665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914400" y="0"/>
            <a:ext cx="103632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sk-SK" sz="2800" i="1" dirty="0" smtClean="0">
                <a:solidFill>
                  <a:srgbClr val="004C96"/>
                </a:solidFill>
              </a:rPr>
              <a:t>Zdravé</a:t>
            </a:r>
            <a:r>
              <a:rPr lang="sk-SK" sz="2800" i="1" cap="all" dirty="0" smtClean="0">
                <a:solidFill>
                  <a:srgbClr val="004C96"/>
                </a:solidFill>
              </a:rPr>
              <a:t> </a:t>
            </a:r>
            <a:r>
              <a:rPr lang="sk-SK" sz="2800" i="1" dirty="0">
                <a:solidFill>
                  <a:srgbClr val="004C96"/>
                </a:solidFill>
              </a:rPr>
              <a:t>komunity</a:t>
            </a:r>
          </a:p>
          <a:p>
            <a:pPr lvl="0" algn="ctr">
              <a:defRPr/>
            </a:pPr>
            <a:r>
              <a:rPr lang="sk-SK" sz="1600" b="1" cap="all" dirty="0">
                <a:solidFill>
                  <a:srgbClr val="002060"/>
                </a:solidFill>
              </a:rPr>
              <a:t>3. Očakávané dopady, </a:t>
            </a:r>
            <a:r>
              <a:rPr lang="sk-SK" sz="1600" b="1" cap="all" dirty="0" smtClean="0">
                <a:solidFill>
                  <a:srgbClr val="002060"/>
                </a:solidFill>
              </a:rPr>
              <a:t>ukazovatele</a:t>
            </a:r>
            <a:endParaRPr lang="sk-SK" sz="1600" b="1" cap="all" dirty="0">
              <a:solidFill>
                <a:srgbClr val="002060"/>
              </a:solidFill>
            </a:endParaRPr>
          </a:p>
        </p:txBody>
      </p:sp>
      <p:pic>
        <p:nvPicPr>
          <p:cNvPr id="5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66356" cy="432435"/>
          </a:xfrm>
          <a:prstGeom prst="rect">
            <a:avLst/>
          </a:prstGeom>
          <a:ln/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9A90A0D5-D3B0-0B9D-944E-97EB758ADB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85915" y="761903"/>
            <a:ext cx="6020169" cy="512486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C1BF55A8-7581-70DC-C16E-0E929B444E8F}"/>
              </a:ext>
            </a:extLst>
          </p:cNvPr>
          <p:cNvSpPr txBox="1"/>
          <p:nvPr/>
        </p:nvSpPr>
        <p:spPr>
          <a:xfrm>
            <a:off x="690114" y="1535502"/>
            <a:ext cx="18978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OČAKÁVANÉPOZITÍVNE DOPADY NP ZK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2024-2029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97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914400" y="0"/>
            <a:ext cx="103632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sk-SK" sz="2800" i="1" dirty="0" smtClean="0">
                <a:solidFill>
                  <a:srgbClr val="004C96"/>
                </a:solidFill>
              </a:rPr>
              <a:t>Zdravé</a:t>
            </a:r>
            <a:r>
              <a:rPr lang="sk-SK" sz="2800" i="1" cap="all" dirty="0" smtClean="0">
                <a:solidFill>
                  <a:srgbClr val="004C96"/>
                </a:solidFill>
              </a:rPr>
              <a:t> </a:t>
            </a:r>
            <a:r>
              <a:rPr lang="sk-SK" sz="2800" i="1" dirty="0">
                <a:solidFill>
                  <a:srgbClr val="004C96"/>
                </a:solidFill>
              </a:rPr>
              <a:t>komunity</a:t>
            </a:r>
          </a:p>
          <a:p>
            <a:pPr lvl="0" algn="ctr">
              <a:defRPr/>
            </a:pPr>
            <a:r>
              <a:rPr lang="sk-SK" sz="1600" b="1" cap="all" dirty="0">
                <a:solidFill>
                  <a:srgbClr val="002060"/>
                </a:solidFill>
              </a:rPr>
              <a:t>3. Očakávané dopady, </a:t>
            </a:r>
            <a:r>
              <a:rPr lang="sk-SK" sz="1600" b="1" cap="all" dirty="0" smtClean="0">
                <a:solidFill>
                  <a:srgbClr val="002060"/>
                </a:solidFill>
              </a:rPr>
              <a:t>ukazovatele</a:t>
            </a:r>
            <a:endParaRPr lang="sk-SK" sz="1600" b="1" cap="all" dirty="0">
              <a:solidFill>
                <a:srgbClr val="002060"/>
              </a:solidFill>
            </a:endParaRPr>
          </a:p>
        </p:txBody>
      </p:sp>
      <p:pic>
        <p:nvPicPr>
          <p:cNvPr id="5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66356" cy="432435"/>
          </a:xfrm>
          <a:prstGeom prst="rect">
            <a:avLst/>
          </a:prstGeom>
          <a:ln/>
        </p:spPr>
      </p:pic>
      <p:graphicFrame>
        <p:nvGraphicFramePr>
          <p:cNvPr id="11" name="Tabuľka 11">
            <a:extLst>
              <a:ext uri="{FF2B5EF4-FFF2-40B4-BE49-F238E27FC236}">
                <a16:creationId xmlns:a16="http://schemas.microsoft.com/office/drawing/2014/main" id="{0C78C15E-D064-CBA3-59E5-33A2D98C76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1151" y="1339703"/>
          <a:ext cx="8128000" cy="133693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05051">
                  <a:extLst>
                    <a:ext uri="{9D8B030D-6E8A-4147-A177-3AD203B41FA5}">
                      <a16:colId xmlns:a16="http://schemas.microsoft.com/office/drawing/2014/main" val="3025829346"/>
                    </a:ext>
                  </a:extLst>
                </a:gridCol>
                <a:gridCol w="6522949">
                  <a:extLst>
                    <a:ext uri="{9D8B030D-6E8A-4147-A177-3AD203B41FA5}">
                      <a16:colId xmlns:a16="http://schemas.microsoft.com/office/drawing/2014/main" val="1544435273"/>
                    </a:ext>
                  </a:extLst>
                </a:gridCol>
              </a:tblGrid>
              <a:tr h="247750">
                <a:tc gridSpan="2">
                  <a:txBody>
                    <a:bodyPr/>
                    <a:lstStyle/>
                    <a:p>
                      <a:pPr algn="ctr"/>
                      <a:r>
                        <a:rPr lang="sk-SK" sz="1100" b="1" dirty="0">
                          <a:effectLst/>
                        </a:rPr>
                        <a:t>Ukazovatele na úrovni Programu Slovensko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191861"/>
                  </a:ext>
                </a:extLst>
              </a:tr>
              <a:tr h="247750"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</a:rPr>
                        <a:t>Kód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</a:rPr>
                        <a:t>EECO15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2716953"/>
                  </a:ext>
                </a:extLst>
              </a:tr>
              <a:tr h="247750"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</a:rPr>
                        <a:t>Názov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</a:rPr>
                        <a:t>Menšiny (vrátane marginalizovaných komunít, ako sú napríklad Rómovia)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4866247"/>
                  </a:ext>
                </a:extLst>
              </a:tr>
              <a:tr h="247750"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</a:rPr>
                        <a:t>Merná jednotka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</a:rPr>
                        <a:t>Počet osôb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99175"/>
                  </a:ext>
                </a:extLst>
              </a:tr>
              <a:tr h="345933">
                <a:tc>
                  <a:txBody>
                    <a:bodyPr/>
                    <a:lstStyle/>
                    <a:p>
                      <a:r>
                        <a:rPr lang="sk-SK" sz="1100">
                          <a:solidFill>
                            <a:srgbClr val="000000"/>
                          </a:solidFill>
                          <a:effectLst/>
                        </a:rPr>
                        <a:t>Celková cieľová hodnota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</a:rPr>
                        <a:t>70 000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3448875"/>
                  </a:ext>
                </a:extLst>
              </a:tr>
            </a:tbl>
          </a:graphicData>
        </a:graphic>
      </p:graphicFrame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id="{A8DD4480-DA4C-D9A0-B58B-D175687B65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1151" y="2815119"/>
          <a:ext cx="8128000" cy="11824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605051">
                  <a:extLst>
                    <a:ext uri="{9D8B030D-6E8A-4147-A177-3AD203B41FA5}">
                      <a16:colId xmlns:a16="http://schemas.microsoft.com/office/drawing/2014/main" val="3025829346"/>
                    </a:ext>
                  </a:extLst>
                </a:gridCol>
                <a:gridCol w="6522949">
                  <a:extLst>
                    <a:ext uri="{9D8B030D-6E8A-4147-A177-3AD203B41FA5}">
                      <a16:colId xmlns:a16="http://schemas.microsoft.com/office/drawing/2014/main" val="1544435273"/>
                    </a:ext>
                  </a:extLst>
                </a:gridCol>
              </a:tblGrid>
              <a:tr h="30120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k-SK" sz="11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Kód</a:t>
                      </a:r>
                      <a:endParaRPr lang="sk-SK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k-SK" sz="11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EECR02</a:t>
                      </a:r>
                      <a:endParaRPr lang="sk-SK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2716953"/>
                  </a:ext>
                </a:extLst>
              </a:tr>
              <a:tr h="26387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k-SK" sz="11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Názov</a:t>
                      </a:r>
                      <a:endParaRPr lang="sk-SK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k-SK" sz="11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Účastníci v procese vzdelávania alebo odbornej prípravy po ukončení svojej účasti</a:t>
                      </a:r>
                      <a:endParaRPr lang="sk-SK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4866247"/>
                  </a:ext>
                </a:extLst>
              </a:tr>
              <a:tr h="24658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k-SK" sz="11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Merná jednotka</a:t>
                      </a:r>
                      <a:endParaRPr lang="sk-SK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k-SK" sz="11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Počet osôb</a:t>
                      </a:r>
                      <a:endParaRPr lang="sk-SK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9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k-SK" sz="11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Celková cieľová hodnota</a:t>
                      </a:r>
                      <a:endParaRPr lang="sk-SK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k-SK" sz="11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1800  resp. 300/rok</a:t>
                      </a:r>
                      <a:endParaRPr lang="sk-SK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3448875"/>
                  </a:ext>
                </a:extLst>
              </a:tr>
            </a:tbl>
          </a:graphicData>
        </a:graphic>
      </p:graphicFrame>
      <p:graphicFrame>
        <p:nvGraphicFramePr>
          <p:cNvPr id="13" name="Tabuľka 11">
            <a:extLst>
              <a:ext uri="{FF2B5EF4-FFF2-40B4-BE49-F238E27FC236}">
                <a16:creationId xmlns:a16="http://schemas.microsoft.com/office/drawing/2014/main" id="{3F5B1737-3E6B-5F4C-EC8C-D3D3D6A7A8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1151" y="4130162"/>
          <a:ext cx="8128000" cy="1244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05051">
                  <a:extLst>
                    <a:ext uri="{9D8B030D-6E8A-4147-A177-3AD203B41FA5}">
                      <a16:colId xmlns:a16="http://schemas.microsoft.com/office/drawing/2014/main" val="3025829346"/>
                    </a:ext>
                  </a:extLst>
                </a:gridCol>
                <a:gridCol w="6522949">
                  <a:extLst>
                    <a:ext uri="{9D8B030D-6E8A-4147-A177-3AD203B41FA5}">
                      <a16:colId xmlns:a16="http://schemas.microsoft.com/office/drawing/2014/main" val="154443527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9150" algn="l"/>
                        </a:tabLst>
                      </a:pPr>
                      <a:r>
                        <a:rPr lang="sk-SK" sz="1100" b="1" dirty="0">
                          <a:effectLst/>
                        </a:rPr>
                        <a:t>Ukazovatele na úrovni Partnerskej dohody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Zvýšenie zdravotnej gramotnosti príslušníkov MRK na úroveň 80 %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2716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9150" algn="l"/>
                        </a:tabLst>
                      </a:pPr>
                      <a:r>
                        <a:rPr lang="sk-SK" sz="1100" b="1" dirty="0">
                          <a:solidFill>
                            <a:srgbClr val="000000"/>
                          </a:solidFill>
                          <a:effectLst/>
                        </a:rPr>
                        <a:t>Názov 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</a:rPr>
                        <a:t>Zvýšenie zdravotnej gramotnosti príslušníkov MRK na úroveň 80 %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79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819150" algn="l"/>
                        </a:tabLst>
                      </a:pPr>
                      <a:r>
                        <a:rPr lang="sk-SK" sz="1100" b="1">
                          <a:solidFill>
                            <a:srgbClr val="000000"/>
                          </a:solidFill>
                          <a:effectLst/>
                        </a:rPr>
                        <a:t>Akým spôsobom sa budú získavať dáta?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</a:rPr>
                        <a:t>Dáta sa budú počas trvania získavať kvantitatívnym výskumom na úrovni domácností a to dvakrát počas trvania projektu. Podľa Partnerskej dohody ide o jeden z očakávaných výsledkov ESF+ (SO h, i, </a:t>
                      </a:r>
                      <a:r>
                        <a:rPr lang="sk-SK" sz="1100" dirty="0" err="1">
                          <a:solidFill>
                            <a:srgbClr val="000000"/>
                          </a:solidFill>
                          <a:effectLst/>
                        </a:rPr>
                        <a:t>k,l</a:t>
                      </a:r>
                      <a:r>
                        <a:rPr lang="sk-SK" sz="1100" dirty="0">
                          <a:solidFill>
                            <a:srgbClr val="000000"/>
                          </a:solidFill>
                          <a:effectLst/>
                        </a:rPr>
                        <a:t>) v oblasti zdravia. 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3448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4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914400" y="0"/>
            <a:ext cx="10363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sk-SK" sz="2800" i="1" dirty="0" smtClean="0">
                <a:solidFill>
                  <a:srgbClr val="004C96"/>
                </a:solidFill>
              </a:rPr>
              <a:t>Zdravé</a:t>
            </a:r>
            <a:r>
              <a:rPr lang="sk-SK" sz="2800" i="1" cap="all" dirty="0" smtClean="0">
                <a:solidFill>
                  <a:srgbClr val="004C96"/>
                </a:solidFill>
              </a:rPr>
              <a:t> </a:t>
            </a:r>
            <a:r>
              <a:rPr lang="sk-SK" sz="2800" i="1" dirty="0">
                <a:solidFill>
                  <a:srgbClr val="004C96"/>
                </a:solidFill>
              </a:rPr>
              <a:t>komunity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8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Sumár </a:t>
            </a:r>
            <a:r>
              <a:rPr kumimoji="0" lang="sk-SK" sz="2800" b="1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rozpočtu</a:t>
            </a:r>
          </a:p>
        </p:txBody>
      </p:sp>
      <p:pic>
        <p:nvPicPr>
          <p:cNvPr id="5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66356" cy="432435"/>
          </a:xfrm>
          <a:prstGeom prst="rect">
            <a:avLst/>
          </a:prstGeom>
          <a:ln/>
        </p:spPr>
      </p:pic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9528B865-B294-C8AA-BD84-C24376F2EA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7272" y="1024910"/>
          <a:ext cx="11497455" cy="4348721"/>
        </p:xfrm>
        <a:graphic>
          <a:graphicData uri="http://schemas.openxmlformats.org/drawingml/2006/table">
            <a:tbl>
              <a:tblPr>
                <a:tableStyleId>{E5451690-C07A-4809-BDA6-F373C7B26F70}</a:tableStyleId>
              </a:tblPr>
              <a:tblGrid>
                <a:gridCol w="2066786">
                  <a:extLst>
                    <a:ext uri="{9D8B030D-6E8A-4147-A177-3AD203B41FA5}">
                      <a16:colId xmlns:a16="http://schemas.microsoft.com/office/drawing/2014/main" val="3732979720"/>
                    </a:ext>
                  </a:extLst>
                </a:gridCol>
                <a:gridCol w="2235191">
                  <a:extLst>
                    <a:ext uri="{9D8B030D-6E8A-4147-A177-3AD203B41FA5}">
                      <a16:colId xmlns:a16="http://schemas.microsoft.com/office/drawing/2014/main" val="3433205438"/>
                    </a:ext>
                  </a:extLst>
                </a:gridCol>
                <a:gridCol w="7195478">
                  <a:extLst>
                    <a:ext uri="{9D8B030D-6E8A-4147-A177-3AD203B41FA5}">
                      <a16:colId xmlns:a16="http://schemas.microsoft.com/office/drawing/2014/main" val="939269896"/>
                    </a:ext>
                  </a:extLst>
                </a:gridCol>
              </a:tblGrid>
              <a:tr h="53841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8" marR="6948" marT="694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Suma na obdobie projektu 2024-2029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8" marR="6948" marT="694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</a:rPr>
                        <a:t>Komentár obsahu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8" marR="6948" marT="694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5390"/>
                  </a:ext>
                </a:extLst>
              </a:tr>
              <a:tr h="128147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</a:rPr>
                        <a:t>Priame výdavky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8" marR="6948" marT="69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45 009 867 €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 dirty="0">
                          <a:effectLst/>
                        </a:rPr>
                        <a:t>Mzdové výdavky na pozície zamestnancov zabezpečujúcich realizáciu hlavnej aktivity v celkovej cene práce (APZ, KAPZ, APZN, odborní asistenti a experti priamo zabezpečujúci realizáciu terénnych aktivít).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8" marR="6948" marT="6948" marB="0" anchor="ctr"/>
                </a:tc>
                <a:extLst>
                  <a:ext uri="{0D108BD9-81ED-4DB2-BD59-A6C34878D82A}">
                    <a16:rowId xmlns:a16="http://schemas.microsoft.com/office/drawing/2014/main" val="3454972"/>
                  </a:ext>
                </a:extLst>
              </a:tr>
              <a:tr h="106307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u="none" strike="noStrike">
                          <a:effectLst/>
                        </a:rPr>
                        <a:t>Nepriame výdavky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8" marR="6948" marT="69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12 602 763 €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Paušálna sadzba </a:t>
                      </a:r>
                      <a:r>
                        <a:rPr lang="sk-SK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(28,00%) </a:t>
                      </a:r>
                      <a:r>
                        <a:rPr lang="sk-SK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na pokrytie zostávajúcich oprávnených výdavkov projektu ako mzdové výdavky na pozície zamestnancov zabezpečujúcich podporné a prevádzkové činnosti v celkovej cene práce, režijné náklady na zabezpečenie realizácie aktivít projektu (riadenie projektu, administratíva, publicita, materiálové zabezpečenie, vzdelávacie aktivity, verejné obstarávanie).</a:t>
                      </a:r>
                    </a:p>
                  </a:txBody>
                  <a:tcPr marL="6948" marR="6948" marT="6948" marB="0" anchor="ctr"/>
                </a:tc>
                <a:extLst>
                  <a:ext uri="{0D108BD9-81ED-4DB2-BD59-A6C34878D82A}">
                    <a16:rowId xmlns:a16="http://schemas.microsoft.com/office/drawing/2014/main" val="2641269144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u="none" strike="noStrike" dirty="0">
                          <a:effectLst/>
                        </a:rPr>
                        <a:t>Spolu za žiadateľa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8" marR="6948" marT="694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57 612 630 €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u="none" strike="noStrike" dirty="0">
                          <a:effectLst/>
                        </a:rPr>
                        <a:t> 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8" marR="6948" marT="694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502672"/>
                  </a:ext>
                </a:extLst>
              </a:tr>
              <a:tr h="277929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u="none" strike="noStrike" dirty="0">
                          <a:effectLst/>
                        </a:rPr>
                        <a:t>Spolu za partnera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8" marR="6948" marT="694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546 000 €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u="none" strike="noStrike" dirty="0">
                          <a:effectLst/>
                        </a:rPr>
                        <a:t> </a:t>
                      </a:r>
                      <a:r>
                        <a:rPr lang="sk-SK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Experti MZ SR zabezpečujúci metodickú podporu.</a:t>
                      </a:r>
                    </a:p>
                  </a:txBody>
                  <a:tcPr marL="6948" marR="6948" marT="694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066035"/>
                  </a:ext>
                </a:extLst>
              </a:tr>
              <a:tr h="434003"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u="none" strike="noStrike" dirty="0">
                          <a:effectLst/>
                        </a:rPr>
                        <a:t>Spolu za projekt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8" marR="6948" marT="6948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58 158 630 €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1" u="none" strike="noStrike" dirty="0">
                          <a:effectLst/>
                        </a:rPr>
                        <a:t> 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8" marR="6948" marT="6948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734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5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0" y="0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08344" y="190462"/>
            <a:ext cx="1125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800" i="1">
                <a:solidFill>
                  <a:schemeClr val="accent4"/>
                </a:solidFill>
              </a:defRPr>
            </a:lvl1pPr>
          </a:lstStyle>
          <a:p>
            <a:r>
              <a:rPr lang="sk-SK" b="1" dirty="0">
                <a:solidFill>
                  <a:schemeClr val="accent3">
                    <a:lumMod val="75000"/>
                  </a:schemeClr>
                </a:solidFill>
              </a:rPr>
              <a:t>Rozvoj dlhodobej starostlivosti poskytovanej na komunitnej úrovni v BBSK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87318" y="1144569"/>
            <a:ext cx="118351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b="1" dirty="0">
                <a:solidFill>
                  <a:srgbClr val="002060"/>
                </a:solidFill>
              </a:rPr>
              <a:t>Priorita</a:t>
            </a:r>
          </a:p>
          <a:p>
            <a:pPr algn="just"/>
            <a:r>
              <a:rPr lang="sk-SK" sz="1600" dirty="0" smtClean="0">
                <a:solidFill>
                  <a:srgbClr val="002060"/>
                </a:solidFill>
              </a:rPr>
              <a:t>4P5 – Aktívne začlenenie a dostupné služby</a:t>
            </a:r>
            <a:endParaRPr lang="sk-SK" sz="1600" dirty="0">
              <a:solidFill>
                <a:srgbClr val="002060"/>
              </a:solidFill>
            </a:endParaRPr>
          </a:p>
          <a:p>
            <a:pPr algn="just"/>
            <a:endParaRPr lang="sk-SK" sz="1600" dirty="0">
              <a:solidFill>
                <a:srgbClr val="002060"/>
              </a:solidFill>
            </a:endParaRPr>
          </a:p>
          <a:p>
            <a:pPr algn="just"/>
            <a:r>
              <a:rPr lang="sk-SK" sz="1600" b="1" dirty="0">
                <a:solidFill>
                  <a:srgbClr val="002060"/>
                </a:solidFill>
              </a:rPr>
              <a:t>Špecifický cieľ</a:t>
            </a:r>
          </a:p>
          <a:p>
            <a:pPr algn="just"/>
            <a:r>
              <a:rPr lang="sk-SK" sz="1600" dirty="0">
                <a:solidFill>
                  <a:srgbClr val="002060"/>
                </a:solidFill>
              </a:rPr>
              <a:t>ESO4.11 Zlepšovanie rovného a včasného prístupu ku kvalitným, udržateľným a cenovo dostupným službám vrátane služieb, ktoré podporujú prístup k bývaniu a individualizovanú starostlivosť vrátane zdravotnej starostlivosti; modernizácia systémov sociálnej ochrane, s osobitným zameraním na deti a znevýhodnené skupiny; zlepšovanie prístupnosti, a to aj pre osoby so zdravotným postihnutím, účinnosti a odolnosti systémov zdravotnej starostlivosti a služieb dlhodobej </a:t>
            </a:r>
            <a:r>
              <a:rPr lang="sk-SK" sz="1600" dirty="0" smtClean="0">
                <a:solidFill>
                  <a:srgbClr val="002060"/>
                </a:solidFill>
              </a:rPr>
              <a:t>starostlivosti</a:t>
            </a:r>
          </a:p>
          <a:p>
            <a:pPr algn="just"/>
            <a:endParaRPr lang="sk-SK" sz="1600" dirty="0">
              <a:solidFill>
                <a:srgbClr val="002060"/>
              </a:solidFill>
            </a:endParaRPr>
          </a:p>
          <a:p>
            <a:pPr algn="just"/>
            <a:r>
              <a:rPr lang="sk-SK" sz="1600" b="1" dirty="0" smtClean="0">
                <a:solidFill>
                  <a:srgbClr val="002060"/>
                </a:solidFill>
              </a:rPr>
              <a:t>Žiadateľ</a:t>
            </a:r>
          </a:p>
          <a:p>
            <a:pPr algn="just"/>
            <a:r>
              <a:rPr lang="sk-SK" sz="1600" dirty="0">
                <a:solidFill>
                  <a:srgbClr val="002060"/>
                </a:solidFill>
              </a:rPr>
              <a:t>Banskobystrický samosprávny </a:t>
            </a:r>
            <a:r>
              <a:rPr lang="sk-SK" sz="1600" dirty="0" smtClean="0">
                <a:solidFill>
                  <a:srgbClr val="002060"/>
                </a:solidFill>
              </a:rPr>
              <a:t>kraj</a:t>
            </a:r>
          </a:p>
          <a:p>
            <a:pPr algn="just"/>
            <a:endParaRPr lang="sk-SK" sz="1600" dirty="0" smtClean="0">
              <a:solidFill>
                <a:srgbClr val="002060"/>
              </a:solidFill>
            </a:endParaRPr>
          </a:p>
          <a:p>
            <a:pPr algn="just"/>
            <a:r>
              <a:rPr lang="sk-SK" sz="1600" b="1" dirty="0" smtClean="0">
                <a:solidFill>
                  <a:srgbClr val="002060"/>
                </a:solidFill>
              </a:rPr>
              <a:t>Cieľ </a:t>
            </a:r>
            <a:r>
              <a:rPr lang="sk-SK" sz="1600" b="1" dirty="0">
                <a:solidFill>
                  <a:srgbClr val="002060"/>
                </a:solidFill>
              </a:rPr>
              <a:t>NP</a:t>
            </a:r>
          </a:p>
          <a:p>
            <a:pPr algn="just"/>
            <a:r>
              <a:rPr lang="sk-SK" sz="1600" dirty="0">
                <a:solidFill>
                  <a:srgbClr val="002060"/>
                </a:solidFill>
              </a:rPr>
              <a:t>overiť funkčnosť integrovaného modelu dlhodobej starostlivosti poskytovanej na komunitnej úrovni a na úrovni kraja so zavedením metodicko-koordinačných </a:t>
            </a:r>
            <a:r>
              <a:rPr lang="sk-SK" sz="1600" dirty="0" smtClean="0">
                <a:solidFill>
                  <a:srgbClr val="002060"/>
                </a:solidFill>
              </a:rPr>
              <a:t>činností</a:t>
            </a:r>
          </a:p>
          <a:p>
            <a:pPr algn="just"/>
            <a:endParaRPr lang="sk-SK" sz="1600" b="1" dirty="0" smtClean="0">
              <a:solidFill>
                <a:srgbClr val="002060"/>
              </a:solidFill>
            </a:endParaRPr>
          </a:p>
          <a:p>
            <a:r>
              <a:rPr lang="sk-SK" sz="1600" b="1" dirty="0" smtClean="0">
                <a:solidFill>
                  <a:srgbClr val="002060"/>
                </a:solidFill>
              </a:rPr>
              <a:t>Cieľová </a:t>
            </a:r>
            <a:r>
              <a:rPr lang="sk-SK" sz="1600" b="1" dirty="0">
                <a:solidFill>
                  <a:srgbClr val="002060"/>
                </a:solidFill>
              </a:rPr>
              <a:t>skupina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rgbClr val="002060"/>
                </a:solidFill>
              </a:rPr>
              <a:t>osoby </a:t>
            </a:r>
            <a:r>
              <a:rPr lang="pl-PL" sz="1600" dirty="0">
                <a:solidFill>
                  <a:srgbClr val="002060"/>
                </a:solidFill>
              </a:rPr>
              <a:t>odkázané na pomoc inej </a:t>
            </a:r>
            <a:r>
              <a:rPr lang="pl-PL" sz="1600" dirty="0" smtClean="0">
                <a:solidFill>
                  <a:srgbClr val="002060"/>
                </a:solidFill>
              </a:rPr>
              <a:t>osoby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rgbClr val="002060"/>
                </a:solidFill>
              </a:rPr>
              <a:t>FO </a:t>
            </a:r>
            <a:r>
              <a:rPr lang="sk-SK" sz="1600" dirty="0">
                <a:solidFill>
                  <a:srgbClr val="002060"/>
                </a:solidFill>
              </a:rPr>
              <a:t>v nepriaznivej sociálnej situácii</a:t>
            </a:r>
          </a:p>
        </p:txBody>
      </p:sp>
      <p:pic>
        <p:nvPicPr>
          <p:cNvPr id="6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63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59840" y="87452"/>
            <a:ext cx="1125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>
                <a:solidFill>
                  <a:schemeClr val="accent4"/>
                </a:solidFill>
              </a:rPr>
              <a:t>Rozvoj dlhodobej starostlivosti poskytovanej na komunitnej úrovni v BBSK</a:t>
            </a:r>
          </a:p>
          <a:p>
            <a:pPr algn="ctr"/>
            <a:endParaRPr lang="sk-SK" sz="2800" i="1" dirty="0">
              <a:solidFill>
                <a:schemeClr val="accent4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39884" y="1341754"/>
            <a:ext cx="11894400" cy="48936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sk-SK" sz="1800" b="1" dirty="0" smtClean="0">
                <a:solidFill>
                  <a:srgbClr val="002060"/>
                </a:solidFill>
              </a:rPr>
              <a:t>Hlavná </a:t>
            </a:r>
            <a:r>
              <a:rPr lang="sk-SK" sz="1800" b="1" dirty="0">
                <a:solidFill>
                  <a:srgbClr val="002060"/>
                </a:solidFill>
              </a:rPr>
              <a:t>aktivita: </a:t>
            </a:r>
            <a:r>
              <a:rPr lang="sk-SK" sz="1800" dirty="0">
                <a:solidFill>
                  <a:srgbClr val="002060"/>
                </a:solidFill>
              </a:rPr>
              <a:t>Zabezpečenie dlhodobej starostlivosti poskytovanej na komunitnej úrovni s podporou centralizovanej metodicko-koordinačnej  činnosti v BBSK</a:t>
            </a:r>
            <a:endParaRPr lang="sk-SK" sz="1600" dirty="0" smtClean="0">
              <a:solidFill>
                <a:srgbClr val="002060"/>
              </a:solidFill>
            </a:endParaRPr>
          </a:p>
          <a:p>
            <a:pPr algn="ctr"/>
            <a:endParaRPr lang="sk-SK" sz="1600" dirty="0" smtClean="0">
              <a:solidFill>
                <a:srgbClr val="002060"/>
              </a:solidFill>
            </a:endParaRPr>
          </a:p>
          <a:p>
            <a:pPr algn="just"/>
            <a:r>
              <a:rPr lang="sk-SK" sz="1800" b="1" dirty="0" smtClean="0">
                <a:solidFill>
                  <a:srgbClr val="002060"/>
                </a:solidFill>
              </a:rPr>
              <a:t>Podaktivity:</a:t>
            </a:r>
          </a:p>
          <a:p>
            <a:pPr algn="just"/>
            <a:endParaRPr lang="sk-SK" sz="1800" b="1" dirty="0" smtClean="0">
              <a:solidFill>
                <a:srgbClr val="002060"/>
              </a:solidFill>
            </a:endParaRPr>
          </a:p>
          <a:p>
            <a:pPr algn="just"/>
            <a:r>
              <a:rPr lang="sk-SK" sz="1800" b="1" dirty="0" smtClean="0">
                <a:solidFill>
                  <a:srgbClr val="002060"/>
                </a:solidFill>
              </a:rPr>
              <a:t>1</a:t>
            </a:r>
            <a:r>
              <a:rPr lang="sk-SK" sz="1800" b="1" dirty="0">
                <a:solidFill>
                  <a:srgbClr val="002060"/>
                </a:solidFill>
              </a:rPr>
              <a:t>: Metodická podpora a koordinácia aktivít podporujúcich vznik a optimálne fungovanie CISZS </a:t>
            </a:r>
            <a:endParaRPr lang="sk-SK" sz="1800" b="1" dirty="0" smtClean="0">
              <a:solidFill>
                <a:srgbClr val="002060"/>
              </a:solidFill>
            </a:endParaRPr>
          </a:p>
          <a:p>
            <a:pPr algn="just"/>
            <a:r>
              <a:rPr lang="sk-SK" dirty="0" smtClean="0">
                <a:solidFill>
                  <a:schemeClr val="tx1">
                    <a:lumMod val="75000"/>
                  </a:schemeClr>
                </a:solidFill>
              </a:rPr>
              <a:t>Metodická </a:t>
            </a:r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podpora a koordinácia aktivít podporujúcich vznik a optimálne fungovanie </a:t>
            </a:r>
            <a:r>
              <a:rPr lang="sk-SK" dirty="0" smtClean="0">
                <a:solidFill>
                  <a:schemeClr val="tx1">
                    <a:lumMod val="75000"/>
                  </a:schemeClr>
                </a:solidFill>
              </a:rPr>
              <a:t>CISZS poskytujúcich </a:t>
            </a:r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služby dlhodobej starostlivosti na </a:t>
            </a:r>
            <a:r>
              <a:rPr lang="sk-SK" dirty="0" err="1">
                <a:solidFill>
                  <a:schemeClr val="tx1">
                    <a:lumMod val="75000"/>
                  </a:schemeClr>
                </a:solidFill>
              </a:rPr>
              <a:t>mikroregionálnej</a:t>
            </a:r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1">
                    <a:lumMod val="75000"/>
                  </a:schemeClr>
                </a:solidFill>
              </a:rPr>
              <a:t>úrovni</a:t>
            </a:r>
          </a:p>
          <a:p>
            <a:pPr algn="just"/>
            <a:endParaRPr lang="sk-SK" sz="1600" dirty="0" smtClean="0">
              <a:solidFill>
                <a:srgbClr val="002060"/>
              </a:solidFill>
            </a:endParaRPr>
          </a:p>
          <a:p>
            <a:pPr algn="just"/>
            <a:r>
              <a:rPr lang="sk-SK" sz="1800" b="1" dirty="0" smtClean="0">
                <a:solidFill>
                  <a:srgbClr val="002060"/>
                </a:solidFill>
              </a:rPr>
              <a:t>2</a:t>
            </a:r>
            <a:r>
              <a:rPr lang="sk-SK" sz="1800" b="1" dirty="0">
                <a:solidFill>
                  <a:srgbClr val="002060"/>
                </a:solidFill>
              </a:rPr>
              <a:t>: </a:t>
            </a:r>
            <a:r>
              <a:rPr lang="pl-PL" sz="1800" b="1" dirty="0">
                <a:solidFill>
                  <a:srgbClr val="002060"/>
                </a:solidFill>
              </a:rPr>
              <a:t>Zabezpečenie činnosti a prevádzkovania </a:t>
            </a:r>
            <a:r>
              <a:rPr lang="pl-PL" sz="1800" b="1" dirty="0" smtClean="0">
                <a:solidFill>
                  <a:srgbClr val="002060"/>
                </a:solidFill>
              </a:rPr>
              <a:t>CISZS</a:t>
            </a:r>
          </a:p>
          <a:p>
            <a:pPr algn="just"/>
            <a:r>
              <a:rPr lang="sk-SK" dirty="0" smtClean="0">
                <a:solidFill>
                  <a:schemeClr val="tx1">
                    <a:lumMod val="75000"/>
                  </a:schemeClr>
                </a:solidFill>
              </a:rPr>
              <a:t>Overenie </a:t>
            </a:r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inovatívneho nástroja na zdieľanie služieb dlhodobej starostlivosti na území viacerých obcí .</a:t>
            </a:r>
          </a:p>
          <a:p>
            <a:pPr algn="just"/>
            <a:r>
              <a:rPr lang="sk-SK" dirty="0" smtClean="0"/>
              <a:t> </a:t>
            </a:r>
            <a:r>
              <a:rPr lang="sk-SK" sz="1800" b="1" dirty="0"/>
              <a:t/>
            </a:r>
            <a:br>
              <a:rPr lang="sk-SK" sz="1800" b="1" dirty="0"/>
            </a:br>
            <a:endParaRPr lang="sk-SK" sz="1600" b="1" dirty="0">
              <a:solidFill>
                <a:srgbClr val="002060"/>
              </a:solidFill>
            </a:endParaRPr>
          </a:p>
          <a:p>
            <a:endParaRPr lang="sk-SK" sz="1600" b="1" dirty="0" smtClean="0">
              <a:solidFill>
                <a:srgbClr val="002060"/>
              </a:solidFill>
            </a:endParaRPr>
          </a:p>
          <a:p>
            <a:endParaRPr lang="sk-SK" sz="1800" dirty="0">
              <a:solidFill>
                <a:srgbClr val="002060"/>
              </a:solidFill>
            </a:endParaRPr>
          </a:p>
          <a:p>
            <a:endParaRPr lang="sk-SK" sz="1800" dirty="0" smtClean="0">
              <a:solidFill>
                <a:srgbClr val="002060"/>
              </a:solidFill>
            </a:endParaRPr>
          </a:p>
          <a:p>
            <a:pPr algn="just"/>
            <a:endParaRPr lang="sk-SK" sz="1600" i="1" dirty="0">
              <a:solidFill>
                <a:srgbClr val="002060"/>
              </a:solidFill>
            </a:endParaRPr>
          </a:p>
          <a:p>
            <a:endParaRPr lang="sk-SK" sz="1600" dirty="0">
              <a:solidFill>
                <a:srgbClr val="002060"/>
              </a:solidFill>
            </a:endParaRPr>
          </a:p>
          <a:p>
            <a:pPr algn="just"/>
            <a:endParaRPr lang="sk-SK" sz="1600" i="1" dirty="0">
              <a:solidFill>
                <a:srgbClr val="002060"/>
              </a:solidFill>
            </a:endParaRPr>
          </a:p>
        </p:txBody>
      </p:sp>
      <p:pic>
        <p:nvPicPr>
          <p:cNvPr id="6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50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0" y="-29656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77672" y="66655"/>
            <a:ext cx="1125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>
                <a:solidFill>
                  <a:schemeClr val="accent4"/>
                </a:solidFill>
              </a:rPr>
              <a:t>Rozvoj dlhodobej starostlivosti poskytovanej na komunitnej úrovni v BBSK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41656" y="795854"/>
            <a:ext cx="1180753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800" b="1" dirty="0" smtClean="0">
                <a:solidFill>
                  <a:srgbClr val="002060"/>
                </a:solidFill>
              </a:rPr>
              <a:t>Alokácia </a:t>
            </a:r>
          </a:p>
          <a:p>
            <a:pPr algn="just"/>
            <a:r>
              <a:rPr lang="sk-SK" sz="2400" b="1" dirty="0" smtClean="0">
                <a:solidFill>
                  <a:schemeClr val="tx1">
                    <a:lumMod val="50000"/>
                  </a:schemeClr>
                </a:solidFill>
              </a:rPr>
              <a:t>2 </a:t>
            </a:r>
            <a:r>
              <a:rPr lang="sk-SK" sz="2400" b="1" dirty="0">
                <a:solidFill>
                  <a:schemeClr val="tx1">
                    <a:lumMod val="50000"/>
                  </a:schemeClr>
                </a:solidFill>
              </a:rPr>
              <a:t>186 </a:t>
            </a:r>
            <a:r>
              <a:rPr lang="sk-SK" sz="2400" b="1" dirty="0" smtClean="0">
                <a:solidFill>
                  <a:schemeClr val="tx1">
                    <a:lumMod val="50000"/>
                  </a:schemeClr>
                </a:solidFill>
              </a:rPr>
              <a:t>354 EUR </a:t>
            </a:r>
            <a:r>
              <a:rPr lang="sk-SK" sz="2000" dirty="0" smtClean="0">
                <a:solidFill>
                  <a:schemeClr val="tx1">
                    <a:lumMod val="50000"/>
                  </a:schemeClr>
                </a:solidFill>
              </a:rPr>
              <a:t>(COV)           1 858 400 EUR (ESF+)</a:t>
            </a:r>
          </a:p>
          <a:p>
            <a:pPr algn="just"/>
            <a:endParaRPr lang="sk-SK" sz="1800" i="1" dirty="0" smtClean="0">
              <a:solidFill>
                <a:srgbClr val="002060"/>
              </a:solidFill>
            </a:endParaRPr>
          </a:p>
          <a:p>
            <a:r>
              <a:rPr lang="sk-SK" sz="1800" b="1" dirty="0" smtClean="0">
                <a:solidFill>
                  <a:srgbClr val="002060"/>
                </a:solidFill>
              </a:rPr>
              <a:t>Časový </a:t>
            </a:r>
            <a:r>
              <a:rPr lang="sk-SK" sz="1800" b="1" dirty="0">
                <a:solidFill>
                  <a:srgbClr val="002060"/>
                </a:solidFill>
              </a:rPr>
              <a:t>rámec trvania projektu</a:t>
            </a:r>
          </a:p>
          <a:p>
            <a:r>
              <a:rPr lang="sk-SK" sz="1800" dirty="0" smtClean="0">
                <a:solidFill>
                  <a:schemeClr val="tx1">
                    <a:lumMod val="75000"/>
                  </a:schemeClr>
                </a:solidFill>
              </a:rPr>
              <a:t>10/2023 </a:t>
            </a:r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– </a:t>
            </a:r>
            <a:r>
              <a:rPr lang="sk-SK" sz="1800" dirty="0" smtClean="0">
                <a:solidFill>
                  <a:schemeClr val="tx1">
                    <a:lumMod val="75000"/>
                  </a:schemeClr>
                </a:solidFill>
              </a:rPr>
              <a:t>12/2025</a:t>
            </a:r>
          </a:p>
          <a:p>
            <a:endParaRPr lang="sk-SK" sz="1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800" b="1" dirty="0">
              <a:solidFill>
                <a:srgbClr val="FF0000"/>
              </a:solidFill>
            </a:endParaRPr>
          </a:p>
          <a:p>
            <a:r>
              <a:rPr lang="sk-SK" sz="1800" b="1" dirty="0" smtClean="0">
                <a:solidFill>
                  <a:schemeClr val="tx1">
                    <a:lumMod val="50000"/>
                  </a:schemeClr>
                </a:solidFill>
              </a:rPr>
              <a:t>V </a:t>
            </a:r>
            <a:r>
              <a:rPr lang="sk-SK" sz="1800" b="1" dirty="0">
                <a:solidFill>
                  <a:schemeClr val="tx1">
                    <a:lumMod val="50000"/>
                  </a:schemeClr>
                </a:solidFill>
              </a:rPr>
              <a:t>rámci posudzovania budú uplatňované vylučujúce kritériá v súlade s platnou a účinnou Všeobecnou metodikou a kritériami použitými pre výber projektov bez uplatnenia vecných hodnotiacich a výberových </a:t>
            </a:r>
            <a:r>
              <a:rPr lang="sk-SK" sz="1800" b="1" dirty="0" smtClean="0">
                <a:solidFill>
                  <a:schemeClr val="tx1">
                    <a:lumMod val="50000"/>
                  </a:schemeClr>
                </a:solidFill>
              </a:rPr>
              <a:t>kritérií.</a:t>
            </a:r>
            <a:endParaRPr lang="sk-SK" sz="18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sk-SK" sz="1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8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2000" b="1" dirty="0" smtClean="0">
                <a:solidFill>
                  <a:schemeClr val="tx1">
                    <a:lumMod val="75000"/>
                  </a:schemeClr>
                </a:solidFill>
              </a:rPr>
              <a:t>Očakávané </a:t>
            </a:r>
            <a:r>
              <a:rPr lang="sk-SK" sz="2000" b="1" dirty="0">
                <a:solidFill>
                  <a:schemeClr val="tx1">
                    <a:lumMod val="75000"/>
                  </a:schemeClr>
                </a:solidFill>
              </a:rPr>
              <a:t>výsledky</a:t>
            </a:r>
            <a:r>
              <a:rPr lang="sk-SK" sz="2000" b="1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err="1" smtClean="0">
                <a:solidFill>
                  <a:schemeClr val="tx1">
                    <a:lumMod val="50000"/>
                  </a:schemeClr>
                </a:solidFill>
              </a:rPr>
              <a:t>replikovateľný</a:t>
            </a:r>
            <a:r>
              <a:rPr lang="sk-SK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sz="2000" dirty="0">
                <a:solidFill>
                  <a:schemeClr val="tx1">
                    <a:lumMod val="50000"/>
                  </a:schemeClr>
                </a:solidFill>
              </a:rPr>
              <a:t>model pre FZO na území celej </a:t>
            </a:r>
            <a:r>
              <a:rPr lang="sk-SK" sz="2000" dirty="0" smtClean="0">
                <a:solidFill>
                  <a:schemeClr val="tx1">
                    <a:lumMod val="50000"/>
                  </a:schemeClr>
                </a:solidFill>
              </a:rPr>
              <a:t>SR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>
                    <a:lumMod val="50000"/>
                  </a:schemeClr>
                </a:solidFill>
              </a:rPr>
              <a:t>10 CISZS</a:t>
            </a:r>
            <a:endParaRPr lang="sk-SK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>
                    <a:lumMod val="50000"/>
                  </a:schemeClr>
                </a:solidFill>
              </a:rPr>
              <a:t>30 zamestnancov</a:t>
            </a:r>
            <a:endParaRPr lang="sk-SK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>
                <a:solidFill>
                  <a:schemeClr val="tx1">
                    <a:lumMod val="50000"/>
                  </a:schemeClr>
                </a:solidFill>
              </a:rPr>
              <a:t>2500 podporených klientov</a:t>
            </a:r>
            <a:endParaRPr lang="sk-SK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sk-SK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9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800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184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0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1656" y="65941"/>
            <a:ext cx="1125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>
                <a:solidFill>
                  <a:schemeClr val="accent4"/>
                </a:solidFill>
              </a:rPr>
              <a:t>Rozvoj dlhodobej starostlivosti poskytovanej na komunitnej úrovni v BBSK</a:t>
            </a:r>
          </a:p>
        </p:txBody>
      </p:sp>
      <p:pic>
        <p:nvPicPr>
          <p:cNvPr id="7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  <p:sp>
        <p:nvSpPr>
          <p:cNvPr id="3" name="BlokTextu 2"/>
          <p:cNvSpPr txBox="1"/>
          <p:nvPr/>
        </p:nvSpPr>
        <p:spPr>
          <a:xfrm>
            <a:off x="316356" y="1020048"/>
            <a:ext cx="110797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chemeClr val="tx1">
                    <a:lumMod val="75000"/>
                  </a:schemeClr>
                </a:solidFill>
              </a:rPr>
              <a:t>Inovácie a odporúčania vyplývajúce z hodnotení </a:t>
            </a:r>
          </a:p>
          <a:p>
            <a:endParaRPr lang="sk-SK" sz="16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1">
                    <a:lumMod val="50000"/>
                  </a:schemeClr>
                </a:solidFill>
              </a:rPr>
              <a:t>Navrhovanú inováciu predstavuje zastrešenie metodicko-koordinačnej činnosti na úrovni kraja </a:t>
            </a:r>
            <a:r>
              <a:rPr lang="sk-SK" sz="1600" dirty="0">
                <a:solidFill>
                  <a:schemeClr val="tx1">
                    <a:lumMod val="50000"/>
                  </a:schemeClr>
                </a:solidFill>
              </a:rPr>
              <a:t>pri zriaďovaní a zabezpečení optimálneho fungovania </a:t>
            </a:r>
            <a:r>
              <a:rPr lang="sk-SK" sz="1600" dirty="0" smtClean="0">
                <a:solidFill>
                  <a:schemeClr val="tx1">
                    <a:lumMod val="50000"/>
                  </a:schemeClr>
                </a:solidFill>
              </a:rPr>
              <a:t>CISZS</a:t>
            </a:r>
          </a:p>
          <a:p>
            <a:endParaRPr lang="sk-SK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1600" b="1" dirty="0" smtClean="0">
                <a:solidFill>
                  <a:schemeClr val="tx1">
                    <a:lumMod val="75000"/>
                  </a:schemeClr>
                </a:solidFill>
              </a:rPr>
              <a:t>Monitorovanie a hodnotenie projektu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1">
                    <a:lumMod val="50000"/>
                  </a:schemeClr>
                </a:solidFill>
              </a:rPr>
              <a:t>Predkladanie  monitorovacej správy prijímateľa na ročnej báze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 smtClean="0">
                <a:solidFill>
                  <a:schemeClr val="tx1">
                    <a:lumMod val="50000"/>
                  </a:schemeClr>
                </a:solidFill>
              </a:rPr>
              <a:t>Interná </a:t>
            </a:r>
            <a:r>
              <a:rPr lang="sk-SK" sz="1600" dirty="0" err="1" smtClean="0">
                <a:solidFill>
                  <a:schemeClr val="tx1">
                    <a:lumMod val="50000"/>
                  </a:schemeClr>
                </a:solidFill>
              </a:rPr>
              <a:t>evaluácia</a:t>
            </a:r>
            <a:r>
              <a:rPr lang="sk-SK" sz="1600" dirty="0" smtClean="0">
                <a:solidFill>
                  <a:schemeClr val="tx1">
                    <a:lumMod val="50000"/>
                  </a:schemeClr>
                </a:solidFill>
              </a:rPr>
              <a:t> národného projektu počas implementácie projektu (ako súčasť činnosti MKC)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1600" b="1" dirty="0" smtClean="0">
                <a:solidFill>
                  <a:schemeClr val="tx1">
                    <a:lumMod val="75000"/>
                  </a:schemeClr>
                </a:solidFill>
              </a:rPr>
              <a:t>Plánované </a:t>
            </a:r>
            <a:r>
              <a:rPr lang="sk-SK" sz="1600" b="1" dirty="0">
                <a:solidFill>
                  <a:schemeClr val="tx1">
                    <a:lumMod val="75000"/>
                  </a:schemeClr>
                </a:solidFill>
              </a:rPr>
              <a:t>opatrenia v rámci ESO </a:t>
            </a:r>
            <a:r>
              <a:rPr lang="sk-SK" sz="1600" b="1" dirty="0" smtClean="0">
                <a:solidFill>
                  <a:schemeClr val="tx1">
                    <a:lumMod val="75000"/>
                  </a:schemeClr>
                </a:solidFill>
              </a:rPr>
              <a:t>4.11</a:t>
            </a:r>
            <a:endParaRPr lang="sk-SK" sz="16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zabezpečenie dodatočných personálnych kapacít v dlhodobej starostlivosti o osoby odkázané na pomoc inej </a:t>
            </a:r>
            <a:r>
              <a:rPr lang="sk-SK" sz="1600" dirty="0" smtClean="0">
                <a:solidFill>
                  <a:schemeClr val="tx1">
                    <a:lumMod val="75000"/>
                  </a:schemeClr>
                </a:solidFill>
              </a:rPr>
              <a:t>osoby</a:t>
            </a:r>
            <a:endParaRPr lang="sk-SK" sz="1600" b="1" dirty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37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0" y="0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08344" y="119760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800" i="1">
                <a:solidFill>
                  <a:schemeClr val="accent4"/>
                </a:solidFill>
              </a:defRPr>
            </a:lvl1pPr>
          </a:lstStyle>
          <a:p>
            <a:r>
              <a:rPr lang="sk-SK" b="1" dirty="0">
                <a:solidFill>
                  <a:schemeClr val="accent3">
                    <a:lumMod val="75000"/>
                  </a:schemeClr>
                </a:solidFill>
              </a:rPr>
              <a:t>Šanca na návrat 2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87318" y="642980"/>
            <a:ext cx="118351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800" b="1" dirty="0" smtClean="0">
                <a:solidFill>
                  <a:srgbClr val="002060"/>
                </a:solidFill>
              </a:rPr>
              <a:t>Priorita</a:t>
            </a:r>
            <a:endParaRPr lang="sk-SK" sz="1800" b="1" dirty="0">
              <a:solidFill>
                <a:srgbClr val="002060"/>
              </a:solidFill>
            </a:endParaRPr>
          </a:p>
          <a:p>
            <a:pPr algn="just"/>
            <a:r>
              <a:rPr lang="sk-SK" sz="1800" dirty="0" smtClean="0">
                <a:solidFill>
                  <a:srgbClr val="002060"/>
                </a:solidFill>
              </a:rPr>
              <a:t>4P5 Aktívne začlenenie a dostupné služby</a:t>
            </a:r>
          </a:p>
          <a:p>
            <a:pPr algn="just"/>
            <a:endParaRPr lang="sk-SK" sz="1800" dirty="0">
              <a:solidFill>
                <a:srgbClr val="002060"/>
              </a:solidFill>
            </a:endParaRPr>
          </a:p>
          <a:p>
            <a:pPr algn="just"/>
            <a:r>
              <a:rPr lang="sk-SK" sz="1800" b="1" dirty="0">
                <a:solidFill>
                  <a:srgbClr val="002060"/>
                </a:solidFill>
              </a:rPr>
              <a:t>Špecifický cieľ</a:t>
            </a:r>
          </a:p>
          <a:p>
            <a:pPr algn="just"/>
            <a:r>
              <a:rPr lang="sk-SK" sz="1800" dirty="0">
                <a:solidFill>
                  <a:srgbClr val="002060"/>
                </a:solidFill>
              </a:rPr>
              <a:t>ESO4.8 Podpora aktívneho začlenenia s cieľom podporovať rovnosť príležitostí, nediskrimináciu a aktívnu účasť a zlepšenie </a:t>
            </a:r>
            <a:r>
              <a:rPr lang="sk-SK" sz="1800" dirty="0" err="1">
                <a:solidFill>
                  <a:srgbClr val="002060"/>
                </a:solidFill>
              </a:rPr>
              <a:t>zamestnateľnosti</a:t>
            </a:r>
            <a:r>
              <a:rPr lang="sk-SK" sz="1800" dirty="0">
                <a:solidFill>
                  <a:srgbClr val="002060"/>
                </a:solidFill>
              </a:rPr>
              <a:t>, najmä v prípade znevýhodnených </a:t>
            </a:r>
            <a:r>
              <a:rPr lang="sk-SK" sz="1800" dirty="0" smtClean="0">
                <a:solidFill>
                  <a:srgbClr val="002060"/>
                </a:solidFill>
              </a:rPr>
              <a:t>skupín</a:t>
            </a:r>
          </a:p>
          <a:p>
            <a:pPr algn="just"/>
            <a:endParaRPr lang="sk-SK" sz="1800" dirty="0">
              <a:solidFill>
                <a:srgbClr val="002060"/>
              </a:solidFill>
            </a:endParaRPr>
          </a:p>
          <a:p>
            <a:pPr algn="just"/>
            <a:r>
              <a:rPr lang="sk-SK" sz="1800" b="1" dirty="0" smtClean="0">
                <a:solidFill>
                  <a:srgbClr val="002060"/>
                </a:solidFill>
              </a:rPr>
              <a:t>Žiadateľ</a:t>
            </a:r>
          </a:p>
          <a:p>
            <a:pPr algn="just"/>
            <a:r>
              <a:rPr lang="sk-SK" sz="1800" dirty="0" smtClean="0">
                <a:solidFill>
                  <a:srgbClr val="002060"/>
                </a:solidFill>
              </a:rPr>
              <a:t>Generálne riaditeľstvo Zboru väzenskej a justičnej stráže</a:t>
            </a:r>
          </a:p>
          <a:p>
            <a:pPr algn="just"/>
            <a:endParaRPr lang="sk-SK" sz="1800" dirty="0" smtClean="0">
              <a:solidFill>
                <a:srgbClr val="002060"/>
              </a:solidFill>
            </a:endParaRPr>
          </a:p>
          <a:p>
            <a:pPr algn="just"/>
            <a:endParaRPr lang="sk-SK" sz="1800" dirty="0" smtClean="0">
              <a:solidFill>
                <a:srgbClr val="002060"/>
              </a:solidFill>
            </a:endParaRPr>
          </a:p>
          <a:p>
            <a:pPr algn="just"/>
            <a:r>
              <a:rPr lang="sk-SK" sz="1800" b="1" dirty="0" smtClean="0">
                <a:solidFill>
                  <a:srgbClr val="002060"/>
                </a:solidFill>
              </a:rPr>
              <a:t>Cieľová </a:t>
            </a:r>
            <a:r>
              <a:rPr lang="sk-SK" sz="1800" b="1" dirty="0">
                <a:solidFill>
                  <a:srgbClr val="002060"/>
                </a:solidFill>
              </a:rPr>
              <a:t>skupina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2060"/>
                </a:solidFill>
              </a:rPr>
              <a:t>FO v nepriaznivej sociálnej situácii </a:t>
            </a:r>
            <a:endParaRPr lang="sk-SK" sz="18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 smtClean="0">
                <a:solidFill>
                  <a:srgbClr val="002060"/>
                </a:solidFill>
              </a:rPr>
              <a:t>zamestnanci </a:t>
            </a:r>
            <a:r>
              <a:rPr lang="sk-SK" sz="1800" dirty="0">
                <a:solidFill>
                  <a:srgbClr val="002060"/>
                </a:solidFill>
              </a:rPr>
              <a:t>v oblasti sociálneho </a:t>
            </a:r>
            <a:r>
              <a:rPr lang="sk-SK" sz="1800" dirty="0" smtClean="0">
                <a:solidFill>
                  <a:srgbClr val="002060"/>
                </a:solidFill>
              </a:rPr>
              <a:t>začlenenia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800" dirty="0">
              <a:solidFill>
                <a:srgbClr val="002060"/>
              </a:solidFill>
            </a:endParaRPr>
          </a:p>
          <a:p>
            <a:pPr algn="just"/>
            <a:r>
              <a:rPr lang="sk-SK" sz="1800" b="1" dirty="0" smtClean="0">
                <a:solidFill>
                  <a:srgbClr val="002060"/>
                </a:solidFill>
              </a:rPr>
              <a:t>Cieľ NP</a:t>
            </a:r>
            <a:endParaRPr lang="sk-SK" sz="1800" b="1" dirty="0">
              <a:solidFill>
                <a:srgbClr val="002060"/>
              </a:solidFill>
            </a:endParaRPr>
          </a:p>
          <a:p>
            <a:pPr algn="just"/>
            <a:r>
              <a:rPr lang="sk-SK" sz="1800" dirty="0" smtClean="0">
                <a:solidFill>
                  <a:srgbClr val="002060"/>
                </a:solidFill>
              </a:rPr>
              <a:t>Inovatívna</a:t>
            </a:r>
            <a:r>
              <a:rPr lang="sk-SK" sz="1800" dirty="0">
                <a:solidFill>
                  <a:srgbClr val="002060"/>
                </a:solidFill>
              </a:rPr>
              <a:t>, komplexná a systémová podpora cieľovej skupiny fyzických osôb v nepriaznivej sociálnej situácii, so zameraním sa na zníženie rizika ich sociálneho vylúčenia a zlepšenie predpokladov na ich aktívne začlenenie na trhu práce</a:t>
            </a:r>
            <a:r>
              <a:rPr lang="sk-SK" sz="1800" dirty="0" smtClean="0">
                <a:solidFill>
                  <a:srgbClr val="002060"/>
                </a:solidFill>
              </a:rPr>
              <a:t>.</a:t>
            </a:r>
            <a:endParaRPr lang="sk-SK" sz="1800" b="1" dirty="0" smtClean="0">
              <a:solidFill>
                <a:srgbClr val="002060"/>
              </a:solidFill>
            </a:endParaRPr>
          </a:p>
        </p:txBody>
      </p:sp>
      <p:pic>
        <p:nvPicPr>
          <p:cNvPr id="6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  <p:sp>
        <p:nvSpPr>
          <p:cNvPr id="7" name="Obdĺžnik 6"/>
          <p:cNvSpPr/>
          <p:nvPr/>
        </p:nvSpPr>
        <p:spPr>
          <a:xfrm>
            <a:off x="6479776" y="2581972"/>
            <a:ext cx="5083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800" b="1" dirty="0">
                <a:solidFill>
                  <a:srgbClr val="002060"/>
                </a:solidFill>
              </a:rPr>
              <a:t>Partneri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2060"/>
                </a:solidFill>
              </a:rPr>
              <a:t>Ústredie práce, sociálnych vecí a </a:t>
            </a:r>
            <a:r>
              <a:rPr lang="sk-SK" sz="1800" dirty="0" smtClean="0">
                <a:solidFill>
                  <a:srgbClr val="002060"/>
                </a:solidFill>
              </a:rPr>
              <a:t>rodiny SR</a:t>
            </a:r>
            <a:endParaRPr lang="sk-SK" sz="18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2060"/>
                </a:solidFill>
              </a:rPr>
              <a:t>Ministerstvo spravodlivosti </a:t>
            </a:r>
            <a:r>
              <a:rPr lang="sk-SK" sz="1800" dirty="0" smtClean="0">
                <a:solidFill>
                  <a:srgbClr val="002060"/>
                </a:solidFill>
              </a:rPr>
              <a:t>SR</a:t>
            </a:r>
            <a:endParaRPr lang="sk-SK" sz="18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2060"/>
                </a:solidFill>
              </a:rPr>
              <a:t>18 Partnerských ústavov</a:t>
            </a:r>
          </a:p>
          <a:p>
            <a:pPr algn="just"/>
            <a:endParaRPr lang="sk-SK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59840" y="-38324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>
                <a:solidFill>
                  <a:schemeClr val="accent4"/>
                </a:solidFill>
              </a:rPr>
              <a:t>Šanca na návrat 2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39884" y="512314"/>
            <a:ext cx="11894400" cy="517064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sk-SK" sz="1600" b="1" dirty="0">
                <a:solidFill>
                  <a:schemeClr val="tx1">
                    <a:lumMod val="75000"/>
                  </a:schemeClr>
                </a:solidFill>
              </a:rPr>
              <a:t>Hlavná aktivita: </a:t>
            </a:r>
            <a:r>
              <a:rPr lang="sk-SK" sz="1600" dirty="0">
                <a:solidFill>
                  <a:srgbClr val="002060"/>
                </a:solidFill>
              </a:rPr>
              <a:t>Resocializácia, posilnenie kľúčových kompetencií a aktívne začlenenie fyzických osôb v nepriaznivej sociálnej situácii do spoločnosti, na trh práce a zlepšenie ich prístupu k sociálnym službám</a:t>
            </a:r>
            <a:endParaRPr lang="sk-SK" sz="1600" b="1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sk-SK" sz="1800" b="1" dirty="0" smtClean="0">
              <a:solidFill>
                <a:srgbClr val="002060"/>
              </a:solidFill>
            </a:endParaRPr>
          </a:p>
          <a:p>
            <a:pPr algn="just"/>
            <a:endParaRPr lang="sk-SK" b="1" dirty="0" smtClean="0">
              <a:solidFill>
                <a:srgbClr val="002060"/>
              </a:solidFill>
            </a:endParaRPr>
          </a:p>
          <a:p>
            <a:pPr algn="just"/>
            <a:r>
              <a:rPr lang="sk-SK" b="1" dirty="0" smtClean="0">
                <a:solidFill>
                  <a:srgbClr val="002060"/>
                </a:solidFill>
              </a:rPr>
              <a:t>1</a:t>
            </a:r>
            <a:r>
              <a:rPr lang="sk-SK" b="1" dirty="0">
                <a:solidFill>
                  <a:srgbClr val="002060"/>
                </a:solidFill>
              </a:rPr>
              <a:t>: Odborná koordinačná činnosť riadiaceho výboru</a:t>
            </a:r>
            <a:endParaRPr lang="sk-SK" b="1" dirty="0" smtClean="0">
              <a:solidFill>
                <a:srgbClr val="002060"/>
              </a:solidFill>
            </a:endParaRPr>
          </a:p>
          <a:p>
            <a:pPr algn="just"/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Vytvárať synergie a prepájať partnerov a externých poskytovateľov služieb, ktorí budú poskytovať poradenstvo a vzdelávanie.</a:t>
            </a:r>
          </a:p>
          <a:p>
            <a:pPr algn="just"/>
            <a:endParaRPr lang="sk-SK" dirty="0" smtClean="0">
              <a:solidFill>
                <a:srgbClr val="002060"/>
              </a:solidFill>
            </a:endParaRPr>
          </a:p>
          <a:p>
            <a:pPr algn="just"/>
            <a:r>
              <a:rPr lang="sk-SK" b="1" dirty="0" smtClean="0">
                <a:solidFill>
                  <a:srgbClr val="002060"/>
                </a:solidFill>
              </a:rPr>
              <a:t>2</a:t>
            </a:r>
            <a:r>
              <a:rPr lang="sk-SK" b="1" dirty="0">
                <a:solidFill>
                  <a:srgbClr val="002060"/>
                </a:solidFill>
              </a:rPr>
              <a:t>: </a:t>
            </a:r>
            <a:r>
              <a:rPr lang="pl-PL" b="1" dirty="0">
                <a:solidFill>
                  <a:srgbClr val="002060"/>
                </a:solidFill>
              </a:rPr>
              <a:t>Vytváranie a poskytovanie informačno-poradenských služieb pre klientov</a:t>
            </a:r>
            <a:endParaRPr lang="pl-PL" b="1" dirty="0" smtClean="0">
              <a:solidFill>
                <a:srgbClr val="002060"/>
              </a:solidFill>
            </a:endParaRPr>
          </a:p>
          <a:p>
            <a:pPr algn="just"/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Zmierniť dopady sociálneho vylúčenia a predchádzať recidíve páchania trestnej činnosti prostredníctvom implementovaného adaptačného procesu  v nástupných a výstupných oddieloch.</a:t>
            </a:r>
          </a:p>
          <a:p>
            <a:pPr algn="just"/>
            <a:r>
              <a:rPr lang="sk-SK" dirty="0" smtClean="0"/>
              <a:t> 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>
                <a:solidFill>
                  <a:srgbClr val="002060"/>
                </a:solidFill>
              </a:rPr>
              <a:t>3: </a:t>
            </a:r>
            <a:r>
              <a:rPr lang="sk-SK" b="1" dirty="0">
                <a:solidFill>
                  <a:srgbClr val="002060"/>
                </a:solidFill>
              </a:rPr>
              <a:t>Zavádzanie a modifikácia štandardizovaných vzdelávacích programov </a:t>
            </a:r>
            <a:endParaRPr lang="sk-SK" b="1" dirty="0" smtClean="0">
              <a:solidFill>
                <a:srgbClr val="002060"/>
              </a:solidFill>
            </a:endParaRPr>
          </a:p>
          <a:p>
            <a:pPr algn="just"/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Získanie, obnova alebo posilnenie kľúčových kompetencií potrebných k sociálnemu začleneniu a predchádzaniu recidíve. </a:t>
            </a:r>
          </a:p>
          <a:p>
            <a:pPr algn="just"/>
            <a:endParaRPr lang="sk-SK" dirty="0" smtClean="0">
              <a:solidFill>
                <a:srgbClr val="002060"/>
              </a:solidFill>
            </a:endParaRPr>
          </a:p>
          <a:p>
            <a:pPr algn="just"/>
            <a:r>
              <a:rPr lang="sk-SK" b="1" dirty="0" smtClean="0">
                <a:solidFill>
                  <a:srgbClr val="002060"/>
                </a:solidFill>
              </a:rPr>
              <a:t>4</a:t>
            </a:r>
            <a:r>
              <a:rPr lang="sk-SK" b="1" dirty="0">
                <a:solidFill>
                  <a:srgbClr val="002060"/>
                </a:solidFill>
              </a:rPr>
              <a:t>: Digitalizácia </a:t>
            </a:r>
            <a:r>
              <a:rPr lang="sk-SK" b="1" dirty="0" err="1">
                <a:solidFill>
                  <a:srgbClr val="002060"/>
                </a:solidFill>
              </a:rPr>
              <a:t>služieb,programov</a:t>
            </a:r>
            <a:r>
              <a:rPr lang="sk-SK" b="1" dirty="0">
                <a:solidFill>
                  <a:srgbClr val="002060"/>
                </a:solidFill>
              </a:rPr>
              <a:t> a elektronické nástroje </a:t>
            </a:r>
            <a:r>
              <a:rPr lang="sk-SK" b="1" dirty="0" err="1">
                <a:solidFill>
                  <a:srgbClr val="002060"/>
                </a:solidFill>
              </a:rPr>
              <a:t>prispievajúce</a:t>
            </a:r>
            <a:r>
              <a:rPr lang="sk-SK" b="1" dirty="0">
                <a:solidFill>
                  <a:srgbClr val="002060"/>
                </a:solidFill>
              </a:rPr>
              <a:t> k procesu resocializácie</a:t>
            </a:r>
            <a:endParaRPr lang="sk-SK" b="1" dirty="0" smtClean="0">
              <a:solidFill>
                <a:srgbClr val="002060"/>
              </a:solidFill>
            </a:endParaRPr>
          </a:p>
          <a:p>
            <a:pPr algn="just"/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Aplikácia a využitie moderných IKT nástrojov v procese resocializácie. </a:t>
            </a:r>
            <a:endParaRPr lang="sk-SK" b="1" dirty="0" smtClean="0">
              <a:solidFill>
                <a:srgbClr val="002060"/>
              </a:solidFill>
            </a:endParaRPr>
          </a:p>
          <a:p>
            <a:endParaRPr lang="sk-SK" b="1" dirty="0">
              <a:solidFill>
                <a:srgbClr val="002060"/>
              </a:solidFill>
            </a:endParaRPr>
          </a:p>
          <a:p>
            <a:r>
              <a:rPr lang="sk-SK" b="1" dirty="0">
                <a:solidFill>
                  <a:srgbClr val="002060"/>
                </a:solidFill>
              </a:rPr>
              <a:t>5: </a:t>
            </a:r>
            <a:r>
              <a:rPr lang="sk-SK" b="1" dirty="0" err="1">
                <a:solidFill>
                  <a:srgbClr val="002060"/>
                </a:solidFill>
              </a:rPr>
              <a:t>Evaluácia</a:t>
            </a:r>
            <a:r>
              <a:rPr lang="sk-SK" b="1" dirty="0">
                <a:solidFill>
                  <a:srgbClr val="002060"/>
                </a:solidFill>
              </a:rPr>
              <a:t> </a:t>
            </a:r>
            <a:r>
              <a:rPr lang="sk-SK" b="1" dirty="0" smtClean="0">
                <a:solidFill>
                  <a:srgbClr val="002060"/>
                </a:solidFill>
              </a:rPr>
              <a:t>NP</a:t>
            </a:r>
          </a:p>
          <a:p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Identifikácia prínosov realizácie národného projektu pre cieľové skupiny a posúdenie účinnosti, účelnosti a správnosti zacielenia aktivít na potreby účastníkov </a:t>
            </a:r>
            <a:r>
              <a:rPr lang="sk-SK" dirty="0" smtClean="0">
                <a:solidFill>
                  <a:schemeClr val="tx1">
                    <a:lumMod val="75000"/>
                  </a:schemeClr>
                </a:solidFill>
              </a:rPr>
              <a:t>projektu</a:t>
            </a:r>
          </a:p>
          <a:p>
            <a:endParaRPr lang="sk-SK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b="1" dirty="0">
                <a:solidFill>
                  <a:srgbClr val="002060"/>
                </a:solidFill>
              </a:rPr>
              <a:t>6: Vzdelávanie odborného </a:t>
            </a:r>
            <a:r>
              <a:rPr lang="sk-SK" b="1" dirty="0" smtClean="0">
                <a:solidFill>
                  <a:srgbClr val="002060"/>
                </a:solidFill>
              </a:rPr>
              <a:t>personálu</a:t>
            </a:r>
            <a:endParaRPr lang="sk-SK" dirty="0" smtClean="0">
              <a:solidFill>
                <a:srgbClr val="002060"/>
              </a:solidFill>
            </a:endParaRPr>
          </a:p>
          <a:p>
            <a:pPr algn="just"/>
            <a:r>
              <a:rPr lang="sk-SK" dirty="0">
                <a:solidFill>
                  <a:schemeClr val="tx1">
                    <a:lumMod val="75000"/>
                  </a:schemeClr>
                </a:solidFill>
              </a:rPr>
              <a:t>Zvyšovanie odborných kompetencií  súvisiacich so zavádzaním  nových inovatívnych systémových opatrení  v oblasti väzenstva</a:t>
            </a:r>
          </a:p>
        </p:txBody>
      </p:sp>
      <p:pic>
        <p:nvPicPr>
          <p:cNvPr id="6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141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0" y="-29656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77672" y="18143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>
                <a:solidFill>
                  <a:schemeClr val="accent4"/>
                </a:solidFill>
              </a:rPr>
              <a:t>Šanca na návrat 2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21354" y="399590"/>
            <a:ext cx="115671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smtClean="0">
                <a:solidFill>
                  <a:srgbClr val="002060"/>
                </a:solidFill>
              </a:rPr>
              <a:t>Alokácia 	</a:t>
            </a:r>
          </a:p>
          <a:p>
            <a:r>
              <a:rPr lang="sk-SK" sz="2400" b="1" dirty="0" smtClean="0">
                <a:solidFill>
                  <a:srgbClr val="002060"/>
                </a:solidFill>
              </a:rPr>
              <a:t>17 </a:t>
            </a:r>
            <a:r>
              <a:rPr lang="sk-SK" sz="2400" b="1" dirty="0">
                <a:solidFill>
                  <a:srgbClr val="002060"/>
                </a:solidFill>
              </a:rPr>
              <a:t>997 236,98 € </a:t>
            </a:r>
            <a:r>
              <a:rPr lang="sk-SK" sz="2000" dirty="0" smtClean="0">
                <a:solidFill>
                  <a:srgbClr val="002060"/>
                </a:solidFill>
              </a:rPr>
              <a:t>(COV)     15 297 650 EUR (ESF+)</a:t>
            </a:r>
            <a:endParaRPr lang="sk-SK" sz="2000" dirty="0">
              <a:solidFill>
                <a:srgbClr val="002060"/>
              </a:solidFill>
            </a:endParaRPr>
          </a:p>
          <a:p>
            <a:endParaRPr lang="sk-SK" sz="1800" b="1" dirty="0" smtClean="0">
              <a:solidFill>
                <a:srgbClr val="002060"/>
              </a:solidFill>
            </a:endParaRPr>
          </a:p>
          <a:p>
            <a:endParaRPr lang="sk-SK" sz="1800" b="1" dirty="0" smtClean="0">
              <a:solidFill>
                <a:srgbClr val="002060"/>
              </a:solidFill>
            </a:endParaRPr>
          </a:p>
          <a:p>
            <a:r>
              <a:rPr lang="sk-SK" sz="1800" b="1" dirty="0" smtClean="0">
                <a:solidFill>
                  <a:srgbClr val="002060"/>
                </a:solidFill>
              </a:rPr>
              <a:t>Časový </a:t>
            </a:r>
            <a:r>
              <a:rPr lang="sk-SK" sz="1800" b="1" dirty="0">
                <a:solidFill>
                  <a:srgbClr val="002060"/>
                </a:solidFill>
              </a:rPr>
              <a:t>rámec trvania projektu</a:t>
            </a:r>
          </a:p>
          <a:p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09/2023– </a:t>
            </a:r>
            <a:r>
              <a:rPr lang="sk-SK" sz="1800" dirty="0" smtClean="0">
                <a:solidFill>
                  <a:schemeClr val="tx1">
                    <a:lumMod val="75000"/>
                  </a:schemeClr>
                </a:solidFill>
              </a:rPr>
              <a:t>07/2029</a:t>
            </a:r>
            <a:endParaRPr lang="sk-SK" sz="1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8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1800" b="1" dirty="0">
                <a:solidFill>
                  <a:schemeClr val="tx1">
                    <a:lumMod val="75000"/>
                  </a:schemeClr>
                </a:solidFill>
              </a:rPr>
              <a:t>Očakávané výsledky: </a:t>
            </a:r>
          </a:p>
          <a:p>
            <a:endParaRPr lang="sk-SK" sz="18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medzirezortné komplexné, systémovo uchopiteľné nastavenie a prepojenie politík </a:t>
            </a:r>
            <a:r>
              <a:rPr lang="sk-SK" sz="1800" dirty="0" err="1">
                <a:solidFill>
                  <a:schemeClr val="tx1">
                    <a:lumMod val="75000"/>
                  </a:schemeClr>
                </a:solidFill>
              </a:rPr>
              <a:t>penitenciárnej</a:t>
            </a:r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 a </a:t>
            </a:r>
            <a:r>
              <a:rPr lang="sk-SK" sz="1800" dirty="0" err="1">
                <a:solidFill>
                  <a:schemeClr val="tx1">
                    <a:lumMod val="75000"/>
                  </a:schemeClr>
                </a:solidFill>
              </a:rPr>
              <a:t>postpenitenciárnej</a:t>
            </a:r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k-SK" sz="1800" dirty="0" smtClean="0">
                <a:solidFill>
                  <a:schemeClr val="tx1">
                    <a:lumMod val="75000"/>
                  </a:schemeClr>
                </a:solidFill>
              </a:rPr>
              <a:t>starostlivosti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800" dirty="0" smtClean="0">
                <a:solidFill>
                  <a:schemeClr val="tx1">
                    <a:lumMod val="75000"/>
                  </a:schemeClr>
                </a:solidFill>
              </a:rPr>
              <a:t>poskytnutie intervencie </a:t>
            </a:r>
            <a:r>
              <a:rPr lang="sk-SK" sz="1800" b="1" dirty="0" smtClean="0">
                <a:solidFill>
                  <a:schemeClr val="tx1">
                    <a:lumMod val="75000"/>
                  </a:schemeClr>
                </a:solidFill>
              </a:rPr>
              <a:t>4 600 osobám </a:t>
            </a:r>
            <a:r>
              <a:rPr lang="sk-SK" sz="1800" dirty="0" smtClean="0">
                <a:solidFill>
                  <a:schemeClr val="tx1">
                    <a:lumMod val="75000"/>
                  </a:schemeClr>
                </a:solidFill>
              </a:rPr>
              <a:t>vo výkone trestu odňatia slobody v oblasti sociálneho začlenenia a aktívneho začlenenia na trhu práce; </a:t>
            </a:r>
            <a:endParaRPr lang="sk-SK" sz="18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z</a:t>
            </a:r>
            <a:r>
              <a:rPr lang="sk-SK" sz="1800" dirty="0" smtClean="0">
                <a:solidFill>
                  <a:schemeClr val="tx1">
                    <a:lumMod val="75000"/>
                  </a:schemeClr>
                </a:solidFill>
              </a:rPr>
              <a:t>avedenie a akreditácia funkčných modelov vzdelávania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v</a:t>
            </a:r>
            <a:r>
              <a:rPr lang="sk-SK" sz="1800" dirty="0" smtClean="0">
                <a:solidFill>
                  <a:schemeClr val="tx1">
                    <a:lumMod val="75000"/>
                  </a:schemeClr>
                </a:solidFill>
              </a:rPr>
              <a:t>ytvorenie </a:t>
            </a:r>
            <a:r>
              <a:rPr lang="sk-SK" sz="1800" b="1" dirty="0" smtClean="0">
                <a:solidFill>
                  <a:schemeClr val="tx1">
                    <a:lumMod val="75000"/>
                  </a:schemeClr>
                </a:solidFill>
              </a:rPr>
              <a:t>nástupných</a:t>
            </a:r>
            <a:r>
              <a:rPr lang="sk-SK" sz="1800" dirty="0" smtClean="0">
                <a:solidFill>
                  <a:schemeClr val="tx1">
                    <a:lumMod val="75000"/>
                  </a:schemeClr>
                </a:solidFill>
              </a:rPr>
              <a:t> (NO) a </a:t>
            </a:r>
            <a:r>
              <a:rPr lang="sk-SK" sz="1800" b="1" dirty="0" smtClean="0">
                <a:solidFill>
                  <a:schemeClr val="tx1">
                    <a:lumMod val="75000"/>
                  </a:schemeClr>
                </a:solidFill>
              </a:rPr>
              <a:t>výstupných</a:t>
            </a:r>
            <a:r>
              <a:rPr lang="sk-SK" sz="1800" dirty="0" smtClean="0">
                <a:solidFill>
                  <a:schemeClr val="tx1">
                    <a:lumMod val="75000"/>
                  </a:schemeClr>
                </a:solidFill>
              </a:rPr>
              <a:t> (VODD) oddielov </a:t>
            </a:r>
            <a:r>
              <a:rPr lang="sk-SK" sz="1800" dirty="0">
                <a:solidFill>
                  <a:schemeClr val="tx1">
                    <a:lumMod val="75000"/>
                  </a:schemeClr>
                </a:solidFill>
              </a:rPr>
              <a:t>v 18 partnerských ústavoch </a:t>
            </a:r>
            <a:endParaRPr lang="sk-SK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068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70"/>
          <p:cNvSpPr/>
          <p:nvPr/>
        </p:nvSpPr>
        <p:spPr>
          <a:xfrm>
            <a:off x="0" y="0"/>
            <a:ext cx="12209832" cy="5941740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70"/>
          <p:cNvSpPr txBox="1"/>
          <p:nvPr/>
        </p:nvSpPr>
        <p:spPr>
          <a:xfrm>
            <a:off x="533869" y="609055"/>
            <a:ext cx="11280111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5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/>
            <a:r>
              <a:rPr lang="sk-SK" sz="5400" b="1" dirty="0" smtClean="0">
                <a:solidFill>
                  <a:srgbClr val="F4767B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sk-SK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4767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sk-SK" sz="3600" b="1" dirty="0" smtClean="0">
                <a:solidFill>
                  <a:srgbClr val="F4767B">
                    <a:lumMod val="75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sk-SK" sz="2800" b="1" dirty="0" smtClean="0">
                <a:solidFill>
                  <a:srgbClr val="F4767B">
                    <a:lumMod val="75000"/>
                  </a:srgbClr>
                </a:solidFill>
                <a:cs typeface="Calibri" panose="020F0502020204030204" pitchFamily="34" charset="0"/>
              </a:rPr>
              <a:t>Informácia </a:t>
            </a:r>
            <a:r>
              <a:rPr lang="sk-SK" sz="2800" b="1" dirty="0">
                <a:solidFill>
                  <a:srgbClr val="F4767B">
                    <a:lumMod val="75000"/>
                  </a:srgbClr>
                </a:solidFill>
                <a:cs typeface="Calibri" panose="020F0502020204030204" pitchFamily="34" charset="0"/>
              </a:rPr>
              <a:t>o príprave budúcich výziev v rámci CP </a:t>
            </a:r>
            <a:r>
              <a:rPr lang="sk-SK" sz="2800" b="1" dirty="0" smtClean="0">
                <a:solidFill>
                  <a:srgbClr val="F4767B">
                    <a:lumMod val="75000"/>
                  </a:srgbClr>
                </a:solidFill>
                <a:cs typeface="Calibri" panose="020F0502020204030204" pitchFamily="34" charset="0"/>
              </a:rPr>
              <a:t>4</a:t>
            </a:r>
          </a:p>
          <a:p>
            <a:pPr lvl="0" algn="ctr"/>
            <a:endParaRPr lang="sk-SK" sz="2800" b="1" dirty="0" smtClean="0">
              <a:solidFill>
                <a:srgbClr val="F4767B">
                  <a:lumMod val="75000"/>
                </a:srgbClr>
              </a:solidFill>
              <a:cs typeface="Calibri" panose="020F0502020204030204" pitchFamily="34" charset="0"/>
            </a:endParaRPr>
          </a:p>
          <a:p>
            <a:pPr lvl="0" algn="ctr"/>
            <a:r>
              <a:rPr lang="sk-SK" sz="2800" b="1" dirty="0" smtClean="0">
                <a:solidFill>
                  <a:srgbClr val="F4767B">
                    <a:lumMod val="75000"/>
                  </a:srgbClr>
                </a:solidFill>
                <a:cs typeface="Calibri" panose="020F0502020204030204" pitchFamily="34" charset="0"/>
              </a:rPr>
              <a:t>Diskusia o spôsobe práce komisie </a:t>
            </a:r>
            <a:endParaRPr lang="sk-SK" sz="2800" b="1" dirty="0">
              <a:solidFill>
                <a:srgbClr val="F4767B">
                  <a:lumMod val="75000"/>
                </a:srgbClr>
              </a:solidFill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3600" b="1" i="0" u="none" strike="noStrike" kern="0" cap="none" spc="0" normalizeH="0" baseline="0" noProof="0" dirty="0">
              <a:ln>
                <a:noFill/>
              </a:ln>
              <a:solidFill>
                <a:srgbClr val="F4767B">
                  <a:lumMod val="75000"/>
                </a:srgbClr>
              </a:solidFill>
              <a:effectLst/>
              <a:uLnTx/>
              <a:uFillTx/>
              <a:latin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939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0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77672" y="0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>
                <a:solidFill>
                  <a:schemeClr val="accent4"/>
                </a:solidFill>
              </a:rPr>
              <a:t>Šanca na návrat 2</a:t>
            </a:r>
          </a:p>
        </p:txBody>
      </p:sp>
      <p:pic>
        <p:nvPicPr>
          <p:cNvPr id="7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  <p:sp>
        <p:nvSpPr>
          <p:cNvPr id="3" name="BlokTextu 2"/>
          <p:cNvSpPr txBox="1"/>
          <p:nvPr/>
        </p:nvSpPr>
        <p:spPr>
          <a:xfrm>
            <a:off x="565022" y="552515"/>
            <a:ext cx="110797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tx1">
                    <a:lumMod val="75000"/>
                  </a:schemeClr>
                </a:solidFill>
              </a:rPr>
              <a:t>Inovácie a odporúčania vyplývajúce z hodnotení </a:t>
            </a:r>
          </a:p>
          <a:p>
            <a:endParaRPr lang="sk-SK" sz="16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chemeClr val="tx1">
                    <a:lumMod val="75000"/>
                  </a:schemeClr>
                </a:solidFill>
              </a:rPr>
              <a:t>Vytvorenie NO a VODD vo všetkých partnerských ústavoch.</a:t>
            </a:r>
            <a:endParaRPr lang="sk-SK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1600" b="1" dirty="0">
                <a:solidFill>
                  <a:schemeClr val="tx1">
                    <a:lumMod val="75000"/>
                  </a:schemeClr>
                </a:solidFill>
              </a:rPr>
              <a:t>Monitorovanie a hodnotenie projektu </a:t>
            </a:r>
          </a:p>
          <a:p>
            <a:endParaRPr lang="sk-SK" sz="16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P</a:t>
            </a:r>
            <a:r>
              <a:rPr lang="sk-SK" sz="1600" dirty="0" smtClean="0">
                <a:solidFill>
                  <a:schemeClr val="tx1">
                    <a:lumMod val="75000"/>
                  </a:schemeClr>
                </a:solidFill>
              </a:rPr>
              <a:t>redloženie </a:t>
            </a: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monitorovacej správy prijímateľa na ročnej báze</a:t>
            </a:r>
            <a:r>
              <a:rPr lang="sk-SK" sz="16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sk-SK" sz="1600" dirty="0" smtClean="0">
                <a:solidFill>
                  <a:schemeClr val="tx1">
                    <a:lumMod val="75000"/>
                  </a:schemeClr>
                </a:solidFill>
              </a:rPr>
              <a:t>a </a:t>
            </a: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pravidelnej dvojročnej báze bude realizované </a:t>
            </a:r>
            <a:r>
              <a:rPr lang="sk-SK" sz="1600" dirty="0" err="1" smtClean="0">
                <a:solidFill>
                  <a:schemeClr val="tx1">
                    <a:lumMod val="75000"/>
                  </a:schemeClr>
                </a:solidFill>
              </a:rPr>
              <a:t>evaluačné</a:t>
            </a:r>
            <a:r>
              <a:rPr lang="sk-SK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podujatie </a:t>
            </a:r>
            <a:r>
              <a:rPr lang="sk-SK" sz="1600" dirty="0" smtClean="0">
                <a:solidFill>
                  <a:schemeClr val="tx1">
                    <a:lumMod val="75000"/>
                  </a:schemeClr>
                </a:solidFill>
              </a:rPr>
              <a:t>(seminár, </a:t>
            </a: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workshop a pod.) v rámci ktorého budú pozvaní </a:t>
            </a:r>
            <a:r>
              <a:rPr lang="sk-SK" sz="1600" dirty="0" smtClean="0">
                <a:solidFill>
                  <a:schemeClr val="tx1">
                    <a:lumMod val="75000"/>
                  </a:schemeClr>
                </a:solidFill>
              </a:rPr>
              <a:t>relevantní </a:t>
            </a:r>
            <a:r>
              <a:rPr lang="sk-SK" sz="1600" dirty="0">
                <a:solidFill>
                  <a:schemeClr val="tx1">
                    <a:lumMod val="75000"/>
                  </a:schemeClr>
                </a:solidFill>
              </a:rPr>
              <a:t>aktéri mimo projektového tímu (najmä z mimovládneho sektora a akademického prostredia) za účelom predstavenia a vyhodnotenia efektivity aktuálnej implementácie NP a formulácie odporúčaní pre ďalší vývoj implementácie </a:t>
            </a:r>
            <a:r>
              <a:rPr lang="sk-SK" sz="1600" dirty="0" smtClean="0">
                <a:solidFill>
                  <a:schemeClr val="tx1">
                    <a:lumMod val="75000"/>
                  </a:schemeClr>
                </a:solidFill>
              </a:rPr>
              <a:t>NP.</a:t>
            </a:r>
            <a:endParaRPr lang="sk-SK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sk-SK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sk-SK" sz="1600" b="1" dirty="0">
                <a:solidFill>
                  <a:schemeClr val="tx1">
                    <a:lumMod val="75000"/>
                  </a:schemeClr>
                </a:solidFill>
              </a:rPr>
              <a:t>Plánované opatrenia v rámci ESO </a:t>
            </a:r>
            <a:r>
              <a:rPr lang="sk-SK" sz="1600" b="1" dirty="0" smtClean="0">
                <a:solidFill>
                  <a:schemeClr val="tx1">
                    <a:lumMod val="75000"/>
                  </a:schemeClr>
                </a:solidFill>
              </a:rPr>
              <a:t>4.8</a:t>
            </a:r>
          </a:p>
          <a:p>
            <a:endParaRPr lang="sk-SK" sz="16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rgbClr val="003971"/>
                </a:solidFill>
              </a:rPr>
              <a:t>prevencia </a:t>
            </a:r>
            <a:r>
              <a:rPr lang="sk-SK" sz="1600" dirty="0">
                <a:solidFill>
                  <a:srgbClr val="003971"/>
                </a:solidFill>
              </a:rPr>
              <a:t>a eliminácia násilia, individualizované poradenské služby pre obete násilia a v oblasti podpory duševného zdravia, vrátane anonymizovanej podpory prostredníctvom </a:t>
            </a:r>
            <a:r>
              <a:rPr lang="sk-SK" sz="1600" dirty="0" smtClean="0">
                <a:solidFill>
                  <a:srgbClr val="003971"/>
                </a:solidFill>
              </a:rPr>
              <a:t>IKT;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03971"/>
                </a:solidFill>
              </a:rPr>
              <a:t>z</a:t>
            </a:r>
            <a:r>
              <a:rPr lang="sk-SK" sz="1600" dirty="0" smtClean="0">
                <a:solidFill>
                  <a:srgbClr val="003971"/>
                </a:solidFill>
              </a:rPr>
              <a:t>aistenie </a:t>
            </a:r>
            <a:r>
              <a:rPr lang="sk-SK" sz="1600" dirty="0">
                <a:solidFill>
                  <a:srgbClr val="003971"/>
                </a:solidFill>
              </a:rPr>
              <a:t>odborných kapacít pre subjekty v oblasti sociálneho začlenenia </a:t>
            </a:r>
            <a:endParaRPr lang="sk-SK" sz="1600" dirty="0" smtClean="0">
              <a:solidFill>
                <a:srgbClr val="0039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rgbClr val="003971"/>
                </a:solidFill>
              </a:rPr>
              <a:t>tvorba </a:t>
            </a:r>
            <a:r>
              <a:rPr lang="sk-SK" sz="1600" dirty="0">
                <a:solidFill>
                  <a:srgbClr val="003971"/>
                </a:solidFill>
              </a:rPr>
              <a:t>a implementácia transformačných plánov poskytovateľov sociálnych služieb zapojených do procesu prechodu z inštitucionálnej na komunitnú starostlivosť</a:t>
            </a:r>
            <a:r>
              <a:rPr lang="sk-SK" sz="1600" dirty="0" smtClean="0">
                <a:solidFill>
                  <a:srgbClr val="003971"/>
                </a:solidFill>
              </a:rPr>
              <a:t>;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487580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70"/>
          <p:cNvSpPr/>
          <p:nvPr/>
        </p:nvSpPr>
        <p:spPr>
          <a:xfrm>
            <a:off x="-17832" y="-36600"/>
            <a:ext cx="12209832" cy="5941740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70"/>
          <p:cNvSpPr txBox="1"/>
          <p:nvPr/>
        </p:nvSpPr>
        <p:spPr>
          <a:xfrm>
            <a:off x="519307" y="625986"/>
            <a:ext cx="10576107" cy="57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sk-SK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Plánované zasadnutia Komisie pri MV P SK 2021-2027 pre CIEĽ 4:</a:t>
            </a:r>
          </a:p>
          <a:p>
            <a:pPr lvl="0" algn="just"/>
            <a:endParaRPr lang="sk-SK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sk-SK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sk-SK" sz="32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k-SK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eptember 2023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endParaRPr lang="sk-SK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sk-SK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26. september 2023</a:t>
            </a:r>
            <a:endParaRPr lang="sk-SK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sk-SK" sz="3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sk-SK" sz="5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sk-SK" sz="3600" b="1" i="0" u="none" strike="noStrike" kern="0" cap="none" spc="0" normalizeH="0" baseline="0" noProof="0" dirty="0" smtClean="0">
              <a:ln>
                <a:noFill/>
              </a:ln>
              <a:solidFill>
                <a:srgbClr val="263C80"/>
              </a:solidFill>
              <a:effectLst/>
              <a:uLnTx/>
              <a:uFillTx/>
              <a:latin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k-SK" sz="5400" b="1" i="0" u="none" strike="noStrike" kern="0" cap="none" spc="0" normalizeH="0" baseline="0" noProof="0" dirty="0">
              <a:ln>
                <a:noFill/>
              </a:ln>
              <a:solidFill>
                <a:srgbClr val="263C8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3600" b="0" i="0" u="none" strike="noStrike" kern="0" cap="none" spc="0" normalizeH="0" baseline="0" noProof="0" dirty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sk-SK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263C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endParaRPr kumimoji="0" lang="sk-SK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09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70"/>
          <p:cNvSpPr/>
          <p:nvPr/>
        </p:nvSpPr>
        <p:spPr>
          <a:xfrm>
            <a:off x="-17832" y="-36600"/>
            <a:ext cx="12209832" cy="5941740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70"/>
          <p:cNvSpPr txBox="1"/>
          <p:nvPr/>
        </p:nvSpPr>
        <p:spPr>
          <a:xfrm>
            <a:off x="519307" y="625986"/>
            <a:ext cx="1057610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sk-SK" sz="5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sk-SK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sk-SK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k-SK" sz="5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k-SK" sz="36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sk-SK" sz="3600" b="1" dirty="0" smtClean="0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Rôzne a Záver</a:t>
            </a:r>
          </a:p>
          <a:p>
            <a:pPr lvl="0" algn="just"/>
            <a:endParaRPr lang="sk-SK" sz="5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sk-SK" sz="3600" dirty="0">
                <a:solidFill>
                  <a:schemeClr val="accent4"/>
                </a:solidFill>
              </a:rPr>
              <a:t> </a:t>
            </a:r>
            <a:r>
              <a:rPr lang="sk-SK" sz="3600" dirty="0" smtClean="0">
                <a:solidFill>
                  <a:schemeClr val="accent4"/>
                </a:solidFill>
              </a:rPr>
              <a:t>   </a:t>
            </a:r>
            <a:endParaRPr lang="sk-SK" sz="3600" dirty="0"/>
          </a:p>
        </p:txBody>
      </p:sp>
      <p:pic>
        <p:nvPicPr>
          <p:cNvPr id="4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974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73"/>
          <p:cNvSpPr/>
          <p:nvPr/>
        </p:nvSpPr>
        <p:spPr>
          <a:xfrm>
            <a:off x="0" y="4881489"/>
            <a:ext cx="12192000" cy="1976510"/>
          </a:xfrm>
          <a:prstGeom prst="rect">
            <a:avLst/>
          </a:prstGeom>
          <a:gradFill>
            <a:gsLst>
              <a:gs pos="0">
                <a:srgbClr val="005DB1"/>
              </a:gs>
              <a:gs pos="58999">
                <a:srgbClr val="043276"/>
              </a:gs>
              <a:gs pos="100000">
                <a:srgbClr val="0033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73"/>
          <p:cNvSpPr txBox="1"/>
          <p:nvPr/>
        </p:nvSpPr>
        <p:spPr>
          <a:xfrm>
            <a:off x="2482843" y="5508126"/>
            <a:ext cx="7450453" cy="7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100" b="1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Ďakujeme za účasť a spoluprácu</a:t>
            </a:r>
            <a:endParaRPr dirty="0"/>
          </a:p>
        </p:txBody>
      </p:sp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30" y="1573619"/>
            <a:ext cx="4901610" cy="1677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1656" y="441327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4"/>
                </a:solidFill>
              </a:rPr>
              <a:t>Harmonogram plánovaných výziev - september 2023</a:t>
            </a:r>
            <a:endParaRPr lang="sk-SK" sz="2800" b="1" dirty="0">
              <a:solidFill>
                <a:schemeClr val="accent4"/>
              </a:solidFill>
            </a:endParaRPr>
          </a:p>
        </p:txBody>
      </p:sp>
      <p:pic>
        <p:nvPicPr>
          <p:cNvPr id="6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37432"/>
              </p:ext>
            </p:extLst>
          </p:nvPr>
        </p:nvGraphicFramePr>
        <p:xfrm>
          <a:off x="141656" y="1496041"/>
          <a:ext cx="11797302" cy="3338510"/>
        </p:xfrm>
        <a:graphic>
          <a:graphicData uri="http://schemas.openxmlformats.org/drawingml/2006/table">
            <a:tbl>
              <a:tblPr firstRow="1" bandRow="1">
                <a:tableStyleId>{E5451690-C07A-4809-BDA6-F373C7B26F70}</a:tableStyleId>
              </a:tblPr>
              <a:tblGrid>
                <a:gridCol w="404754">
                  <a:extLst>
                    <a:ext uri="{9D8B030D-6E8A-4147-A177-3AD203B41FA5}">
                      <a16:colId xmlns:a16="http://schemas.microsoft.com/office/drawing/2014/main" val="3111516906"/>
                    </a:ext>
                  </a:extLst>
                </a:gridCol>
                <a:gridCol w="8287039">
                  <a:extLst>
                    <a:ext uri="{9D8B030D-6E8A-4147-A177-3AD203B41FA5}">
                      <a16:colId xmlns:a16="http://schemas.microsoft.com/office/drawing/2014/main" val="1921951588"/>
                    </a:ext>
                  </a:extLst>
                </a:gridCol>
                <a:gridCol w="3105509">
                  <a:extLst>
                    <a:ext uri="{9D8B030D-6E8A-4147-A177-3AD203B41FA5}">
                      <a16:colId xmlns:a16="http://schemas.microsoft.com/office/drawing/2014/main" val="163733890"/>
                    </a:ext>
                  </a:extLst>
                </a:gridCol>
              </a:tblGrid>
              <a:tr h="476930"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Zameranie výzvy – oblasť vzdelávanie </a:t>
                      </a:r>
                      <a:r>
                        <a:rPr lang="sk-SK" sz="1800" b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(MŠVVŠ</a:t>
                      </a:r>
                      <a:r>
                        <a:rPr lang="sk-SK" sz="1800" b="1" baseline="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SR)</a:t>
                      </a:r>
                      <a:endParaRPr lang="sk-SK" sz="1800" b="1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Priorita / Špecifický cieľ</a:t>
                      </a:r>
                      <a:endParaRPr lang="sk-SK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6033462"/>
                  </a:ext>
                </a:extLst>
              </a:tr>
              <a:tr h="47693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1.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800" dirty="0" err="1" smtClean="0"/>
                        <a:t>Desegregácia</a:t>
                      </a:r>
                      <a:r>
                        <a:rPr lang="sk-SK" sz="1800" dirty="0" smtClean="0"/>
                        <a:t> a </a:t>
                      </a:r>
                      <a:r>
                        <a:rPr lang="sk-SK" sz="1800" dirty="0" err="1" smtClean="0"/>
                        <a:t>inkluzívne</a:t>
                      </a:r>
                      <a:r>
                        <a:rPr lang="sk-SK" sz="1800" dirty="0" smtClean="0"/>
                        <a:t> triedy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4P2 / ESO 4.2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199327"/>
                  </a:ext>
                </a:extLst>
              </a:tr>
              <a:tr h="47693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2.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Národné centrum pre digitálnu transformáciu vzdelávania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800" dirty="0" smtClean="0"/>
                        <a:t>4P2 / ESO 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248229"/>
                  </a:ext>
                </a:extLst>
              </a:tr>
              <a:tr h="47693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3.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Zavedenie manažérstva kvality v OVP a vzdelávaní dospelých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800" dirty="0" smtClean="0"/>
                        <a:t>4P2 / ESO 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3119460"/>
                  </a:ext>
                </a:extLst>
              </a:tr>
              <a:tr h="476930">
                <a:tc>
                  <a:txBody>
                    <a:bodyPr/>
                    <a:lstStyle/>
                    <a:p>
                      <a:pPr algn="ctr"/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Zameranie výzvy – oblasť zdravotníctva </a:t>
                      </a:r>
                      <a:r>
                        <a:rPr lang="sk-SK" sz="1800" b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(MZ SR)</a:t>
                      </a:r>
                      <a:endParaRPr lang="sk-SK" sz="1800" b="1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Priorita / Špecifický cieľ</a:t>
                      </a:r>
                      <a:endParaRPr lang="sk-SK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946970"/>
                  </a:ext>
                </a:extLst>
              </a:tr>
              <a:tr h="47693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4.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Podpora zdravého životného štýlu a zlepšenie prevencie ochorení 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4P5 / ESO 4.11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3364197"/>
                  </a:ext>
                </a:extLst>
              </a:tr>
              <a:tr h="476930"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5.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800" dirty="0" smtClean="0"/>
                        <a:t>Podpora ďalšieho vzdelávania zdravotníckych zamestnancov v oblasti BFHI</a:t>
                      </a:r>
                      <a:endParaRPr lang="sk-S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dirty="0" smtClean="0"/>
                        <a:t>4P5 / ESO 4.11</a:t>
                      </a:r>
                      <a:endParaRPr lang="sk-S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269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2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67658" y="-66976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 smtClean="0">
                <a:solidFill>
                  <a:schemeClr val="accent4"/>
                </a:solidFill>
              </a:rPr>
              <a:t>Harmonogram plánovaných výziev - september 2023</a:t>
            </a:r>
            <a:endParaRPr lang="sk-SK" sz="2800" i="1" dirty="0">
              <a:solidFill>
                <a:schemeClr val="accent4"/>
              </a:solidFill>
            </a:endParaRPr>
          </a:p>
        </p:txBody>
      </p:sp>
      <p:pic>
        <p:nvPicPr>
          <p:cNvPr id="6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90994"/>
              </p:ext>
            </p:extLst>
          </p:nvPr>
        </p:nvGraphicFramePr>
        <p:xfrm>
          <a:off x="0" y="437717"/>
          <a:ext cx="12209832" cy="5451548"/>
        </p:xfrm>
        <a:graphic>
          <a:graphicData uri="http://schemas.openxmlformats.org/drawingml/2006/table">
            <a:tbl>
              <a:tblPr firstRow="1" bandRow="1">
                <a:tableStyleId>{E5451690-C07A-4809-BDA6-F373C7B26F70}</a:tableStyleId>
              </a:tblPr>
              <a:tblGrid>
                <a:gridCol w="475032">
                  <a:extLst>
                    <a:ext uri="{9D8B030D-6E8A-4147-A177-3AD203B41FA5}">
                      <a16:colId xmlns:a16="http://schemas.microsoft.com/office/drawing/2014/main" val="3111516906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192195158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63733890"/>
                    </a:ext>
                  </a:extLst>
                </a:gridCol>
              </a:tblGrid>
              <a:tr h="744684"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/>
                        <a:t>Zameranie výzvy – oblasť zamestnanosti a sociálnych služieb </a:t>
                      </a:r>
                      <a:r>
                        <a:rPr lang="sk-SK" sz="1600" b="1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(MPSVR SR)</a:t>
                      </a:r>
                      <a:endParaRPr lang="sk-SK" sz="1600" b="1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/>
                        <a:t>Priorita / Špecifický cieľ</a:t>
                      </a:r>
                      <a:endParaRPr lang="sk-SK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6033462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6.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Zručnosti pre trh práce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4P1</a:t>
                      </a:r>
                      <a:r>
                        <a:rPr lang="sk-SK" sz="1600" baseline="0" dirty="0" smtClean="0"/>
                        <a:t> /</a:t>
                      </a:r>
                      <a:r>
                        <a:rPr lang="sk-SK" sz="1600" dirty="0" smtClean="0"/>
                        <a:t> ESO 4.1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199327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7.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Podpora činnosti poradcov</a:t>
                      </a:r>
                      <a:r>
                        <a:rPr lang="sk-SK" sz="1600" baseline="0" dirty="0" smtClean="0"/>
                        <a:t> EURES a poradcov pre zamestnávateľov na úradoch PSVR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4P1 / ESO 4.1</a:t>
                      </a:r>
                      <a:endParaRPr lang="sk-SK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248229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8.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Inštitút </a:t>
                      </a:r>
                      <a:r>
                        <a:rPr lang="sk-SK" sz="16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sociálnej</a:t>
                      </a:r>
                      <a:r>
                        <a:rPr lang="sk-SK" sz="1600" dirty="0" smtClean="0"/>
                        <a:t> ekonomiky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4P1 / ESO 4.1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3119460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9.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k-SK" sz="16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Finančné príspevky registrovaným sociálnym podnikom </a:t>
                      </a:r>
                      <a:endParaRPr lang="sk-SK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4P1 / ESO 4.1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94301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10.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k-SK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Podpora odborných a koordinačných kapacít strešných organizácií občianskej spoločnosti</a:t>
                      </a:r>
                      <a:endParaRPr lang="sk-SK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4P1 / ESO 4.2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536750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11.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k-SK" sz="16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Podpora terénnej opatrovateľskej služby </a:t>
                      </a:r>
                      <a:endParaRPr lang="sk-SK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4P5 /</a:t>
                      </a:r>
                      <a:r>
                        <a:rPr lang="sk-SK" sz="1600" baseline="0" dirty="0" smtClean="0"/>
                        <a:t> ESO 4.11</a:t>
                      </a:r>
                      <a:endParaRPr lang="sk-SK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946970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12.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Bezplatné dlhové poradne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4P5 /</a:t>
                      </a:r>
                      <a:r>
                        <a:rPr lang="sk-SK" sz="1600" baseline="0" dirty="0" smtClean="0"/>
                        <a:t> ESO 4.12</a:t>
                      </a:r>
                      <a:endParaRPr lang="sk-SK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3364197"/>
                  </a:ext>
                </a:extLst>
              </a:tr>
              <a:tr h="370322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13.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Bezplatné rodinné poradne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4P5 /</a:t>
                      </a:r>
                      <a:r>
                        <a:rPr lang="sk-SK" sz="1600" baseline="0" dirty="0" smtClean="0"/>
                        <a:t> ESO 4.12</a:t>
                      </a:r>
                      <a:endParaRPr lang="sk-SK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2690142"/>
                  </a:ext>
                </a:extLst>
              </a:tr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14.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Koordinátori ochrany detí pred násilím 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4P5 /</a:t>
                      </a:r>
                      <a:r>
                        <a:rPr lang="sk-SK" sz="1600" baseline="0" dirty="0" smtClean="0"/>
                        <a:t> ESO 4.8</a:t>
                      </a:r>
                      <a:endParaRPr lang="sk-SK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9846880"/>
                  </a:ext>
                </a:extLst>
              </a:tr>
              <a:tr h="588773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15.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Tvorba a implementácia transformačných plánov poskytovateľov sociálnych služieb zapojených do procesu prechodu z inštitucionálnej na komunitnú starostlivosť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4P5 /</a:t>
                      </a:r>
                      <a:r>
                        <a:rPr lang="sk-SK" sz="1600" baseline="0" dirty="0" smtClean="0"/>
                        <a:t> ESO 4.8</a:t>
                      </a:r>
                      <a:endParaRPr lang="sk-SK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316926"/>
                  </a:ext>
                </a:extLst>
              </a:tr>
              <a:tr h="588773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16.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Prevencia a eliminácia násilia, individualizované poradenské služby pre obete násilia a v oblasti podpory duševného zdravia, vrátane IKT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4P5 /</a:t>
                      </a:r>
                      <a:r>
                        <a:rPr lang="sk-SK" sz="1600" baseline="0" dirty="0" smtClean="0"/>
                        <a:t> ESO 4.8</a:t>
                      </a:r>
                      <a:endParaRPr lang="sk-SK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348690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17.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Zaistenie odborných kapacít pre subjekty v oblasti sociálneho začlenenia 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4P5 /</a:t>
                      </a:r>
                      <a:r>
                        <a:rPr lang="sk-SK" sz="1600" baseline="0" dirty="0" smtClean="0"/>
                        <a:t> ESO 4.8</a:t>
                      </a:r>
                      <a:endParaRPr lang="sk-SK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583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5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-17832" y="-3832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1656" y="201612"/>
            <a:ext cx="1125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i="1" dirty="0" smtClean="0">
                <a:solidFill>
                  <a:schemeClr val="accent4"/>
                </a:solidFill>
              </a:rPr>
              <a:t>Harmonogram plánovaných výziev - september 2023</a:t>
            </a:r>
            <a:endParaRPr lang="sk-SK" sz="2800" i="1" dirty="0">
              <a:solidFill>
                <a:schemeClr val="accent4"/>
              </a:solidFill>
            </a:endParaRPr>
          </a:p>
        </p:txBody>
      </p:sp>
      <p:pic>
        <p:nvPicPr>
          <p:cNvPr id="6" name="image2.png"/>
          <p:cNvPicPr/>
          <p:nvPr/>
        </p:nvPicPr>
        <p:blipFill>
          <a:blip r:embed="rId2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09817"/>
              </p:ext>
            </p:extLst>
          </p:nvPr>
        </p:nvGraphicFramePr>
        <p:xfrm>
          <a:off x="-17832" y="1367302"/>
          <a:ext cx="12209832" cy="3059732"/>
        </p:xfrm>
        <a:graphic>
          <a:graphicData uri="http://schemas.openxmlformats.org/drawingml/2006/table">
            <a:tbl>
              <a:tblPr firstRow="1" bandRow="1">
                <a:tableStyleId>{E5451690-C07A-4809-BDA6-F373C7B26F70}</a:tableStyleId>
              </a:tblPr>
              <a:tblGrid>
                <a:gridCol w="656916">
                  <a:extLst>
                    <a:ext uri="{9D8B030D-6E8A-4147-A177-3AD203B41FA5}">
                      <a16:colId xmlns:a16="http://schemas.microsoft.com/office/drawing/2014/main" val="3111516906"/>
                    </a:ext>
                  </a:extLst>
                </a:gridCol>
                <a:gridCol w="9006721">
                  <a:extLst>
                    <a:ext uri="{9D8B030D-6E8A-4147-A177-3AD203B41FA5}">
                      <a16:colId xmlns:a16="http://schemas.microsoft.com/office/drawing/2014/main" val="1921951588"/>
                    </a:ext>
                  </a:extLst>
                </a:gridCol>
                <a:gridCol w="2546195">
                  <a:extLst>
                    <a:ext uri="{9D8B030D-6E8A-4147-A177-3AD203B41FA5}">
                      <a16:colId xmlns:a16="http://schemas.microsoft.com/office/drawing/2014/main" val="163733890"/>
                    </a:ext>
                  </a:extLst>
                </a:gridCol>
              </a:tblGrid>
              <a:tr h="748378"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/>
                        <a:t>Zameranie výzvy – oblasť zamestnanosti a sociálnych služieb</a:t>
                      </a:r>
                      <a:endParaRPr lang="sk-SK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b="1" dirty="0" smtClean="0"/>
                        <a:t>Priorita / Špecifický cieľ</a:t>
                      </a:r>
                      <a:endParaRPr lang="sk-SK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6033462"/>
                  </a:ext>
                </a:extLst>
              </a:tr>
              <a:tr h="61407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18.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Skvalitňovanie činnosti úradov PSVR – podpora individualizovaného prístupu k osobám ohrozeným chudobou a sociálnym vylúčením a koordinácie s TSP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4P5 /</a:t>
                      </a:r>
                      <a:r>
                        <a:rPr lang="sk-SK" sz="1600" baseline="0" dirty="0" smtClean="0"/>
                        <a:t> ESO 4.12</a:t>
                      </a:r>
                      <a:endParaRPr lang="sk-SK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199327"/>
                  </a:ext>
                </a:extLst>
              </a:tr>
              <a:tr h="35551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19.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solidFill>
                            <a:srgbClr val="000000"/>
                          </a:solidFill>
                        </a:rPr>
                        <a:t>Rozvoj výkonu opatrení sociálno</a:t>
                      </a:r>
                      <a:r>
                        <a:rPr lang="sk-SK" sz="1600" baseline="0" dirty="0" smtClean="0">
                          <a:solidFill>
                            <a:srgbClr val="000000"/>
                          </a:solidFill>
                        </a:rPr>
                        <a:t>právnej ochrany detí a sociálne kurately</a:t>
                      </a:r>
                      <a:endParaRPr lang="sk-SK" sz="16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4P5 / ESO 4.11</a:t>
                      </a:r>
                      <a:endParaRPr lang="sk-SK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248229"/>
                  </a:ext>
                </a:extLst>
              </a:tr>
              <a:tr h="35551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20.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l-PL" sz="16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Potravinová a materiálna pomoc </a:t>
                      </a:r>
                      <a:endParaRPr lang="sk-SK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4P8 / ESO 4.13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94301"/>
                  </a:ext>
                </a:extLst>
              </a:tr>
              <a:tr h="61407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21.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k-SK" sz="16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Zavádzanie </a:t>
                      </a:r>
                      <a:r>
                        <a:rPr lang="sk-SK" sz="1600" b="0" i="0" u="none" strike="noStrike" cap="none" dirty="0" err="1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housing-led</a:t>
                      </a:r>
                      <a:r>
                        <a:rPr lang="sk-SK" sz="16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prístupov so sprievodnými opatreniami na zabezpečenie dostupného bývania (DOP)</a:t>
                      </a:r>
                      <a:endParaRPr lang="sk-SK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4P5 /</a:t>
                      </a:r>
                      <a:r>
                        <a:rPr lang="sk-SK" sz="1600" baseline="0" dirty="0" smtClean="0"/>
                        <a:t> ESO 4.12</a:t>
                      </a:r>
                      <a:endParaRPr lang="sk-SK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946970"/>
                  </a:ext>
                </a:extLst>
              </a:tr>
              <a:tr h="372158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22.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Poskytovanie integrovaných informačných a poradenských služieb pre mladých ľudí (DOP)</a:t>
                      </a:r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k-SK" sz="1600" dirty="0" smtClean="0"/>
                        <a:t>4P4 /</a:t>
                      </a:r>
                      <a:r>
                        <a:rPr lang="sk-SK" sz="1600" baseline="0" dirty="0" smtClean="0"/>
                        <a:t> ESO 4.12</a:t>
                      </a:r>
                      <a:endParaRPr lang="sk-SK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269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70"/>
          <p:cNvSpPr/>
          <p:nvPr/>
        </p:nvSpPr>
        <p:spPr>
          <a:xfrm>
            <a:off x="0" y="0"/>
            <a:ext cx="12209832" cy="5941740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70"/>
          <p:cNvSpPr txBox="1"/>
          <p:nvPr/>
        </p:nvSpPr>
        <p:spPr>
          <a:xfrm>
            <a:off x="551204" y="604721"/>
            <a:ext cx="11280111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sk-SK" sz="5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sk-SK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sk-SK" sz="5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k-SK" sz="5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Zámery národných projektov</a:t>
            </a:r>
          </a:p>
          <a:p>
            <a:pPr lvl="0" algn="just"/>
            <a:endParaRPr lang="sk-SK" sz="3600" b="1" dirty="0">
              <a:solidFill>
                <a:schemeClr val="accent6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sk-SK" sz="2800" b="1" i="1" dirty="0">
                <a:latin typeface="+mj-lt"/>
                <a:cs typeface="Calibri" panose="020F0502020204030204" pitchFamily="34" charset="0"/>
              </a:rPr>
              <a:t>d</a:t>
            </a:r>
            <a:r>
              <a:rPr lang="sk-SK" sz="2800" b="1" i="1" dirty="0" smtClean="0">
                <a:latin typeface="+mj-lt"/>
                <a:cs typeface="Calibri" panose="020F0502020204030204" pitchFamily="34" charset="0"/>
              </a:rPr>
              <a:t>iskusia</a:t>
            </a:r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sk-SK" sz="2800" b="1" i="1" dirty="0" smtClean="0">
                <a:latin typeface="+mj-lt"/>
                <a:cs typeface="Calibri" panose="020F0502020204030204" pitchFamily="34" charset="0"/>
              </a:rPr>
              <a:t>schvaľovanie</a:t>
            </a:r>
            <a:endParaRPr lang="sk-SK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sk-SK" sz="3600" dirty="0"/>
          </a:p>
        </p:txBody>
      </p:sp>
      <p:pic>
        <p:nvPicPr>
          <p:cNvPr id="4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349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0;p66"/>
          <p:cNvSpPr/>
          <p:nvPr/>
        </p:nvSpPr>
        <p:spPr>
          <a:xfrm>
            <a:off x="0" y="0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21342" y="159685"/>
            <a:ext cx="1174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800" i="1">
                <a:solidFill>
                  <a:schemeClr val="accent4"/>
                </a:solidFill>
              </a:defRPr>
            </a:lvl1pPr>
          </a:lstStyle>
          <a:p>
            <a:r>
              <a:rPr lang="sk-SK" b="1" dirty="0">
                <a:solidFill>
                  <a:schemeClr val="accent3">
                    <a:lumMod val="75000"/>
                  </a:schemeClr>
                </a:solidFill>
              </a:rPr>
              <a:t>Aliancia sektorových </a:t>
            </a:r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rád – predvídanie trendov a potrieb trhu práce</a:t>
            </a:r>
            <a:endParaRPr lang="sk-SK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64679" y="682905"/>
            <a:ext cx="118351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800" b="1" dirty="0">
                <a:solidFill>
                  <a:srgbClr val="002060"/>
                </a:solidFill>
              </a:rPr>
              <a:t>Priorita</a:t>
            </a:r>
          </a:p>
          <a:p>
            <a:pPr algn="just"/>
            <a:r>
              <a:rPr lang="sk-SK" sz="1800" dirty="0">
                <a:solidFill>
                  <a:srgbClr val="002060"/>
                </a:solidFill>
              </a:rPr>
              <a:t>4P1 - Adaptabilný a prístupný trh práce </a:t>
            </a:r>
          </a:p>
          <a:p>
            <a:pPr algn="just"/>
            <a:endParaRPr lang="sk-SK" sz="1800" dirty="0">
              <a:solidFill>
                <a:srgbClr val="002060"/>
              </a:solidFill>
            </a:endParaRPr>
          </a:p>
          <a:p>
            <a:pPr algn="just"/>
            <a:r>
              <a:rPr lang="sk-SK" sz="1800" b="1" dirty="0">
                <a:solidFill>
                  <a:srgbClr val="002060"/>
                </a:solidFill>
              </a:rPr>
              <a:t>Špecifický cieľ</a:t>
            </a:r>
          </a:p>
          <a:p>
            <a:pPr algn="just"/>
            <a:r>
              <a:rPr lang="sk-SK" sz="1800" dirty="0">
                <a:solidFill>
                  <a:srgbClr val="002060"/>
                </a:solidFill>
              </a:rPr>
              <a:t>ESO4.2. Modernizácia inštitúcií a služieb trhu práce s cieľom posúdiť a predvídať potreby v oblasti zručností a zabezpečiť včasnú a cielenú pomoc a podporu v záujme zosúladenia ponuky s potrebami trhu práce, ako aj pri prechodoch medzi zamestnaniami a mobilite </a:t>
            </a:r>
          </a:p>
          <a:p>
            <a:pPr algn="just"/>
            <a:endParaRPr lang="sk-SK" sz="1800" dirty="0">
              <a:solidFill>
                <a:srgbClr val="002060"/>
              </a:solidFill>
            </a:endParaRPr>
          </a:p>
          <a:p>
            <a:pPr algn="just"/>
            <a:r>
              <a:rPr lang="sk-SK" sz="1800" b="1" dirty="0">
                <a:solidFill>
                  <a:srgbClr val="002060"/>
                </a:solidFill>
              </a:rPr>
              <a:t>Žiadateľ</a:t>
            </a:r>
          </a:p>
          <a:p>
            <a:pPr algn="just"/>
            <a:r>
              <a:rPr lang="sk-SK" sz="1800" dirty="0">
                <a:solidFill>
                  <a:srgbClr val="002060"/>
                </a:solidFill>
              </a:rPr>
              <a:t>Aliancia sektorových rád</a:t>
            </a:r>
          </a:p>
          <a:p>
            <a:pPr algn="just"/>
            <a:endParaRPr lang="sk-SK" sz="1800" dirty="0">
              <a:solidFill>
                <a:srgbClr val="002060"/>
              </a:solidFill>
            </a:endParaRPr>
          </a:p>
          <a:p>
            <a:pPr algn="just"/>
            <a:r>
              <a:rPr lang="sk-SK" sz="1800" b="1" dirty="0">
                <a:solidFill>
                  <a:srgbClr val="002060"/>
                </a:solidFill>
              </a:rPr>
              <a:t>Cieľ NP</a:t>
            </a:r>
          </a:p>
          <a:p>
            <a:r>
              <a:rPr lang="sk-SK" sz="1800" dirty="0" err="1">
                <a:solidFill>
                  <a:srgbClr val="002060"/>
                </a:solidFill>
              </a:rPr>
              <a:t>Inštitucionalizácia</a:t>
            </a:r>
            <a:r>
              <a:rPr lang="sk-SK" sz="1800" dirty="0">
                <a:solidFill>
                  <a:srgbClr val="002060"/>
                </a:solidFill>
              </a:rPr>
              <a:t> prognózovania potrieb trhu práce a zosúlaďovanie potrieb so vzdelávacou ponukou prostredníctvom sektorových rád.</a:t>
            </a:r>
          </a:p>
          <a:p>
            <a:endParaRPr lang="sk-SK" sz="1800" dirty="0">
              <a:solidFill>
                <a:srgbClr val="002060"/>
              </a:solidFill>
            </a:endParaRPr>
          </a:p>
          <a:p>
            <a:r>
              <a:rPr lang="sk-SK" sz="1800" b="1" dirty="0">
                <a:solidFill>
                  <a:srgbClr val="002060"/>
                </a:solidFill>
              </a:rPr>
              <a:t>Cieľová skupina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2060"/>
                </a:solidFill>
              </a:rPr>
              <a:t>zamestnanci sociálnych partnerov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2060"/>
                </a:solidFill>
              </a:rPr>
              <a:t>zamestnanci verejných a neverejných služieb zamestnanosti</a:t>
            </a:r>
          </a:p>
        </p:txBody>
      </p:sp>
      <p:pic>
        <p:nvPicPr>
          <p:cNvPr id="6" name="image2.png"/>
          <p:cNvPicPr/>
          <p:nvPr/>
        </p:nvPicPr>
        <p:blipFill>
          <a:blip r:embed="rId3"/>
          <a:srcRect r="75713"/>
          <a:stretch>
            <a:fillRect/>
          </a:stretch>
        </p:blipFill>
        <p:spPr>
          <a:xfrm>
            <a:off x="3889708" y="6165007"/>
            <a:ext cx="1501351" cy="4324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015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MIRRI Farebnosť PPT">
      <a:dk1>
        <a:srgbClr val="004C96"/>
      </a:dk1>
      <a:lt1>
        <a:srgbClr val="FFFFFF"/>
      </a:lt1>
      <a:dk2>
        <a:srgbClr val="004C96"/>
      </a:dk2>
      <a:lt2>
        <a:srgbClr val="FFFFFF"/>
      </a:lt2>
      <a:accent1>
        <a:srgbClr val="D1D3D4"/>
      </a:accent1>
      <a:accent2>
        <a:srgbClr val="0055A1"/>
      </a:accent2>
      <a:accent3>
        <a:srgbClr val="ED1C24"/>
      </a:accent3>
      <a:accent4>
        <a:srgbClr val="263C80"/>
      </a:accent4>
      <a:accent5>
        <a:srgbClr val="5F7BCF"/>
      </a:accent5>
      <a:accent6>
        <a:srgbClr val="F4767B"/>
      </a:accent6>
      <a:hlink>
        <a:srgbClr val="004C96"/>
      </a:hlink>
      <a:folHlink>
        <a:srgbClr val="ED1C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16879</TotalTime>
  <Words>4027</Words>
  <Application>Microsoft Office PowerPoint</Application>
  <PresentationFormat>Širokouhlá</PresentationFormat>
  <Paragraphs>737</Paragraphs>
  <Slides>43</Slides>
  <Notes>19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52" baseType="lpstr">
      <vt:lpstr>Roboto Condensed Light</vt:lpstr>
      <vt:lpstr>Arial</vt:lpstr>
      <vt:lpstr>Roboto</vt:lpstr>
      <vt:lpstr>Wingdings</vt:lpstr>
      <vt:lpstr>Open Sans</vt:lpstr>
      <vt:lpstr>Calibri</vt:lpstr>
      <vt:lpstr>Ebrima</vt:lpstr>
      <vt:lpstr>Times New Roman</vt:lpstr>
      <vt:lpstr>Vlastní návrh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Kollár, Jakub</dc:creator>
  <cp:lastModifiedBy>Klučiarovský Michal</cp:lastModifiedBy>
  <cp:revision>299</cp:revision>
  <cp:lastPrinted>2023-06-27T06:33:28Z</cp:lastPrinted>
  <dcterms:modified xsi:type="dcterms:W3CDTF">2023-07-19T07:04:33Z</dcterms:modified>
</cp:coreProperties>
</file>