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omments/modernComment_120_CE8A1196.xml" ContentType="application/vnd.ms-powerpoint.comment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67" r:id="rId3"/>
    <p:sldId id="260" r:id="rId4"/>
    <p:sldId id="261" r:id="rId5"/>
    <p:sldId id="266" r:id="rId6"/>
    <p:sldId id="269" r:id="rId7"/>
    <p:sldId id="268" r:id="rId8"/>
    <p:sldId id="270" r:id="rId9"/>
    <p:sldId id="271" r:id="rId10"/>
    <p:sldId id="272" r:id="rId11"/>
    <p:sldId id="273" r:id="rId12"/>
    <p:sldId id="274" r:id="rId13"/>
    <p:sldId id="275" r:id="rId14"/>
    <p:sldId id="263" r:id="rId15"/>
    <p:sldId id="276" r:id="rId1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modernComment_120_CE8A1196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3496374-3F92-4413-AF72-E80C6260D600}" authorId="{038EEB5F-5524-DC85-57B8-61FE944E77C5}" status="resolved" created="2023-08-08T14:00:45.944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465154966" sldId="288"/>
      <ac:graphicFrameMk id="4" creationId="{00000000-0000-0000-0000-000000000000}"/>
      <ac:tblMk/>
      <ac:tcMk rowId="3676943067" colId="1873095375"/>
      <ac:txMk cp="0" len="248">
        <ac:context len="249" hash="1467409130"/>
      </ac:txMk>
    </ac:txMkLst>
    <p188:pos x="8224761" y="3302000"/>
    <p188:replyLst>
      <p188:reply id="{F5C9CF63-05AA-48DF-92E2-CCC79A92F565}" authorId="{707C201F-2F6B-DDAF-460E-C79BAFDCA1B1}" created="2023-08-09T09:46:38.147">
        <p188:txBody>
          <a:bodyPr/>
          <a:lstStyle/>
          <a:p>
            <a:r>
              <a:rPr lang="en-US"/>
              <a:t>opravené</a:t>
            </a:r>
          </a:p>
        </p188:txBody>
      </p188:reply>
    </p188:replyLst>
    <p188:txBody>
      <a:bodyPr/>
      <a:lstStyle/>
      <a:p>
        <a:r>
          <a:rPr lang="sk-SK"/>
          <a:t>upraviť, zamyslieť sa nad zúžením oprávnených subjektov (odstrániť obce a VUC, sú riešené cez DEUS),
inšpirácia oDK, DNS na cloudové služby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9FA15-C7B7-460A-B070-6D4ECDFCA595}" type="datetimeFigureOut">
              <a:rPr lang="sk-SK" smtClean="0"/>
              <a:t>22. 3. 2024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0BC1DB-7EB2-4652-AC0D-B96CB17D07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870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svg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e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22. 3. 2024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305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22. 3. 2024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40038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22. 3. 2024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1024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1_Title Slide - Uv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rafický objekt 37">
            <a:extLst>
              <a:ext uri="{FF2B5EF4-FFF2-40B4-BE49-F238E27FC236}">
                <a16:creationId xmlns:a16="http://schemas.microsoft.com/office/drawing/2014/main" id="{BF70DF5A-9435-46E8-A02E-ABFA8D8E5B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572001" y="764062"/>
            <a:ext cx="7619999" cy="420872"/>
          </a:xfrm>
          <a:prstGeom prst="rect">
            <a:avLst/>
          </a:prstGeom>
        </p:spPr>
      </p:pic>
      <p:pic>
        <p:nvPicPr>
          <p:cNvPr id="39" name="Grafický objekt 38">
            <a:extLst>
              <a:ext uri="{FF2B5EF4-FFF2-40B4-BE49-F238E27FC236}">
                <a16:creationId xmlns:a16="http://schemas.microsoft.com/office/drawing/2014/main" id="{E1AF6A8F-FA1A-4E8D-B4E8-12021CB49DE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8290" y="639806"/>
            <a:ext cx="3173594" cy="727520"/>
          </a:xfrm>
          <a:prstGeom prst="rect">
            <a:avLst/>
          </a:prstGeom>
        </p:spPr>
      </p:pic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66280FB4-9DED-4350-9FE3-4F210C0D063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729115" y="2660149"/>
            <a:ext cx="5390258" cy="1015663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wrap="square"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6600" b="0">
                <a:solidFill>
                  <a:srgbClr val="004C96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err="1"/>
              <a:t>Hlavný</a:t>
            </a:r>
            <a:r>
              <a:rPr lang="en-US" noProof="0"/>
              <a:t> </a:t>
            </a:r>
            <a:r>
              <a:rPr lang="en-US" noProof="0" err="1"/>
              <a:t>názov</a:t>
            </a:r>
            <a:endParaRPr lang="en-US" noProof="0"/>
          </a:p>
        </p:txBody>
      </p:sp>
      <p:cxnSp>
        <p:nvCxnSpPr>
          <p:cNvPr id="42" name="Straight Connector 9">
            <a:extLst>
              <a:ext uri="{FF2B5EF4-FFF2-40B4-BE49-F238E27FC236}">
                <a16:creationId xmlns:a16="http://schemas.microsoft.com/office/drawing/2014/main" id="{1EB0D649-3A87-441C-94F1-B380B2CF1175}"/>
              </a:ext>
            </a:extLst>
          </p:cNvPr>
          <p:cNvCxnSpPr>
            <a:cxnSpLocks/>
          </p:cNvCxnSpPr>
          <p:nvPr userDrawn="1"/>
        </p:nvCxnSpPr>
        <p:spPr>
          <a:xfrm>
            <a:off x="3771845" y="4119609"/>
            <a:ext cx="793212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Obrázek 42">
            <a:extLst>
              <a:ext uri="{FF2B5EF4-FFF2-40B4-BE49-F238E27FC236}">
                <a16:creationId xmlns:a16="http://schemas.microsoft.com/office/drawing/2014/main" id="{23B3BE27-D028-4B44-A89D-50C70D24E3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10" t="32329" r="15070" b="53337"/>
          <a:stretch/>
        </p:blipFill>
        <p:spPr>
          <a:xfrm>
            <a:off x="0" y="2432624"/>
            <a:ext cx="3050847" cy="996376"/>
          </a:xfrm>
          <a:prstGeom prst="rect">
            <a:avLst/>
          </a:prstGeom>
        </p:spPr>
      </p:pic>
      <p:pic>
        <p:nvPicPr>
          <p:cNvPr id="44" name="Obrázek 43">
            <a:extLst>
              <a:ext uri="{FF2B5EF4-FFF2-40B4-BE49-F238E27FC236}">
                <a16:creationId xmlns:a16="http://schemas.microsoft.com/office/drawing/2014/main" id="{78B7E1F9-AA2E-4A85-A84C-C524D91D06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97" t="35123" b="26502"/>
          <a:stretch/>
        </p:blipFill>
        <p:spPr>
          <a:xfrm>
            <a:off x="1335883" y="5265995"/>
            <a:ext cx="3247403" cy="981118"/>
          </a:xfrm>
          <a:prstGeom prst="rect">
            <a:avLst/>
          </a:prstGeom>
          <a:effectLst>
            <a:outerShdw blurRad="762000" dist="254000" dir="5400000" algn="ctr" rotWithShape="0">
              <a:srgbClr val="474747">
                <a:alpha val="30000"/>
              </a:srgbClr>
            </a:outerShdw>
          </a:effectLst>
        </p:spPr>
      </p:pic>
      <p:pic>
        <p:nvPicPr>
          <p:cNvPr id="45" name="Obrázek 44">
            <a:extLst>
              <a:ext uri="{FF2B5EF4-FFF2-40B4-BE49-F238E27FC236}">
                <a16:creationId xmlns:a16="http://schemas.microsoft.com/office/drawing/2014/main" id="{5049156E-7F8C-486C-A9D0-C43F03C1818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" t="9741" r="1" b="9262"/>
          <a:stretch/>
        </p:blipFill>
        <p:spPr>
          <a:xfrm>
            <a:off x="9697378" y="3156116"/>
            <a:ext cx="2494621" cy="1015663"/>
          </a:xfrm>
          <a:prstGeom prst="rect">
            <a:avLst/>
          </a:prstGeom>
        </p:spPr>
      </p:pic>
      <p:sp>
        <p:nvSpPr>
          <p:cNvPr id="29" name="Zástupný objekt pre text 4">
            <a:extLst>
              <a:ext uri="{FF2B5EF4-FFF2-40B4-BE49-F238E27FC236}">
                <a16:creationId xmlns:a16="http://schemas.microsoft.com/office/drawing/2014/main" id="{887E8B22-E8C6-4347-A27C-13FA4283A10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01648" y="6093938"/>
            <a:ext cx="4235450" cy="371475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 algn="r">
              <a:buNone/>
              <a:defRPr sz="1800" baseline="0">
                <a:solidFill>
                  <a:schemeClr val="accent3"/>
                </a:solidFill>
              </a:defRPr>
            </a:lvl1pPr>
            <a:lvl2pPr marL="457200" indent="0" algn="r">
              <a:buNone/>
              <a:defRPr sz="1800">
                <a:solidFill>
                  <a:schemeClr val="accent2"/>
                </a:solidFill>
              </a:defRPr>
            </a:lvl2pPr>
            <a:lvl3pPr marL="914400" indent="0" algn="r">
              <a:buNone/>
              <a:defRPr sz="1800">
                <a:solidFill>
                  <a:schemeClr val="accent2"/>
                </a:solidFill>
              </a:defRPr>
            </a:lvl3pPr>
            <a:lvl4pPr marL="1371600" indent="0" algn="r">
              <a:buNone/>
              <a:defRPr sz="1800">
                <a:solidFill>
                  <a:schemeClr val="accent2"/>
                </a:solidFill>
              </a:defRPr>
            </a:lvl4pPr>
            <a:lvl5pPr marL="1828800" indent="0" algn="r">
              <a:buNone/>
              <a:defRPr sz="18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00. MESIAC 2020</a:t>
            </a:r>
            <a:endParaRPr lang="sk-SK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B02570FC-7602-4BDA-A640-C3645256AF19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4883923" y="3492013"/>
            <a:ext cx="4235450" cy="1015663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wrap="square"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6600" b="0">
                <a:solidFill>
                  <a:srgbClr val="004C96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err="1"/>
              <a:t>Prezentácie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9577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mph" presetSubtype="0" accel="50000" decel="50000" autoRev="1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mph" presetSubtype="0" accel="50000" decel="50000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mph" presetSubtype="0" accel="50000" decel="50000" autoRev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Scale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mph" presetSubtype="0" accel="50000" decel="50000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mph" presetSubtype="0" accel="50000" decel="50000" autoRev="1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Scale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>
        <p:tmplLst>
          <p:tmpl>
            <p:tnLst>
              <p:par>
                <p:cTn presetID="22" presetClass="entr" presetSubtype="8" fill="hold" nodeType="withEffect">
                  <p:stCondLst>
                    <p:cond delay="1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1"/>
      <p:bldP spid="29" grpId="0">
        <p:tmplLst>
          <p:tmpl>
            <p:tnLst>
              <p:par>
                <p:cTn presetID="22" presetClass="entr" presetSubtype="4" fill="hold" nodeType="with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>
        <p:tmplLst>
          <p:tmpl>
            <p:tnLst>
              <p:par>
                <p:cTn presetID="22" presetClass="entr" presetSubtype="8" fill="hold" nodeType="withEffect">
                  <p:stCondLst>
                    <p:cond delay="1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0_Predvoleny Slide - MIR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2">
            <a:extLst>
              <a:ext uri="{FF2B5EF4-FFF2-40B4-BE49-F238E27FC236}">
                <a16:creationId xmlns:a16="http://schemas.microsoft.com/office/drawing/2014/main" id="{DE194E43-B19E-4E13-9FF9-6580522981B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24000" y="2276475"/>
            <a:ext cx="9144000" cy="332851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>
              <a:buFontTx/>
              <a:buNone/>
              <a:defRPr sz="2400">
                <a:solidFill>
                  <a:srgbClr val="222222"/>
                </a:solidFill>
              </a:defRPr>
            </a:lvl1pPr>
            <a:lvl2pPr marL="0" indent="0">
              <a:buFontTx/>
              <a:buNone/>
              <a:defRPr sz="2000">
                <a:solidFill>
                  <a:srgbClr val="222222"/>
                </a:solidFill>
              </a:defRPr>
            </a:lvl2pPr>
            <a:lvl3pPr marL="0" indent="0">
              <a:buFontTx/>
              <a:buNone/>
              <a:defRPr sz="1800">
                <a:solidFill>
                  <a:srgbClr val="222222"/>
                </a:solidFill>
              </a:defRPr>
            </a:lvl3pPr>
            <a:lvl4pPr marL="0" indent="0">
              <a:buFontTx/>
              <a:buNone/>
              <a:defRPr sz="1400">
                <a:solidFill>
                  <a:srgbClr val="222222"/>
                </a:solidFill>
              </a:defRPr>
            </a:lvl4pPr>
            <a:lvl5pPr marL="0" indent="0">
              <a:buFontTx/>
              <a:buNone/>
              <a:defRPr sz="1200">
                <a:solidFill>
                  <a:srgbClr val="22222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557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>
        <p:tmplLst>
          <p:tmpl lvl="1">
            <p:tnLst>
              <p:par>
                <p:cTn presetID="42" presetClass="entr" presetSubtype="0" fill="hold" nodeType="withEffect">
                  <p:stCondLst>
                    <p:cond delay="2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2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2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2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2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22. 3. 2024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566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22. 3. 2024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0369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22. 3. 2024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0921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22. 3. 2024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84509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22. 3. 2024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84630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22. 3. 2024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77277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22. 3. 2024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7540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22. 3. 2024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9199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BEE55-D041-4B76-A52F-BD77B8A1BD76}" type="datetimeFigureOut">
              <a:rPr lang="sk-SK" smtClean="0"/>
              <a:t>22. 3. 2024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0629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ms2014.sk/" TargetMode="External"/><Relationship Id="rId2" Type="http://schemas.openxmlformats.org/officeDocument/2006/relationships/hyperlink" Target="mailto:informatizacia.psk@mirri.gov.sk" TargetMode="External"/><Relationship Id="rId1" Type="http://schemas.openxmlformats.org/officeDocument/2006/relationships/slideLayout" Target="../slideLayouts/slideLayout13.xml"/><Relationship Id="rId5" Type="http://schemas.microsoft.com/office/2018/10/relationships/comments" Target="../comments/modernComment_120_CE8A1196.xml"/><Relationship Id="rId4" Type="http://schemas.openxmlformats.org/officeDocument/2006/relationships/hyperlink" Target="http://www.eurofondy.gov.sk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83843D2D-6F11-410F-A1D2-FED0757E4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77770" y="2087494"/>
            <a:ext cx="7233294" cy="2687705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sk-SK" sz="15000" dirty="0"/>
              <a:t> </a:t>
            </a:r>
          </a:p>
          <a:p>
            <a:pPr algn="ctr"/>
            <a:r>
              <a:rPr lang="sk-SK" sz="15000" dirty="0" smtClean="0"/>
              <a:t>„</a:t>
            </a:r>
            <a:r>
              <a:rPr lang="sk-SK" sz="15000" b="1" dirty="0"/>
              <a:t>Podpora v oblasti kybernetickej a informačnej bezpečnosti na regionálnej úrovni – verejná správa </a:t>
            </a:r>
            <a:r>
              <a:rPr lang="sk-SK" sz="15000" dirty="0" smtClean="0"/>
              <a:t>“</a:t>
            </a:r>
            <a:endParaRPr lang="sk-SK" sz="15000" dirty="0"/>
          </a:p>
          <a:p>
            <a:pPr algn="ctr"/>
            <a:r>
              <a:rPr lang="sk-SK" dirty="0"/>
              <a:t> 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DEEF92A-D1A4-4B09-B719-967F372559F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03/2024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3351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Oprávnené </a:t>
            </a:r>
            <a:r>
              <a:rPr lang="sk-SK" sz="3600" dirty="0" err="1" smtClean="0"/>
              <a:t>podaktivity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904819"/>
              </p:ext>
            </p:extLst>
          </p:nvPr>
        </p:nvGraphicFramePr>
        <p:xfrm>
          <a:off x="292361" y="757607"/>
          <a:ext cx="11674352" cy="4959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9930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  <a:gridCol w="8504422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558768">
                <a:tc>
                  <a:txBody>
                    <a:bodyPr/>
                    <a:lstStyle/>
                    <a:p>
                      <a:r>
                        <a:rPr lang="sk-SK" sz="1600" b="1" dirty="0"/>
                        <a:t>Popis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4400844">
                <a:tc>
                  <a:txBody>
                    <a:bodyPr/>
                    <a:lstStyle/>
                    <a:p>
                      <a:pPr algn="just"/>
                      <a:r>
                        <a:rPr lang="sk-SK" sz="1600" b="1" dirty="0" smtClean="0">
                          <a:cs typeface="Calibri"/>
                        </a:rPr>
                        <a:t>Výzva umožní realizovať projekty najmä v týchto oblastiach: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j) Akvizícia, vývoj a údržba informačných technológií verejnej správy</a:t>
                      </a:r>
                    </a:p>
                    <a:p>
                      <a:endParaRPr lang="sk-SK" sz="10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ochrany informácií v transakciách informačných technológií verejnej správy, a to najmä implementáciou elektronického podpisu a elektronickej pečate na kvalifikovanej úrovni bezpečnosti certifikátov, šifrovanie komunikačných kanálov a zabezpečenie komunikačných protokolov;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vykonanie bezpečnostného testovania pri všetkých vydaniach alebo verziách počas vývojového cyklu kritických informačných technológií verejnej správy;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zavedenie pravidiel a postupov definujúcich požiadavky na akvizíciu, vývoj a údržbu sietí a informačných systémov, ktoré sa uplatňujú na obstarávané, vyvíjané a udržiavané komponenty s digitálnymi prvkami (napríklad prostredníctvom interného riadiaceho aktu);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metodiky softvérového vývoja v podobe interného riadiaceho aktu, definujúce bezpečnostné požiadavky na všetky fázy životného cyklu vývoja SW (SSDLC).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k) Zaznamenávanie udalostí a monitorovanie</a:t>
                      </a:r>
                    </a:p>
                    <a:p>
                      <a:endParaRPr lang="sk-SK" sz="10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centrálneho Log manažment systému pre zber a ukladanie logov z jednotlivých informačných systémov;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centrálneho nástroja na zaznamenávanie činností sietí a informačných systémov a používateľov a identifikovanie bezpečnostných incidentov (SIEM);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dokumentácie spôsobu monitorovania a fungovania Log manažment systému a centrálneho nástroja na bezpečnostné monitorovanie a zadefinovanie spôsobu evidencie prevádzkových záznamov, ich vyhodnocovania, spôsobu hlásenia podozrivej aktivity, zodpovednej osoby a ďalších povinností;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špecifikácia všetkých udalostí, ktoré musia byť zaznamenávané a konfigurácia prvkov informačných technológií verejnej správy, vrátane dokumentácie rozsahu dát zaznamenávaných log súborov;</a:t>
                      </a:r>
                      <a:r>
                        <a:rPr lang="sk-S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interného riadiaceho aktu, ktorý obsahuje a upravuje povinnosti definované platnou legislatívou;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obstaranie služby kontroly záznamov (SOC as a </a:t>
                      </a:r>
                      <a:r>
                        <a:rPr lang="sk-SK" sz="1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service</a:t>
                      </a: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na dennej báze, vrátane podpory analýzy bezpečnostne relevantných udalostí a vykonávanie bezpečnostného dohľadu napr. v režime 24/7;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automatizovaných systémov vykonávajúcich dohľad pred neoprávnenými zásahmi, neautorizovaným prístupom, najmä pred zmenami a zničením, vrátane monitorovania kapacity systémov a návrh adekvátnych opatrení na ukladanie záznamov a systému logovania.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79405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Oprávnené </a:t>
            </a:r>
            <a:r>
              <a:rPr lang="sk-SK" sz="3600" dirty="0" err="1" smtClean="0"/>
              <a:t>podaktivity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53704"/>
              </p:ext>
            </p:extLst>
          </p:nvPr>
        </p:nvGraphicFramePr>
        <p:xfrm>
          <a:off x="292361" y="757607"/>
          <a:ext cx="11674352" cy="5648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9930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  <a:gridCol w="8504422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558768">
                <a:tc>
                  <a:txBody>
                    <a:bodyPr/>
                    <a:lstStyle/>
                    <a:p>
                      <a:r>
                        <a:rPr lang="sk-SK" sz="1600" b="1" dirty="0"/>
                        <a:t>Popis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4400844">
                <a:tc>
                  <a:txBody>
                    <a:bodyPr/>
                    <a:lstStyle/>
                    <a:p>
                      <a:pPr algn="just"/>
                      <a:r>
                        <a:rPr lang="sk-SK" sz="1600" b="1" dirty="0" smtClean="0">
                          <a:cs typeface="Calibri"/>
                        </a:rPr>
                        <a:t>Výzva umožní realizovať projekty najmä v týchto oblastiach: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l) Riešenie kybernetických bezpečnostných incidentov </a:t>
                      </a: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štandardov a postupov riešenia kybernetických bezpečnostných incidentov, vrátane definovania zodpovedností zamestnancov a ďalších povinností;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obstaranie služby monitorovania a analyzovania udalostí v sieťach a informačných systémoch vrátane detekcie, zberu relevantných informácií, vyhodnocovania a riešenia zistených kybernetických bezpečnostných incidentoch a vykonávania napr. </a:t>
                      </a:r>
                      <a:r>
                        <a:rPr lang="sk-SK" sz="1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forenzných</a:t>
                      </a: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analýz v snahe minimalizovať výskyt a dopad kybernetických bezpečnostných incidentov;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nástroja na detekciu, nástroja na zber a nepretržité vyhodnocovanie a evidenciu kybernetických bezpečnostných udalostí;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interného riadiaceho aktu obsahujúceho a upravujúceho povinnosti týkajúce sa riešenia kybernetických bezpečnostných incidentov;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plánov a spôsobov riešenia kybernetických bezpečnostných incidentov. </a:t>
                      </a:r>
                    </a:p>
                    <a:p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m) Kryptografické opatrenia </a:t>
                      </a: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opatrení za účelom zabezpečenia autenticity a integrity súborov;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kryptografických opatrení nad zálohami systémov a dát;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a implementácia interného riadiaceho aktu upravujúceho používanie kryptografických prostriedkov a šifrovania;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definovanie pravidiel využitia kryptografických prostriedkov používajúcich dostatočne odolné kryptografické mechanizmy na ochranu údajov pri ich prenose alebo uložení v rámci sietí a informačných systémov;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a dokumentácia systému správy kryptografických kľúčov a certifikátov;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systému správy kryptografických kľúčov a certifikátov a pod. </a:t>
                      </a:r>
                    </a:p>
                    <a:p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n) Kontinuita prevádzky 	</a:t>
                      </a:r>
                    </a:p>
                    <a:p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stratégie a krízových plánov prevádzky na základe analýzy vplyvov kybernetického bezpečnostného incidentu na základnú službu;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plánov kontinuity prevádzky a ich prvotné otestovanie v reálnom prostredí organizácie a zapracovanie nedostatkov z výsledkov testovania;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interného riadiaceho aktu obsahujúceho a upravujúceho kontinuitu prevádzky následkom kybernetického bezpečnostného incidentu alebo inej krízovej situácie;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postupov zálohovania na obnovu siete a informačného systému po jeho narušení alebo zlyhaní v dôsledku kybernetického bezpečnostného incidentu alebo inej krízovej situácie;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systému zálohovania. </a:t>
                      </a:r>
                    </a:p>
                    <a:p>
                      <a:r>
                        <a:rPr lang="sk-S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48787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Oprávnené </a:t>
            </a:r>
            <a:r>
              <a:rPr lang="sk-SK" sz="3600" dirty="0" err="1" smtClean="0"/>
              <a:t>podaktivity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373000"/>
              </p:ext>
            </p:extLst>
          </p:nvPr>
        </p:nvGraphicFramePr>
        <p:xfrm>
          <a:off x="292361" y="757607"/>
          <a:ext cx="11674352" cy="4959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9930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  <a:gridCol w="8504422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558768">
                <a:tc>
                  <a:txBody>
                    <a:bodyPr/>
                    <a:lstStyle/>
                    <a:p>
                      <a:r>
                        <a:rPr lang="sk-SK" sz="1600" b="1" dirty="0"/>
                        <a:t>Popis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4400844">
                <a:tc>
                  <a:txBody>
                    <a:bodyPr/>
                    <a:lstStyle/>
                    <a:p>
                      <a:pPr algn="just"/>
                      <a:r>
                        <a:rPr lang="sk-SK" sz="1600" b="1" dirty="0" smtClean="0">
                          <a:cs typeface="Calibri"/>
                        </a:rPr>
                        <a:t>Výzva umožní realizovať projekty najmä v týchto oblastiach: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o) Audit a kontrolné činnosti</a:t>
                      </a:r>
                    </a:p>
                    <a:p>
                      <a:endParaRPr lang="sk-SK" sz="10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programu posúdenia bezpečnosti na definované informačné technológie verejnej správy, hodnotenia zraniteľností a penetračných testov;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obstaranie prvého alebo opakovaného auditu kybernetickej bezpečnosti v súlade so zákonom o KB;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obstaranie externých testov zraniteľností, penetračných testov a pod.	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 rámci auditu je oprávnené aj: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financovanie nákladov spojených s auditom kybernetickej bezpečnosti podľa § 29 zákon č. 69/2018 Z. z. zrealizovaným v čase od vyhlásenia výzvy do jej ukončenia,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pre-financovať aj pravidelne sa opakujúce a legislatívou vyžadované činnosti, ako je napr. každoročná aktualizácia analýzy rizík, inventarizácia aktív, klasifikácia IS a pod.,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727512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Oprávnené </a:t>
            </a:r>
            <a:r>
              <a:rPr lang="sk-SK" sz="3600" dirty="0" smtClean="0"/>
              <a:t>výdavky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092629"/>
              </p:ext>
            </p:extLst>
          </p:nvPr>
        </p:nvGraphicFramePr>
        <p:xfrm>
          <a:off x="292361" y="757607"/>
          <a:ext cx="11674352" cy="5161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9930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  <a:gridCol w="8504422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558768">
                <a:tc>
                  <a:txBody>
                    <a:bodyPr/>
                    <a:lstStyle/>
                    <a:p>
                      <a:r>
                        <a:rPr lang="sk-SK" sz="1600" b="1" dirty="0"/>
                        <a:t>Popis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4400844">
                <a:tc>
                  <a:txBody>
                    <a:bodyPr/>
                    <a:lstStyle/>
                    <a:p>
                      <a:pPr algn="just"/>
                      <a:r>
                        <a:rPr lang="sk-SK" sz="1600" b="1" dirty="0" smtClean="0">
                          <a:cs typeface="Calibri"/>
                        </a:rPr>
                        <a:t>Skupiny oprávnených výdavkov: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013 - Softvér </a:t>
                      </a:r>
                    </a:p>
                    <a:p>
                      <a:endParaRPr lang="sk-SK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014 - Oceniteľné práva </a:t>
                      </a:r>
                    </a:p>
                    <a:p>
                      <a:endParaRPr lang="sk-SK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022 - Samostatné hnuteľné veci a súbor hnuteľných vecí </a:t>
                      </a:r>
                    </a:p>
                    <a:p>
                      <a:pPr marL="719138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Výzva </a:t>
                      </a:r>
                      <a:r>
                        <a:rPr lang="sk-SK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 je určená na podporu bežných IT zariadení a systémov alebo klientskych riešení</a:t>
                      </a:r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prípadne na nákup bežného softvéru a hardvéru priamo nesúvisiaceho s implementáciou bezpečnostných opatrení (laptopy, pracovné stanice a k tomu prislúchajúce operačné systémy, mobilné telefóny, tlačiarne a podobne).</a:t>
                      </a:r>
                    </a:p>
                    <a:p>
                      <a:pPr marL="719138" indent="-285750">
                        <a:buFont typeface="Arial" panose="020B0604020202020204" pitchFamily="34" charset="0"/>
                        <a:buChar char="•"/>
                      </a:pPr>
                      <a:endParaRPr lang="sk-SK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112 - Zásoby </a:t>
                      </a:r>
                    </a:p>
                    <a:p>
                      <a:endParaRPr lang="sk-SK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518 - Ostatné služby</a:t>
                      </a:r>
                    </a:p>
                    <a:p>
                      <a:pPr marL="719138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Súčasťou oprávnených aktivít v oblasti vzdelávania je zaškolenie na implementovanú technológiu. Oprávnenými výdavkami nie sú školenia, ktorých účelom je zvýšenie povedomia v oblasti kybernetickej bezpečnosti.</a:t>
                      </a:r>
                    </a:p>
                    <a:p>
                      <a:pPr marL="719138" indent="-171450">
                        <a:buFont typeface="Arial" panose="020B0604020202020204" pitchFamily="34" charset="0"/>
                        <a:buChar char="•"/>
                      </a:pPr>
                      <a:endParaRPr lang="sk-SK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521 - Mzdové výdavky</a:t>
                      </a:r>
                    </a:p>
                    <a:p>
                      <a:pPr marL="719138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Žiadateľ preukáže v </a:t>
                      </a:r>
                      <a:r>
                        <a:rPr lang="sk-SK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ŽoNFP</a:t>
                      </a:r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že disponuje a/alebo plánuje pozíciu </a:t>
                      </a:r>
                      <a:r>
                        <a:rPr lang="sk-SK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manažéra kybernetickej a informačnej bezpečnosti (Interná odborná kapacita – odborný zamestnanec IT </a:t>
                      </a:r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podľa </a:t>
                      </a:r>
                      <a:r>
                        <a:rPr lang="sk-SK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Vyhlášky</a:t>
                      </a:r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Ministerstva investícií, regionálneho rozvoja a informatizácie Slovenskej republiky </a:t>
                      </a:r>
                      <a:r>
                        <a:rPr lang="sk-SK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č. 401/2023 Z. z. </a:t>
                      </a:r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riadení projektov a zmenových požiadaviek v prevádzke informačných technológií verejnej správy).</a:t>
                      </a:r>
                    </a:p>
                    <a:p>
                      <a:pPr marL="433388" indent="0">
                        <a:buFont typeface="Arial" panose="020B0604020202020204" pitchFamily="34" charset="0"/>
                        <a:buNone/>
                      </a:pPr>
                      <a:endParaRPr lang="sk-SK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907 - Paušálna sadzba vo výške 7 % na nepriame výdavky podľa článku 54 písm. a) </a:t>
                      </a:r>
                      <a:r>
                        <a:rPr lang="pl-PL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Nariadenia Európskeho parlamentu a Rady (EÚ) 2021/1060 z 24. júna 2021</a:t>
                      </a:r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573100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823" y="267187"/>
            <a:ext cx="11235691" cy="748788"/>
          </a:xfrm>
        </p:spPr>
        <p:txBody>
          <a:bodyPr anchor="b">
            <a:normAutofit/>
          </a:bodyPr>
          <a:lstStyle/>
          <a:p>
            <a:r>
              <a:rPr lang="sk-SK" sz="3200" dirty="0"/>
              <a:t>Hodnotiace </a:t>
            </a:r>
            <a:r>
              <a:rPr lang="sk-SK" sz="3200" dirty="0" smtClean="0"/>
              <a:t>kritérium (špecifické bodované hodnotiace kritérium)</a:t>
            </a:r>
            <a:endParaRPr lang="en-US" sz="3200" dirty="0"/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7E35D0DF-94A9-3F75-01B4-C25CD78E8528}"/>
              </a:ext>
            </a:extLst>
          </p:cNvPr>
          <p:cNvSpPr txBox="1"/>
          <p:nvPr/>
        </p:nvSpPr>
        <p:spPr>
          <a:xfrm>
            <a:off x="292361" y="1043853"/>
            <a:ext cx="11282156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sk-SK" b="1">
              <a:cs typeface="Calibri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6C2CB89-02F4-E7CB-6722-D30213C3C6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314992"/>
              </p:ext>
            </p:extLst>
          </p:nvPr>
        </p:nvGraphicFramePr>
        <p:xfrm>
          <a:off x="338823" y="1015975"/>
          <a:ext cx="11235692" cy="4831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084">
                  <a:extLst>
                    <a:ext uri="{9D8B030D-6E8A-4147-A177-3AD203B41FA5}">
                      <a16:colId xmlns:a16="http://schemas.microsoft.com/office/drawing/2014/main" val="3622827427"/>
                    </a:ext>
                  </a:extLst>
                </a:gridCol>
                <a:gridCol w="1997037">
                  <a:extLst>
                    <a:ext uri="{9D8B030D-6E8A-4147-A177-3AD203B41FA5}">
                      <a16:colId xmlns:a16="http://schemas.microsoft.com/office/drawing/2014/main" val="1044762668"/>
                    </a:ext>
                  </a:extLst>
                </a:gridCol>
                <a:gridCol w="4030827">
                  <a:extLst>
                    <a:ext uri="{9D8B030D-6E8A-4147-A177-3AD203B41FA5}">
                      <a16:colId xmlns:a16="http://schemas.microsoft.com/office/drawing/2014/main" val="3756895901"/>
                    </a:ext>
                  </a:extLst>
                </a:gridCol>
                <a:gridCol w="1127161">
                  <a:extLst>
                    <a:ext uri="{9D8B030D-6E8A-4147-A177-3AD203B41FA5}">
                      <a16:colId xmlns:a16="http://schemas.microsoft.com/office/drawing/2014/main" val="3849964575"/>
                    </a:ext>
                  </a:extLst>
                </a:gridCol>
                <a:gridCol w="3492583">
                  <a:extLst>
                    <a:ext uri="{9D8B030D-6E8A-4147-A177-3AD203B41FA5}">
                      <a16:colId xmlns:a16="http://schemas.microsoft.com/office/drawing/2014/main" val="2271664401"/>
                    </a:ext>
                  </a:extLst>
                </a:gridCol>
              </a:tblGrid>
              <a:tr h="350488">
                <a:tc>
                  <a:txBody>
                    <a:bodyPr/>
                    <a:lstStyle/>
                    <a:p>
                      <a:endParaRPr lang="sk-SK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k-SK" sz="1600" b="1" i="0" u="none" strike="noStrike" noProof="0">
                          <a:solidFill>
                            <a:srgbClr val="FFFFFF"/>
                          </a:solidFill>
                          <a:latin typeface="Calibri"/>
                        </a:rPr>
                        <a:t>Hodnotiace</a:t>
                      </a:r>
                      <a:r>
                        <a:rPr lang="en-US" sz="1600" b="1" i="0" u="none" strike="noStrike" noProof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r>
                        <a:rPr lang="sk-SK" sz="1600" b="1" i="0" u="none" strike="noStrike" noProof="0">
                          <a:solidFill>
                            <a:srgbClr val="FFFFFF"/>
                          </a:solidFill>
                          <a:latin typeface="Calibri"/>
                        </a:rPr>
                        <a:t>kritérium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1" i="0" u="none" strike="noStrike" noProof="0" dirty="0" err="1">
                          <a:solidFill>
                            <a:srgbClr val="FFFFFF"/>
                          </a:solidFill>
                          <a:latin typeface="Calibri"/>
                        </a:rPr>
                        <a:t>Predmet</a:t>
                      </a:r>
                      <a:r>
                        <a:rPr lang="en-US" sz="1600" b="1" i="0" u="none" strike="noStrike" noProof="0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1" i="0" u="none" strike="noStrike" noProof="0" dirty="0" err="1">
                          <a:solidFill>
                            <a:srgbClr val="FFFFFF"/>
                          </a:solidFill>
                          <a:latin typeface="Calibri"/>
                        </a:rPr>
                        <a:t>posúdenia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err="1"/>
                        <a:t>Výsledok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err="1"/>
                        <a:t>Spôsob</a:t>
                      </a:r>
                      <a:r>
                        <a:rPr lang="en-US" sz="1600"/>
                        <a:t> </a:t>
                      </a:r>
                      <a:r>
                        <a:rPr lang="en-US" sz="1600" err="1"/>
                        <a:t>aplikácie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783366"/>
                  </a:ext>
                </a:extLst>
              </a:tr>
              <a:tr h="4466166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just">
                        <a:buNone/>
                      </a:pPr>
                      <a:r>
                        <a:rPr lang="sk-SK" sz="1400" noProof="0" dirty="0" smtClean="0">
                          <a:latin typeface="+mn-lt"/>
                        </a:rPr>
                        <a:t>Dôležitosť kybernetickej bezpečnosti u žiadateľa a potenciálny dopad kybernetických incidentov.</a:t>
                      </a:r>
                      <a:endParaRPr lang="sk-SK" sz="1400" noProof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400" b="0" i="0" u="none" strike="noStrike" noProof="0" dirty="0" smtClean="0">
                          <a:latin typeface="+mn-lt"/>
                        </a:rPr>
                        <a:t>Predmetom hodnotenia je dopad prípadného kybernetického incidentu (najhoršieho možného scenára a dopadov na inštitúciu) v závislosti podľa § 24 ods. 2, písm. a) až e) zákona č. 69/2018 Z. z. o kybernetickej bezpečnosti a o zmene a doplnení niektorých zákonov v závislosti od kategórie bezpečnostného incidentu.</a:t>
                      </a:r>
                      <a:endParaRPr lang="sk-SK" sz="1400" noProof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400" noProof="0" dirty="0" smtClean="0">
                          <a:latin typeface="+mn-lt"/>
                        </a:rPr>
                        <a:t>Bodované kritérium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400" noProof="0" dirty="0" smtClean="0">
                          <a:latin typeface="+mn-lt"/>
                        </a:rPr>
                        <a:t>50 bodov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sk-SK" sz="1400" noProof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sk-SK" sz="1400" b="0" i="0" u="none" strike="noStrike" noProof="0" dirty="0">
                        <a:latin typeface="+mn-lt"/>
                      </a:endParaRP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400" b="0" i="0" u="none" strike="noStrike" noProof="0" dirty="0" smtClean="0">
                          <a:latin typeface="+mn-lt"/>
                        </a:rPr>
                        <a:t>Na základe informácií od žiadateľa sa bude hodnotiť, kde </a:t>
                      </a:r>
                      <a:r>
                        <a:rPr lang="sk-SK" sz="1400" b="0" i="0" u="none" strike="noStrike" noProof="0" dirty="0" err="1" smtClean="0">
                          <a:latin typeface="+mn-lt"/>
                        </a:rPr>
                        <a:t>nerealizácia</a:t>
                      </a:r>
                      <a:r>
                        <a:rPr lang="sk-SK" sz="1400" b="0" i="0" u="none" strike="noStrike" noProof="0" dirty="0" smtClean="0">
                          <a:latin typeface="+mn-lt"/>
                        </a:rPr>
                        <a:t> môže spôsobiť závažný kybernetický bezpečnostný incident s dopadom na aspekty podľa § 24 ods. 2, písm. a) až e) zákona 69/2018 Z. z. o kybernetickej bezpečnosti a o zmene a doplnení niektorých zákonov.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400" b="0" i="0" u="none" strike="noStrike" noProof="0" dirty="0" smtClean="0">
                          <a:latin typeface="+mn-lt"/>
                        </a:rPr>
                        <a:t>Body sa prideľujú nasledovne: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400" b="0" i="0" u="none" strike="noStrike" noProof="0" dirty="0" smtClean="0">
                          <a:latin typeface="+mn-lt"/>
                        </a:rPr>
                        <a:t>§ 24 ods. 2 písm. a) – Kat. I. - </a:t>
                      </a:r>
                      <a:r>
                        <a:rPr lang="sk-SK" sz="1400" b="1" i="0" u="none" strike="noStrike" noProof="0" dirty="0" smtClean="0">
                          <a:latin typeface="+mn-lt"/>
                        </a:rPr>
                        <a:t>8 bodov</a:t>
                      </a:r>
                      <a:r>
                        <a:rPr lang="sk-SK" sz="1400" b="0" i="0" u="none" strike="noStrike" noProof="0" dirty="0" smtClean="0">
                          <a:latin typeface="+mn-lt"/>
                        </a:rPr>
                        <a:t>, Kat. II. – </a:t>
                      </a:r>
                      <a:r>
                        <a:rPr lang="sk-SK" sz="1400" b="1" i="0" u="none" strike="noStrike" noProof="0" dirty="0" smtClean="0">
                          <a:latin typeface="+mn-lt"/>
                        </a:rPr>
                        <a:t>10 bodov</a:t>
                      </a:r>
                      <a:r>
                        <a:rPr lang="sk-SK" sz="1400" b="0" i="0" u="none" strike="noStrike" noProof="0" dirty="0" smtClean="0">
                          <a:latin typeface="+mn-lt"/>
                        </a:rPr>
                        <a:t>, Kat. III. – </a:t>
                      </a:r>
                      <a:r>
                        <a:rPr lang="sk-SK" sz="1400" b="1" i="0" u="none" strike="noStrike" noProof="0" dirty="0" smtClean="0">
                          <a:latin typeface="+mn-lt"/>
                        </a:rPr>
                        <a:t>12 bodov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400" b="0" i="0" u="none" strike="noStrike" noProof="0" dirty="0" smtClean="0">
                          <a:latin typeface="+mn-lt"/>
                        </a:rPr>
                        <a:t>§ 24 ods. 2 písm. b) a c) – Kat. I. - </a:t>
                      </a:r>
                      <a:r>
                        <a:rPr lang="sk-SK" sz="1400" b="1" i="0" u="none" strike="noStrike" noProof="0" dirty="0" smtClean="0">
                          <a:latin typeface="+mn-lt"/>
                        </a:rPr>
                        <a:t>7 bodov</a:t>
                      </a:r>
                      <a:r>
                        <a:rPr lang="sk-SK" sz="1400" b="0" i="0" u="none" strike="noStrike" noProof="0" dirty="0" smtClean="0">
                          <a:latin typeface="+mn-lt"/>
                        </a:rPr>
                        <a:t>, Kat. II. – </a:t>
                      </a:r>
                      <a:r>
                        <a:rPr lang="sk-SK" sz="1400" b="1" i="0" u="none" strike="noStrike" noProof="0" dirty="0" smtClean="0">
                          <a:latin typeface="+mn-lt"/>
                        </a:rPr>
                        <a:t>10 bodov</a:t>
                      </a:r>
                      <a:r>
                        <a:rPr lang="sk-SK" sz="1400" b="0" i="0" u="none" strike="noStrike" noProof="0" dirty="0" smtClean="0">
                          <a:latin typeface="+mn-lt"/>
                        </a:rPr>
                        <a:t>, Kat. III. – </a:t>
                      </a:r>
                      <a:r>
                        <a:rPr lang="sk-SK" sz="1400" b="1" i="0" u="none" strike="noStrike" noProof="0" dirty="0" smtClean="0">
                          <a:latin typeface="+mn-lt"/>
                        </a:rPr>
                        <a:t>12 bodov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400" b="0" i="0" u="none" strike="noStrike" noProof="0" dirty="0" smtClean="0">
                          <a:latin typeface="+mn-lt"/>
                        </a:rPr>
                        <a:t>§ 24 ods. 2 písm. d) –  Kat. II. – </a:t>
                      </a:r>
                      <a:r>
                        <a:rPr lang="sk-SK" sz="1400" b="1" i="0" u="none" strike="noStrike" noProof="0" dirty="0" smtClean="0">
                          <a:latin typeface="+mn-lt"/>
                        </a:rPr>
                        <a:t>8 body</a:t>
                      </a:r>
                      <a:r>
                        <a:rPr lang="sk-SK" sz="1400" b="0" i="0" u="none" strike="noStrike" noProof="0" dirty="0" smtClean="0">
                          <a:latin typeface="+mn-lt"/>
                        </a:rPr>
                        <a:t>, Kat. III. – </a:t>
                      </a:r>
                      <a:r>
                        <a:rPr lang="sk-SK" sz="1400" b="1" i="0" u="none" strike="noStrike" noProof="0" dirty="0" smtClean="0">
                          <a:latin typeface="+mn-lt"/>
                        </a:rPr>
                        <a:t>12 bodov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400" b="0" i="0" u="none" strike="noStrike" noProof="0" dirty="0" smtClean="0">
                          <a:latin typeface="+mn-lt"/>
                        </a:rPr>
                        <a:t>§24 ods. 2 písm. e) – Kat. I. - </a:t>
                      </a:r>
                      <a:r>
                        <a:rPr lang="sk-SK" sz="1400" b="1" i="0" u="none" strike="noStrike" noProof="0" dirty="0" smtClean="0">
                          <a:latin typeface="+mn-lt"/>
                        </a:rPr>
                        <a:t>10 bodov</a:t>
                      </a:r>
                      <a:r>
                        <a:rPr lang="sk-SK" sz="1400" b="0" i="0" u="none" strike="noStrike" noProof="0" dirty="0" smtClean="0">
                          <a:latin typeface="+mn-lt"/>
                        </a:rPr>
                        <a:t>, Kat. II. – </a:t>
                      </a:r>
                      <a:r>
                        <a:rPr lang="sk-SK" sz="1400" b="1" i="0" u="none" strike="noStrike" noProof="0" dirty="0" smtClean="0">
                          <a:latin typeface="+mn-lt"/>
                        </a:rPr>
                        <a:t>12 bodov</a:t>
                      </a:r>
                      <a:r>
                        <a:rPr lang="sk-SK" sz="1400" b="0" i="0" u="none" strike="noStrike" noProof="0" dirty="0" smtClean="0">
                          <a:latin typeface="+mn-lt"/>
                        </a:rPr>
                        <a:t>, Kat. III. – </a:t>
                      </a:r>
                      <a:r>
                        <a:rPr lang="sk-SK" sz="1400" b="1" i="0" u="none" strike="noStrike" noProof="0" dirty="0" smtClean="0">
                          <a:latin typeface="+mn-lt"/>
                        </a:rPr>
                        <a:t>14 bodov</a:t>
                      </a:r>
                      <a:r>
                        <a:rPr lang="sk-SK" sz="1400" b="0" i="0" u="none" strike="noStrike" noProof="0" dirty="0" smtClean="0">
                          <a:latin typeface="+mn-lt"/>
                        </a:rPr>
                        <a:t>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sk-SK" sz="1400" b="0" i="0" u="none" strike="noStrike" noProof="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4938224"/>
                  </a:ext>
                </a:extLst>
              </a:tr>
            </a:tbl>
          </a:graphicData>
        </a:graphic>
      </p:graphicFrame>
      <p:sp>
        <p:nvSpPr>
          <p:cNvPr id="4" name="BlokTextu 3"/>
          <p:cNvSpPr txBox="1"/>
          <p:nvPr/>
        </p:nvSpPr>
        <p:spPr>
          <a:xfrm>
            <a:off x="520117" y="6123963"/>
            <a:ext cx="11054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00" dirty="0" smtClean="0"/>
              <a:t>Identifikačné kritériá pre kategóriu závažného kybernetického bezpečnostného incidentu prvého (I) stupňa, druhého (II) stupňa a tretieho (III) stupňa v závislosti od parametrov uvedených v § 24 ods. 2 písm. a) až e) zákona č. 69/2018 Z. z. sú uvedené v prílohe č. 1 vyhlášky 165/2018 Z. z.</a:t>
            </a:r>
            <a:endParaRPr lang="sk-SK" sz="1000" dirty="0"/>
          </a:p>
        </p:txBody>
      </p:sp>
    </p:spTree>
    <p:extLst>
      <p:ext uri="{BB962C8B-B14F-4D97-AF65-F5344CB8AC3E}">
        <p14:creationId xmlns:p14="http://schemas.microsoft.com/office/powerpoint/2010/main" val="277852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Kontaktné údaje 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138030"/>
              </p:ext>
            </p:extLst>
          </p:nvPr>
        </p:nvGraphicFramePr>
        <p:xfrm>
          <a:off x="292361" y="757607"/>
          <a:ext cx="11674352" cy="5008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4352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</a:tblGrid>
              <a:tr h="558768">
                <a:tc>
                  <a:txBody>
                    <a:bodyPr/>
                    <a:lstStyle/>
                    <a:p>
                      <a:endParaRPr lang="sk-SK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4400844">
                <a:tc>
                  <a:txBody>
                    <a:bodyPr/>
                    <a:lstStyle/>
                    <a:p>
                      <a:pPr algn="ctr"/>
                      <a:endParaRPr kumimoji="0" lang="sk-SK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22222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j-ea"/>
                        <a:cs typeface="+mj-cs"/>
                      </a:endParaRPr>
                    </a:p>
                    <a:p>
                      <a:pPr algn="ctr"/>
                      <a:r>
                        <a:rPr kumimoji="0" lang="sk-SK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Žiadosť o NFP</a:t>
                      </a:r>
                      <a:br>
                        <a:rPr kumimoji="0" lang="sk-SK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/>
                      </a:r>
                      <a:br>
                        <a:rPr kumimoji="0" lang="sk-SK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Ministerstvo investícií, regionálneho rozvoja a informatizácie Slovenskej republiky</a:t>
                      </a:r>
                      <a: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/>
                      </a:r>
                      <a:b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Sekcia implementácie projektov informatizácie</a:t>
                      </a:r>
                      <a:b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Pribinova 25</a:t>
                      </a:r>
                      <a:b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811 09 Bratislava</a:t>
                      </a:r>
                      <a:b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endParaRPr kumimoji="0" lang="sk-SK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22222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j-ea"/>
                        <a:cs typeface="+mj-cs"/>
                      </a:endParaRPr>
                    </a:p>
                    <a:p>
                      <a:pPr algn="ctr"/>
                      <a:r>
                        <a:rPr kumimoji="0" lang="sk-SK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/>
                      </a:r>
                      <a:br>
                        <a:rPr kumimoji="0" lang="sk-SK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e-mail: </a:t>
                      </a:r>
                      <a:r>
                        <a:rPr kumimoji="0" lang="sk-SK" sz="16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563C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informatizacia.psk@mirri.gov.sk</a:t>
                      </a:r>
                      <a:r>
                        <a:rPr kumimoji="0" lang="sk-SK" sz="16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563C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sk-SK" sz="16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563C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sk-SK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tel. kontakt: </a:t>
                      </a:r>
                      <a: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00421/2/2092 8190</a:t>
                      </a:r>
                      <a:b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/>
                      </a:r>
                      <a:b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/>
                      </a:r>
                      <a:b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/>
                      </a:r>
                      <a:b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/>
                      </a:r>
                      <a:b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/>
                      </a:r>
                      <a:b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Odporúčame žiadateľom priebežne sledovať webové sídlo </a:t>
                      </a: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  <a:hlinkClick r:id="rId3"/>
                        </a:rPr>
                        <a:t>www.itms2014.sk</a:t>
                      </a: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 a </a:t>
                      </a: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  <a:hlinkClick r:id="rId4"/>
                        </a:rPr>
                        <a:t>www.eurofondy.gov.sk</a:t>
                      </a: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, kde budú zverejňované všetky aktuálne informácie súvisiace s Výzvou, vrátane prípadných zmien a usmernení k Výzve.</a:t>
                      </a:r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01640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5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Základné </a:t>
            </a:r>
            <a:r>
              <a:rPr lang="sk-SK" sz="3600" dirty="0" smtClean="0"/>
              <a:t>informácie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707856"/>
              </p:ext>
            </p:extLst>
          </p:nvPr>
        </p:nvGraphicFramePr>
        <p:xfrm>
          <a:off x="292361" y="757607"/>
          <a:ext cx="11674352" cy="4959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5256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  <a:gridCol w="6679096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558768">
                <a:tc>
                  <a:txBody>
                    <a:bodyPr/>
                    <a:lstStyle/>
                    <a:p>
                      <a:r>
                        <a:rPr lang="sk-SK" sz="1600" b="1" dirty="0"/>
                        <a:t>Popis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4400844"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Ciele výzvy</a:t>
                      </a:r>
                      <a:endParaRPr lang="sk-SK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400" b="1" dirty="0" smtClean="0"/>
                        <a:t>Výzva</a:t>
                      </a:r>
                      <a:r>
                        <a:rPr lang="sk-SK" sz="1400" dirty="0" smtClean="0"/>
                        <a:t>, ktorá je vypracovaná v zmysle § 14 zákona č. 121/2022 Z. z. o príspevkoch z fondov Európskej únie a o zmene a doplnení niektorých zákonov, prostredníctvom nenávratného finančného príspevku podporí </a:t>
                      </a:r>
                      <a:r>
                        <a:rPr lang="sk-SK" sz="1400" b="1" dirty="0" smtClean="0"/>
                        <a:t>projekty pre zabezpečenie súladu s legislatívnymi požiadavkami v oblasti kybernetickej a informačnej bezpečnosti (ďalej len „KIB“).</a:t>
                      </a:r>
                    </a:p>
                    <a:p>
                      <a:pPr algn="just"/>
                      <a:r>
                        <a:rPr lang="sk-SK" sz="1400" dirty="0" smtClean="0"/>
                        <a:t>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400" dirty="0" smtClean="0"/>
                        <a:t>Výzva umožní žiadateľom realizovať a financovať opatrenia KIB definované najmä v zákonoch č. 69/2018 Z. z. o kybernetickej bezpečnosti a o zmene a doplnení niektorých zákonov (ďalej len „zákon č. 69/2018 Z. z.“) a č. 95/2019 Z. z. o informačných technológiách vo verejnej správe a o zmene a doplnení niektorých zákonov (ďalej len „zákon o ITVS“).</a:t>
                      </a:r>
                      <a:endParaRPr lang="sk-SK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55607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Základné </a:t>
            </a:r>
            <a:r>
              <a:rPr lang="sk-SK" sz="3600" dirty="0" smtClean="0"/>
              <a:t>informácie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944660"/>
              </p:ext>
            </p:extLst>
          </p:nvPr>
        </p:nvGraphicFramePr>
        <p:xfrm>
          <a:off x="292361" y="757607"/>
          <a:ext cx="11674352" cy="5231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5256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  <a:gridCol w="6679096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325375">
                <a:tc>
                  <a:txBody>
                    <a:bodyPr/>
                    <a:lstStyle/>
                    <a:p>
                      <a:r>
                        <a:rPr lang="sk-SK" sz="1600" b="1" dirty="0"/>
                        <a:t>Popis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325375"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Vyhlásená</a:t>
                      </a:r>
                      <a:endParaRPr lang="sk-SK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20.02.2024</a:t>
                      </a:r>
                      <a:endParaRPr lang="sk-S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7607130"/>
                  </a:ext>
                </a:extLst>
              </a:tr>
              <a:tr h="325375"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Termín uzavretia 1. posudzovaného časového obdobia: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30.04.2024</a:t>
                      </a:r>
                      <a:endParaRPr lang="sk-S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502619"/>
                  </a:ext>
                </a:extLst>
              </a:tr>
              <a:tr h="325375"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Termín uzavretia 2. posudzovaného časového obdobia: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28.06.2024</a:t>
                      </a:r>
                      <a:endParaRPr lang="sk-S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212307"/>
                  </a:ext>
                </a:extLst>
              </a:tr>
              <a:tr h="562012"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Indikatívna výška finančných prostriedkov určených na</a:t>
                      </a:r>
                      <a:r>
                        <a:rPr lang="sk-SK" sz="1600" b="1" baseline="0" dirty="0" smtClean="0"/>
                        <a:t> </a:t>
                      </a:r>
                      <a:r>
                        <a:rPr lang="sk-SK" sz="1600" b="1" dirty="0" smtClean="0"/>
                        <a:t>vyčerpanie vo výzve (zdroj EÚ)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10 000 000,</a:t>
                      </a:r>
                      <a:r>
                        <a:rPr lang="sk-SK" sz="1600" baseline="0" dirty="0" smtClean="0"/>
                        <a:t>00 EUR</a:t>
                      </a:r>
                      <a:endParaRPr lang="sk-SK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7739015"/>
                  </a:ext>
                </a:extLst>
              </a:tr>
              <a:tr h="325375">
                <a:tc>
                  <a:txBody>
                    <a:bodyPr/>
                    <a:lstStyle/>
                    <a:p>
                      <a:r>
                        <a:rPr lang="sk-SK" sz="1600" b="1" dirty="0"/>
                        <a:t>Minimálna výška NFP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nad 200 000,00</a:t>
                      </a:r>
                      <a:r>
                        <a:rPr lang="sk-SK" sz="1600" baseline="0" dirty="0" smtClean="0"/>
                        <a:t> EUR</a:t>
                      </a:r>
                      <a:endParaRPr lang="sk-S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570170"/>
                  </a:ext>
                </a:extLst>
              </a:tr>
              <a:tr h="325375">
                <a:tc>
                  <a:txBody>
                    <a:bodyPr/>
                    <a:lstStyle/>
                    <a:p>
                      <a:r>
                        <a:rPr lang="sk-SK" sz="1600" b="1" dirty="0"/>
                        <a:t>Maximálna výška NFP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        450 000,00 EUR</a:t>
                      </a:r>
                      <a:r>
                        <a:rPr lang="sk-SK" sz="1600" dirty="0"/>
                        <a:t>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893057"/>
                  </a:ext>
                </a:extLst>
              </a:tr>
              <a:tr h="2640657"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Oprávnenosť žiadateľa</a:t>
                      </a:r>
                      <a:endParaRPr lang="sk-SK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</a:tabLst>
                      </a:pPr>
                      <a:r>
                        <a:rPr lang="sk-SK" sz="1400" b="1" dirty="0" smtClean="0"/>
                        <a:t>Právnické osoby </a:t>
                      </a:r>
                      <a:r>
                        <a:rPr lang="sk-SK" sz="1400" dirty="0" smtClean="0"/>
                        <a:t>zapísané v registri organizácií vedenom Štatistickým úradom Slovenskej </a:t>
                      </a:r>
                      <a:r>
                        <a:rPr lang="sk-SK" sz="1400" baseline="0" dirty="0" smtClean="0"/>
                        <a:t> </a:t>
                      </a:r>
                      <a:r>
                        <a:rPr lang="sk-SK" sz="1400" dirty="0" smtClean="0"/>
                        <a:t>republiky v zmysle </a:t>
                      </a:r>
                      <a:r>
                        <a:rPr lang="sk-SK" sz="1400" b="1" dirty="0" smtClean="0"/>
                        <a:t>§ 3 ods. 1 písmena a) až c) zákona č. 523/2004 Z. z.</a:t>
                      </a:r>
                      <a:r>
                        <a:rPr lang="sk-SK" sz="1400" dirty="0" smtClean="0"/>
                        <a:t> o rozpočtových </a:t>
                      </a:r>
                      <a:r>
                        <a:rPr lang="sk-SK" sz="1400" baseline="0" dirty="0" smtClean="0"/>
                        <a:t> </a:t>
                      </a:r>
                      <a:r>
                        <a:rPr lang="sk-SK" sz="1400" dirty="0" smtClean="0"/>
                        <a:t>pravidlách verejnej správy a o zmene a doplnení niektorých zákonov v znení neskorších </a:t>
                      </a:r>
                      <a:r>
                        <a:rPr lang="sk-SK" sz="1400" baseline="0" dirty="0" smtClean="0"/>
                        <a:t> </a:t>
                      </a:r>
                      <a:r>
                        <a:rPr lang="sk-SK" sz="1400" dirty="0" smtClean="0"/>
                        <a:t>predpisov (ďalej tiež „register“) </a:t>
                      </a:r>
                      <a:r>
                        <a:rPr lang="sk-SK" sz="1400" b="1" dirty="0" smtClean="0"/>
                        <a:t>a zároveň sú subjektmi zaradenými v registri</a:t>
                      </a:r>
                      <a:r>
                        <a:rPr lang="sk-SK" sz="1400" b="1" baseline="0" dirty="0" smtClean="0"/>
                        <a:t> </a:t>
                      </a:r>
                      <a:r>
                        <a:rPr lang="sk-SK" sz="1400" b="1" dirty="0" smtClean="0"/>
                        <a:t>prevádzkovateľov základných služieb podľa zákona o kybernetickej bezpečnosti </a:t>
                      </a:r>
                      <a:br>
                        <a:rPr lang="sk-SK" sz="1400" b="1" dirty="0" smtClean="0"/>
                      </a:br>
                      <a:r>
                        <a:rPr lang="sk-SK" sz="1400" b="1" dirty="0" smtClean="0"/>
                        <a:t>č. 69/2018 Z. z. v sektore Verejná správa.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</a:tabLst>
                      </a:pPr>
                      <a:endParaRPr lang="sk-SK" sz="1400" b="0" dirty="0" smtClean="0"/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</a:tabLst>
                      </a:pPr>
                      <a:r>
                        <a:rPr lang="sk-SK" sz="1400" b="0" dirty="0" smtClean="0"/>
                        <a:t>* Výzva </a:t>
                      </a:r>
                      <a:r>
                        <a:rPr lang="sk-SK" sz="1400" b="1" u="sng" dirty="0" smtClean="0"/>
                        <a:t>nie je určená </a:t>
                      </a:r>
                      <a:r>
                        <a:rPr lang="sk-SK" sz="1400" b="0" dirty="0" smtClean="0"/>
                        <a:t>pre: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</a:tabLst>
                      </a:pPr>
                      <a:r>
                        <a:rPr lang="sk-SK" sz="1400" b="0" dirty="0" smtClean="0"/>
                        <a:t>   - obce a mestá do 6 000 obyvateľov, 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</a:tabLst>
                      </a:pPr>
                      <a:r>
                        <a:rPr lang="sk-SK" sz="1400" b="0" dirty="0" smtClean="0"/>
                        <a:t>   - verejné a štátne vysoké školy a 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</a:tabLst>
                      </a:pPr>
                      <a:r>
                        <a:rPr lang="sk-SK" sz="1400" b="0" dirty="0" smtClean="0"/>
                        <a:t>   - poskytovateľov zdravotnej starostlivosti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961919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Základné </a:t>
            </a:r>
            <a:r>
              <a:rPr lang="sk-SK" sz="3600" dirty="0" smtClean="0"/>
              <a:t>informácie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865815"/>
              </p:ext>
            </p:extLst>
          </p:nvPr>
        </p:nvGraphicFramePr>
        <p:xfrm>
          <a:off x="292361" y="757607"/>
          <a:ext cx="11674352" cy="5130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5256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  <a:gridCol w="6679096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558768">
                <a:tc>
                  <a:txBody>
                    <a:bodyPr/>
                    <a:lstStyle/>
                    <a:p>
                      <a:r>
                        <a:rPr lang="sk-SK" sz="1600" b="1" dirty="0"/>
                        <a:t>Popis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4400844"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Oprávnenosť žiadateľa</a:t>
                      </a:r>
                      <a:endParaRPr lang="sk-SK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</a:tabLst>
                      </a:pPr>
                      <a:r>
                        <a:rPr lang="sk-SK" sz="1400" b="0" dirty="0" smtClean="0"/>
                        <a:t>Žiadateľ je oprávnený financovať činnosti majúce </a:t>
                      </a:r>
                      <a:r>
                        <a:rPr lang="sk-SK" sz="1400" b="1" dirty="0" smtClean="0"/>
                        <a:t>nehospodársky charakter </a:t>
                      </a:r>
                      <a:r>
                        <a:rPr lang="sk-SK" sz="1400" b="0" dirty="0" smtClean="0"/>
                        <a:t>(napr. výkon </a:t>
                      </a:r>
                      <a:r>
                        <a:rPr lang="sk-SK" sz="1400" b="0" baseline="0" dirty="0" smtClean="0"/>
                        <a:t> </a:t>
                      </a:r>
                      <a:r>
                        <a:rPr lang="sk-SK" sz="1400" b="0" dirty="0" smtClean="0"/>
                        <a:t>verejnej moci, činnosti spojené s výkonom verejnej moci) alebo </a:t>
                      </a:r>
                      <a:r>
                        <a:rPr lang="sk-SK" sz="1400" b="1" dirty="0" smtClean="0"/>
                        <a:t>hospodársky charakter</a:t>
                      </a:r>
                      <a:r>
                        <a:rPr lang="sk-SK" sz="1400" b="0" dirty="0" smtClean="0"/>
                        <a:t>, </a:t>
                      </a:r>
                      <a:r>
                        <a:rPr lang="sk-SK" sz="1400" b="0" baseline="0" dirty="0" smtClean="0"/>
                        <a:t> </a:t>
                      </a:r>
                      <a:r>
                        <a:rPr lang="sk-SK" sz="1400" b="1" dirty="0" smtClean="0"/>
                        <a:t>ktoré nie sú štátnou pomocou</a:t>
                      </a:r>
                      <a:r>
                        <a:rPr lang="sk-SK" sz="1400" b="0" dirty="0" smtClean="0"/>
                        <a:t>, nakoľko financovanie činností projektu v rámci tejto Výzvy je</a:t>
                      </a:r>
                      <a:r>
                        <a:rPr lang="sk-SK" sz="1400" b="0" baseline="0" dirty="0" smtClean="0"/>
                        <a:t> </a:t>
                      </a:r>
                      <a:r>
                        <a:rPr lang="sk-SK" sz="1400" b="0" dirty="0" smtClean="0"/>
                        <a:t>v režime mimo štátnej pomoci v súlade s PPP č. 8 Výzvy.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</a:tabLst>
                      </a:pPr>
                      <a:endParaRPr lang="sk-SK" sz="1400" b="0" dirty="0" smtClean="0"/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</a:tabLst>
                      </a:pPr>
                      <a:r>
                        <a:rPr lang="sk-SK" sz="1400" b="0" dirty="0" smtClean="0"/>
                        <a:t>Žiadateľ je povinný deklarovať, že ku dňu predloženia </a:t>
                      </a:r>
                      <a:r>
                        <a:rPr lang="sk-SK" sz="1400" b="0" dirty="0" err="1" smtClean="0"/>
                        <a:t>ŽoNFP</a:t>
                      </a:r>
                      <a:r>
                        <a:rPr lang="sk-SK" sz="1400" b="0" dirty="0" smtClean="0"/>
                        <a:t> má vykonaný </a:t>
                      </a:r>
                      <a:r>
                        <a:rPr lang="sk-SK" sz="1400" b="1" dirty="0" smtClean="0"/>
                        <a:t>audit</a:t>
                      </a:r>
                      <a:r>
                        <a:rPr lang="sk-SK" sz="1400" b="0" dirty="0" smtClean="0"/>
                        <a:t> </a:t>
                      </a:r>
                      <a:r>
                        <a:rPr lang="sk-SK" sz="1400" b="0" baseline="0" dirty="0" smtClean="0"/>
                        <a:t> </a:t>
                      </a:r>
                      <a:r>
                        <a:rPr lang="sk-SK" sz="1400" b="1" dirty="0" smtClean="0"/>
                        <a:t>kybernetickej bezpečnosti </a:t>
                      </a:r>
                      <a:r>
                        <a:rPr lang="sk-SK" sz="1400" b="0" dirty="0" smtClean="0"/>
                        <a:t>podľa § 29 zákona č. 69/2018 Z. z. alebo </a:t>
                      </a:r>
                      <a:r>
                        <a:rPr lang="sk-SK" sz="1400" b="1" dirty="0" smtClean="0"/>
                        <a:t>samohodnotenie</a:t>
                      </a:r>
                      <a:r>
                        <a:rPr lang="sk-SK" sz="1400" b="0" dirty="0" smtClean="0"/>
                        <a:t>.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</a:tabLst>
                      </a:pPr>
                      <a:endParaRPr lang="sk-SK" sz="1400" b="0" dirty="0" smtClean="0"/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</a:tabLst>
                      </a:pPr>
                      <a:r>
                        <a:rPr lang="sk-SK" sz="1400" b="0" dirty="0" smtClean="0"/>
                        <a:t>Subjekt, ktorý čerpal finančné prostriedky z nasledujúcich výziev, nemôže už čerpať finančné prostriedky z tejto Výzvy: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</a:tabLst>
                      </a:pPr>
                      <a:r>
                        <a:rPr lang="sk-SK" sz="1400" b="1" dirty="0" smtClean="0"/>
                        <a:t>Výzva PO7 OPII: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</a:tabLst>
                      </a:pPr>
                      <a:r>
                        <a:rPr lang="sk-SK" sz="1400" b="0" dirty="0" smtClean="0"/>
                        <a:t>- „Rozvoj </a:t>
                      </a:r>
                      <a:r>
                        <a:rPr lang="sk-SK" sz="1400" b="0" dirty="0" err="1" smtClean="0"/>
                        <a:t>governance</a:t>
                      </a:r>
                      <a:r>
                        <a:rPr lang="sk-SK" sz="1400" b="0" dirty="0" smtClean="0"/>
                        <a:t> a úrovne informačnej a kybernetickej bezpečnosti v podsektore VS </a:t>
                      </a:r>
                      <a:r>
                        <a:rPr lang="sk-SK" sz="1400" b="0" baseline="0" dirty="0" smtClean="0"/>
                        <a:t> </a:t>
                      </a:r>
                      <a:r>
                        <a:rPr lang="sk-SK" sz="1400" b="0" dirty="0" smtClean="0"/>
                        <a:t>(kód ITMS2014+ </a:t>
                      </a:r>
                      <a:r>
                        <a:rPr lang="sk-SK" sz="1400" b="1" dirty="0" smtClean="0"/>
                        <a:t>OPII-2021/7/16-DOP</a:t>
                      </a:r>
                      <a:r>
                        <a:rPr lang="sk-SK" sz="1400" b="0" dirty="0" smtClean="0"/>
                        <a:t>)“ a 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</a:tabLst>
                      </a:pPr>
                      <a:r>
                        <a:rPr lang="sk-SK" sz="1400" b="1" dirty="0" smtClean="0"/>
                        <a:t>Výzva POO</a:t>
                      </a:r>
                      <a:r>
                        <a:rPr lang="sk-SK" sz="1400" b="0" dirty="0" smtClean="0"/>
                        <a:t>: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</a:tabLst>
                      </a:pPr>
                      <a:r>
                        <a:rPr lang="sk-SK" sz="1400" b="0" dirty="0" smtClean="0"/>
                        <a:t>- Výzva na predkladanie žiadostí o poskytnutie prostriedkov mechanizmu na Podporu </a:t>
                      </a:r>
                      <a:r>
                        <a:rPr lang="sk-SK" sz="1400" b="0" baseline="0" dirty="0" smtClean="0"/>
                        <a:t> </a:t>
                      </a:r>
                      <a:r>
                        <a:rPr lang="sk-SK" sz="1400" b="0" dirty="0" smtClean="0"/>
                        <a:t>budovania bezpečnostných </a:t>
                      </a:r>
                      <a:r>
                        <a:rPr lang="sk-SK" sz="1400" b="0" dirty="0" err="1" smtClean="0"/>
                        <a:t>dohľadových</a:t>
                      </a:r>
                      <a:r>
                        <a:rPr lang="sk-SK" sz="1400" b="0" dirty="0" smtClean="0"/>
                        <a:t> centier v prostredí verejnej správy (v rámci </a:t>
                      </a:r>
                      <a:r>
                        <a:rPr lang="sk-SK" sz="1400" b="1" dirty="0" smtClean="0"/>
                        <a:t>POO 17I06-04-V01</a:t>
                      </a:r>
                      <a:r>
                        <a:rPr lang="sk-SK" sz="1400" b="0" dirty="0" smtClean="0"/>
                        <a:t>), Investícia 6 - Posilnenie preventívnych opatrení, zvýšenie rýchlosti </a:t>
                      </a:r>
                      <a:r>
                        <a:rPr lang="sk-SK" sz="1400" b="0" baseline="0" dirty="0" smtClean="0"/>
                        <a:t> </a:t>
                      </a:r>
                      <a:r>
                        <a:rPr lang="sk-SK" sz="1400" b="0" dirty="0" smtClean="0"/>
                        <a:t>detekcie a riešenia incidentov (ITVS).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</a:tabLst>
                      </a:pPr>
                      <a:endParaRPr lang="sk-SK" sz="1400" b="0" dirty="0" smtClean="0"/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</a:tabLst>
                      </a:pPr>
                      <a:r>
                        <a:rPr lang="sk-SK" sz="1400" b="0" dirty="0" smtClean="0"/>
                        <a:t>Žiadateľ je oprávnený predložiť </a:t>
                      </a:r>
                      <a:r>
                        <a:rPr lang="sk-SK" sz="1400" b="1" dirty="0" smtClean="0"/>
                        <a:t>v rámci jedného posudzovaného časového obdobia Výzvy 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</a:tabLst>
                      </a:pPr>
                      <a:r>
                        <a:rPr lang="sk-SK" sz="1400" b="1" dirty="0" smtClean="0"/>
                        <a:t>len jednu </a:t>
                      </a:r>
                      <a:r>
                        <a:rPr lang="sk-SK" sz="1400" b="1" dirty="0" err="1" smtClean="0"/>
                        <a:t>ŽoNFP</a:t>
                      </a:r>
                      <a:r>
                        <a:rPr lang="sk-SK" sz="1400" b="1" dirty="0" smtClean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91402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Zjednodušenia PSK oproti OPII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679191"/>
              </p:ext>
            </p:extLst>
          </p:nvPr>
        </p:nvGraphicFramePr>
        <p:xfrm>
          <a:off x="292361" y="757607"/>
          <a:ext cx="11674352" cy="4959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5256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  <a:gridCol w="6679096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558768">
                <a:tc>
                  <a:txBody>
                    <a:bodyPr/>
                    <a:lstStyle/>
                    <a:p>
                      <a:r>
                        <a:rPr lang="sk-SK" sz="1600" b="1" dirty="0"/>
                        <a:t>Popis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4400844">
                <a:tc>
                  <a:txBody>
                    <a:bodyPr/>
                    <a:lstStyle/>
                    <a:p>
                      <a:pPr lvl="0"/>
                      <a:r>
                        <a:rPr lang="sk-SK" sz="1600" b="1" dirty="0" smtClean="0"/>
                        <a:t>Zjednodušenia vypracovania žiadosti o NFP: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b="1" dirty="0" smtClean="0"/>
                        <a:t>1 hlavná aktivita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b="1" dirty="0" smtClean="0"/>
                        <a:t>Paušálna sadzba na nepriame </a:t>
                      </a:r>
                      <a:r>
                        <a:rPr lang="sk-SK" sz="1600" dirty="0" smtClean="0"/>
                        <a:t>výdavky projektu sa určuje vo výške 7 % oprávnených priamych výdavkov.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b="1" dirty="0" smtClean="0"/>
                        <a:t>Rozpoče</a:t>
                      </a:r>
                      <a:r>
                        <a:rPr lang="sk-SK" sz="1600" dirty="0" smtClean="0"/>
                        <a:t>t projektu žiadateľ vypracováva:</a:t>
                      </a:r>
                    </a:p>
                    <a:p>
                      <a:pPr marL="742950" lvl="1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dirty="0" smtClean="0"/>
                        <a:t>iba v rozsahu definovanom v žiadosti o nenávratný finančný príspevok (ďalej ako „</a:t>
                      </a:r>
                      <a:r>
                        <a:rPr lang="sk-SK" sz="1600" dirty="0" err="1" smtClean="0"/>
                        <a:t>ŽoNFP</a:t>
                      </a:r>
                      <a:r>
                        <a:rPr lang="sk-SK" sz="1600" dirty="0" smtClean="0"/>
                        <a:t>“), </a:t>
                      </a:r>
                    </a:p>
                    <a:p>
                      <a:pPr marL="742950" lvl="1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dirty="0" smtClean="0"/>
                        <a:t>nepredkladá osobitnú prílohu </a:t>
                      </a:r>
                      <a:r>
                        <a:rPr lang="sk-SK" sz="1600" dirty="0" err="1" smtClean="0"/>
                        <a:t>ŽoNFP</a:t>
                      </a:r>
                      <a:r>
                        <a:rPr lang="sk-SK" sz="1600" dirty="0" smtClean="0"/>
                        <a:t> – v rámci </a:t>
                      </a:r>
                      <a:r>
                        <a:rPr lang="sk-SK" sz="1600" dirty="0" err="1" smtClean="0"/>
                        <a:t>ŽoNFP</a:t>
                      </a:r>
                      <a:r>
                        <a:rPr lang="sk-SK" sz="1600" dirty="0" smtClean="0"/>
                        <a:t> v kapitole 11 Rozpočet projektu v časti „Poznámka“ žiadateľ ku každej skupine oprávnených výdavkov uvedie jej popis,</a:t>
                      </a:r>
                    </a:p>
                    <a:p>
                      <a:pPr marL="742950" lvl="1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dirty="0" smtClean="0"/>
                        <a:t>rozdelenie podľa skupín výdavkov,</a:t>
                      </a:r>
                    </a:p>
                    <a:p>
                      <a:pPr marL="742950" lvl="1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dirty="0" smtClean="0"/>
                        <a:t>žiadateľ preukazuje ocenenie nárokovaných výdavkov na základe napr. už uzatvorených zmlúv, cenových prieskumov, prípravných trhových konzultácií, </a:t>
                      </a:r>
                      <a:r>
                        <a:rPr lang="sk-SK" sz="1600" dirty="0" err="1" smtClean="0"/>
                        <a:t>benchmarkov</a:t>
                      </a:r>
                      <a:r>
                        <a:rPr lang="sk-SK" sz="1600" dirty="0" smtClean="0"/>
                        <a:t>,</a:t>
                      </a:r>
                    </a:p>
                    <a:p>
                      <a:pPr marL="742950" lvl="1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dirty="0" smtClean="0"/>
                        <a:t>Osobitné podmienky v rámci 521: Limit je do 25 EUR/h (60 minút), </a:t>
                      </a:r>
                      <a:r>
                        <a:rPr lang="sk-SK" sz="1600" b="1" dirty="0" smtClean="0"/>
                        <a:t>bez odvodov zamestnávateľa</a:t>
                      </a:r>
                      <a:r>
                        <a:rPr lang="sk-SK" sz="1600" dirty="0" smtClean="0"/>
                        <a:t> (zamestnanec aj </a:t>
                      </a:r>
                      <a:r>
                        <a:rPr lang="sk-SK" sz="1600" dirty="0" err="1" smtClean="0"/>
                        <a:t>DoVP</a:t>
                      </a:r>
                      <a:r>
                        <a:rPr lang="sk-SK" sz="1600" dirty="0" smtClean="0"/>
                        <a:t>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84249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Povinné </a:t>
            </a:r>
            <a:r>
              <a:rPr lang="sk-SK" sz="3600" dirty="0" err="1"/>
              <a:t>podaktivity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426944"/>
              </p:ext>
            </p:extLst>
          </p:nvPr>
        </p:nvGraphicFramePr>
        <p:xfrm>
          <a:off x="292361" y="757607"/>
          <a:ext cx="11674352" cy="4959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9930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  <a:gridCol w="8504422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558768">
                <a:tc>
                  <a:txBody>
                    <a:bodyPr/>
                    <a:lstStyle/>
                    <a:p>
                      <a:r>
                        <a:rPr lang="sk-SK" sz="1600" b="1" dirty="0"/>
                        <a:t>Popis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4400844">
                <a:tc>
                  <a:txBody>
                    <a:bodyPr/>
                    <a:lstStyle/>
                    <a:p>
                      <a:pPr algn="just"/>
                      <a:r>
                        <a:rPr lang="sk-SK" sz="1600" b="1" dirty="0" smtClean="0">
                          <a:cs typeface="Calibri"/>
                        </a:rPr>
                        <a:t>Povinné</a:t>
                      </a:r>
                      <a:r>
                        <a:rPr lang="sk-SK" sz="1600" b="1" baseline="0" dirty="0" smtClean="0">
                          <a:cs typeface="Calibri"/>
                        </a:rPr>
                        <a:t> dokumenty</a:t>
                      </a:r>
                      <a:r>
                        <a:rPr lang="sk-SK" sz="1600" b="1" dirty="0" smtClean="0">
                          <a:cs typeface="Calibri"/>
                        </a:rPr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sk-SK" sz="1600" dirty="0" smtClean="0">
                          <a:cs typeface="Calibri"/>
                        </a:rPr>
                        <a:t>Žiadateľ je povinný v rámci projektového zámeru a </a:t>
                      </a:r>
                      <a:r>
                        <a:rPr lang="sk-SK" sz="1600" dirty="0" err="1" smtClean="0">
                          <a:cs typeface="Calibri"/>
                        </a:rPr>
                        <a:t>ŽoNFP</a:t>
                      </a:r>
                      <a:r>
                        <a:rPr lang="sk-SK" sz="1600" dirty="0" smtClean="0">
                          <a:cs typeface="Calibri"/>
                        </a:rPr>
                        <a:t> (časť 7. Popis projektu) deklarovať, že má ku dňu predloženia </a:t>
                      </a:r>
                      <a:r>
                        <a:rPr lang="sk-SK" sz="1600" dirty="0" err="1" smtClean="0">
                          <a:cs typeface="Calibri"/>
                        </a:rPr>
                        <a:t>ŽoNFP</a:t>
                      </a:r>
                      <a:r>
                        <a:rPr lang="sk-SK" sz="1600" dirty="0" smtClean="0">
                          <a:cs typeface="Calibri"/>
                        </a:rPr>
                        <a:t> zrealizované nasledovné aktivity (v zmysle vyhlášky NBÚ č. 362/2018 Z.z.):</a:t>
                      </a:r>
                    </a:p>
                    <a:p>
                      <a:pPr algn="just"/>
                      <a:endParaRPr lang="sk-SK" sz="1600" dirty="0" smtClean="0">
                        <a:cs typeface="Calibri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sk-SK" sz="1600" dirty="0" smtClean="0">
                          <a:cs typeface="Calibri"/>
                        </a:rPr>
                        <a:t>vytvorenú stratégiu kybernetickej bezpečnosti,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sk-SK" sz="1600" dirty="0" smtClean="0">
                          <a:cs typeface="Calibri"/>
                        </a:rPr>
                        <a:t>vytvorené bezpečnostné politiky kybernetickej bezpečnosti,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sk-SK" sz="1600" dirty="0" smtClean="0">
                          <a:cs typeface="Calibri"/>
                        </a:rPr>
                        <a:t>vykonanú inventarizáciu aktív, klasifikáciu informácií a kategorizáciu sietí a informačných systémov,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sk-SK" sz="1600" dirty="0" smtClean="0">
                          <a:cs typeface="Calibri"/>
                        </a:rPr>
                        <a:t>realizovanú analýzu rizík a analýzu dopadov spolu, vrátane riadenia rizík.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endParaRPr lang="sk-SK" sz="1600" dirty="0" smtClean="0">
                        <a:cs typeface="Calibri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endParaRPr lang="sk-SK" sz="1600" dirty="0" smtClean="0">
                        <a:cs typeface="Calibri"/>
                      </a:endParaRPr>
                    </a:p>
                    <a:p>
                      <a:pPr algn="just"/>
                      <a:r>
                        <a:rPr lang="sk-SK" sz="1600" b="1" dirty="0" smtClean="0">
                          <a:cs typeface="Calibri"/>
                        </a:rPr>
                        <a:t>Ak žiadateľ nemá tieto aktivity zrealizované ku dňu predloženia </a:t>
                      </a:r>
                      <a:r>
                        <a:rPr lang="sk-SK" sz="1600" b="1" dirty="0" err="1" smtClean="0">
                          <a:cs typeface="Calibri"/>
                        </a:rPr>
                        <a:t>ŽoNFP</a:t>
                      </a:r>
                      <a:r>
                        <a:rPr lang="sk-SK" sz="1600" b="1" dirty="0" smtClean="0">
                          <a:cs typeface="Calibri"/>
                        </a:rPr>
                        <a:t>, je povinný ich realizovať v rámci projektu.</a:t>
                      </a:r>
                      <a:endParaRPr lang="sk-SK" sz="1600" b="1" dirty="0"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0176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Oprávnené </a:t>
            </a:r>
            <a:r>
              <a:rPr lang="sk-SK" sz="3600" dirty="0" err="1" smtClean="0"/>
              <a:t>podaktivity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114614"/>
              </p:ext>
            </p:extLst>
          </p:nvPr>
        </p:nvGraphicFramePr>
        <p:xfrm>
          <a:off x="292361" y="757607"/>
          <a:ext cx="11674352" cy="4959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9930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  <a:gridCol w="8504422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558768">
                <a:tc>
                  <a:txBody>
                    <a:bodyPr/>
                    <a:lstStyle/>
                    <a:p>
                      <a:r>
                        <a:rPr lang="sk-SK" sz="1600" b="1" dirty="0"/>
                        <a:t>Popis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4400844">
                <a:tc>
                  <a:txBody>
                    <a:bodyPr/>
                    <a:lstStyle/>
                    <a:p>
                      <a:pPr algn="just"/>
                      <a:r>
                        <a:rPr lang="sk-SK" sz="1600" b="1" dirty="0" smtClean="0">
                          <a:cs typeface="Calibri"/>
                        </a:rPr>
                        <a:t>Výzva umožní realizovať projekty najmä v týchto oblastiach: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a) Organizácia kybernetickej a informačnej bezpečnosti 	</a:t>
                      </a:r>
                    </a:p>
                    <a:p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alebo aktualizácia bezpečnostnej dokumentácie vrátane rozsahu a spôsobu plnenia všeobecných bezpečnostných opatrení;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</a:t>
                      </a: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implementácia špecifických interných riadiacich aktov pre vybrané oblasti kybernetickej a informačnej bezpečnosti;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štatútu bezpečnostného výboru;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bezpečnostného projektu informačného systému verejnej správy. </a:t>
                      </a:r>
                    </a:p>
                    <a:p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indent="0">
                        <a:buNone/>
                      </a:pPr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 Riadenie rizík 	</a:t>
                      </a:r>
                    </a:p>
                    <a:p>
                      <a:pPr marL="228600" indent="-228600">
                        <a:buAutoNum type="alphaLcParenR" startAt="2"/>
                      </a:pPr>
                      <a:endParaRPr lang="sk-SK" sz="10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Identifikácia všetkých aktív súvisiacich so zariadeniami na spracovanie informácií a centrálne zaznamenávanie inventáru týchto aktív podľa ich hodnoty vrátane určenia ich vlastníka, ktorý definuje požiadavky na ich dôvernosť, dostupnosť a integritu;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implementáciu systému pre inventarizáciu aktív;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riadenie rizík pozostávajúce z identifikácie zraniteľností, identifikácie hrozieb, identifikácie a analýzy rizík s ohľadom na aktívum, určenie vlastníka rizika, implementácie organizačných a technických bezpečnostných opatrení, analýzy funkčného dopadu a pravidelného preskúmavania identifikovaných rizík v závislosti od aktualizácie prijatých bezpečnostných opatrení;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a implementácia interného riadiaceho aktu riadenia rizík kybernetickej a informačnej bezpečnosti. </a:t>
                      </a:r>
                    </a:p>
                    <a:p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c) Personálna bezpečnosť </a:t>
                      </a:r>
                    </a:p>
                    <a:p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postupov pri zaradení osoby do niektorých z bezpečnostných rolí, zavedenie plánu rozvoja bezpečnostného povedomia a vzdelávania, vypracovanie spôsobov hodnotenia účinnosti plánu rozvoja bezpečnostného povedomia, určenie pravidiel a postupov na riešenie prípadov porušenia bezpečnostnej politiky, zavedenie postupov pri skončení pracovnoprávneho vzťahu alebo iného obdobného vzťahu, zavedenie postupov pri porušení bezpečnostných politík;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alebo aktualizácia interného riadiaceho aktu s bezpečnostnými zásadami pre koncových používateľov;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a implementácia postupov a procesov upravujúcich personálnu bezpečnosť organizácie prostredníctvom interného riadiaceho aktu.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01959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Oprávnené </a:t>
            </a:r>
            <a:r>
              <a:rPr lang="sk-SK" sz="3600" dirty="0" err="1" smtClean="0"/>
              <a:t>podaktivity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07043"/>
              </p:ext>
            </p:extLst>
          </p:nvPr>
        </p:nvGraphicFramePr>
        <p:xfrm>
          <a:off x="292361" y="757607"/>
          <a:ext cx="11674352" cy="4959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9930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  <a:gridCol w="8504422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558768">
                <a:tc>
                  <a:txBody>
                    <a:bodyPr/>
                    <a:lstStyle/>
                    <a:p>
                      <a:r>
                        <a:rPr lang="sk-SK" sz="1600" b="1" dirty="0"/>
                        <a:t>Popis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4400844">
                <a:tc>
                  <a:txBody>
                    <a:bodyPr/>
                    <a:lstStyle/>
                    <a:p>
                      <a:pPr algn="just"/>
                      <a:r>
                        <a:rPr lang="sk-SK" sz="1600" b="1" dirty="0" smtClean="0">
                          <a:cs typeface="Calibri"/>
                        </a:rPr>
                        <a:t>Výzva umožní realizovať projekty najmä v týchto oblastiach: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d) Riadenie prístupov </a:t>
                      </a:r>
                    </a:p>
                    <a:p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a implementácia zásad riadenia prístupov osôb k sieti a informačnému systému;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zavedenie, implementácia alebo aktualizácia centrálneho nástroja na správu a overovanie identity, nástroja na riadenie prístupových oprávnení vrátane privilegovaných prístupových práv a kontroly prístupových účtov a prístupových oprávnení;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a implementácia postupov a procesov upravujúcich riadenie prístupov organizácie. </a:t>
                      </a:r>
                    </a:p>
                    <a:p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e) Riadenie kybernetickej a informačnej bezpečnosti vo vzťahoch s tretími stranami 	</a:t>
                      </a:r>
                    </a:p>
                    <a:p>
                      <a:endParaRPr lang="sk-SK" sz="10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analýzy rizík tretích strán a celého dodávateľského reťazca, vrátane analýzy politických rizík;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analýza a posúdenie súladu všetkých aktuálnych zmlúv s tretími stranami so zákonom o KB a dobrou praxou;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návrhov dodatkov zmlúv s treťou stranou spolu s návrhom potrebných úprav na zabezpečenie súladu so zákonom KB;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a implementácia interného riadiaceho aktu upravujúceho zásady kybernetickej a informačnej bezpečnosti vo vzťahoch s tretími stranami. </a:t>
                      </a:r>
                    </a:p>
                    <a:p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f) Bezpečnosť pri prevádzke informačných systémov a sietí 	</a:t>
                      </a:r>
                    </a:p>
                    <a:p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Zavedenie opatrení a interného riadiaceho aktu v oblasti riadenia zmien, riadenia kapacít, inštalácie softvéru v sieťach a informačných systémoch, inštalácia zariadení v sieťach a informačných systémoch, zaznamenávanie bezpečnostných záznamov a zaznamenávanie a vyhodnocovanie prevádzkových záznamov;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technických riešení podporujúcich riadenie bezpečnosti pri prevádzke, napr. nástroj pre riadenie, evidenciu a schvaľovanie zmien, evidenciu bezpečnostných incidentov, konfiguračný manažment bezpečnostných nastavení;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obstaranie služieb pre potreby správy prevádzkovej zálohy, kópie archivačnej zálohy a kópie inštalačných médií, vrátane určenia spôsobu ich ukladania, testov funkcionality dátových nosičov, testov obnovy, fyzického uloženia druhej kópie archivačnej zálohy v inom objekte a minimalizovania rizika poškodenia alebo zničenia dátových nosičov archivačných záloh vplyvom prírodných živlov alebo havárie. </a:t>
                      </a:r>
                    </a:p>
                    <a:p>
                      <a:r>
                        <a:rPr lang="sk-S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lang="sk-S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15914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Oprávnené </a:t>
            </a:r>
            <a:r>
              <a:rPr lang="sk-SK" sz="3600" dirty="0" err="1" smtClean="0"/>
              <a:t>podaktivity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698294"/>
              </p:ext>
            </p:extLst>
          </p:nvPr>
        </p:nvGraphicFramePr>
        <p:xfrm>
          <a:off x="292361" y="757607"/>
          <a:ext cx="11674352" cy="5923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9930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  <a:gridCol w="8504422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558768">
                <a:tc>
                  <a:txBody>
                    <a:bodyPr/>
                    <a:lstStyle/>
                    <a:p>
                      <a:r>
                        <a:rPr lang="sk-SK" sz="1600" b="1" dirty="0"/>
                        <a:t>Popis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4400844">
                <a:tc>
                  <a:txBody>
                    <a:bodyPr/>
                    <a:lstStyle/>
                    <a:p>
                      <a:pPr algn="just"/>
                      <a:r>
                        <a:rPr lang="sk-SK" sz="1600" b="1" dirty="0" smtClean="0">
                          <a:cs typeface="Calibri"/>
                        </a:rPr>
                        <a:t>Výzva umožní realizovať projekty najmä v týchto oblastiach: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g) Hodnotenie zraniteľností a bezpečnostné aktualizácie</a:t>
                      </a:r>
                    </a:p>
                    <a:p>
                      <a:endParaRPr lang="sk-SK" sz="10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Zavedenie, implementácia alebo aktualizácia nástroja určeného na detegovanie existujúcich zraniteľností programových prostriedkov a ich častí a detegovanie existujúcich zraniteľností technických prostriedkov a ich častí, prípadne obstaranie tejto funkcionality ako externej služby;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a implementácia interného riadiaceho aktu upravujúceho proces riadenia implementácie bezpečnostných aktualizácií a záplat;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nástroja na centrálne riadenie a aplikovanie bezpečnostných záplat a pod.</a:t>
                      </a:r>
                    </a:p>
                    <a:p>
                      <a:endParaRPr lang="sk-SK" sz="10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h) Ochrana proti škodlivému kódu</a:t>
                      </a:r>
                    </a:p>
                    <a:p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interného riadiaceho aktu s požiadavkami na určenie zodpovednosti používateľov, pravidiel pre inštaláciu a monitorovania potenciálnych ciest prieniku škodlivého kódu;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alebo aktualizácia nástrojov na ochranu, ktoré okrem iného vykonávajú kontrolu prístupu k digitálnemu obsahu, pravidelné kontroly úložísk vrátane </a:t>
                      </a:r>
                      <a:r>
                        <a:rPr lang="sk-SK" sz="1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cloudových</a:t>
                      </a: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riešení, zabraňujú prístupu neoprávnených používateľov filtrovaním obsahu a zamedzením odinštalovať alebo zakázať funkcie systému na ochranu proti škodlivému kódu;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a implementácia pravidiel súvisiace s ochranou proti škodlivému kódu;</a:t>
                      </a:r>
                      <a:r>
                        <a:rPr lang="sk-S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centralizovaného systému riešenia ochrany pred škodlivým kódom s pravidelným monitorovaním vrátane detekcie inštalácie nelegálneho obsahu alebo škodlivého softvéru prostredníctvom automatizovaných nástrojov.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AutoNum type="romanLcParenR"/>
                      </a:pPr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Sieťová a komunikačná bezpečnosť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AutoNum type="romanLcParenR"/>
                      </a:pPr>
                      <a:endParaRPr lang="sk-SK" sz="10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nástrojov na ochranu integrity sietí, ktoré zabezpečujú riadenie bezpečného prístupu medzi vonkajšími a vnútornými sieťami, implementácia segmentácie sietí, implementácia alebo obnova firewall-u, revízia firewall pravidiel;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zavedenie bezpečnostných opatrení na bezpečné mobilné pripojenie do siete a vzdialený prístup, napríklad implementáciou dvojfaktorovej autentizácie alebo kryptografických prostriedkov;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vytvorenie alebo aktualizácia dokumentácie počítačovej siete, ktorá obsahuje evidenciu všetkých miest prepojenia sietí vrátane prepojení s externými sieťami, topológiu siete a využitie IP rozsahov;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realizácia/aktualizácia segmentácie sietí v súlade s pravidlami klasifikácie a kategorizácie;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a implementácia interného riadiaceho aktu upravujúceho pravidlá sieťovej a komunikačnej bezpečnosti;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automatizovaného nástroja na identifikáciu neoprávnených sieťových spojení na hranici s vonkajšou sieťou, na blokovanie neoprávnených spojení, na monitorovanie bezpečnosti, na detekciu prienikov a prevenciu prienikov identifikáciou nezvyčajných mechanizmov útokov alebo proaktívneho blokovania škodlivej sieťovej prevádzky a ďalších povinností alebo vo forme funkcionalít, prípadne licencií iných už existujúcich nástrojov;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sond detekcie a prevencie prieniku, najmä na serveroch podporujúcich základné služby informačných technológií verejnej správy.</a:t>
                      </a:r>
                    </a:p>
                    <a:p>
                      <a:r>
                        <a:rPr lang="sk-S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38366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3010</Words>
  <Application>Microsoft Office PowerPoint</Application>
  <PresentationFormat>Širokouhlá</PresentationFormat>
  <Paragraphs>253</Paragraphs>
  <Slides>15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Motív balíka Office</vt:lpstr>
      <vt:lpstr>Prezentácia programu PowerPoint</vt:lpstr>
      <vt:lpstr>Základné informácie </vt:lpstr>
      <vt:lpstr>Základné informácie </vt:lpstr>
      <vt:lpstr>Základné informácie </vt:lpstr>
      <vt:lpstr>Zjednodušenia PSK oproti OPII </vt:lpstr>
      <vt:lpstr>Povinné podaktivity </vt:lpstr>
      <vt:lpstr>Oprávnené podaktivity </vt:lpstr>
      <vt:lpstr>Oprávnené podaktivity </vt:lpstr>
      <vt:lpstr>Oprávnené podaktivity </vt:lpstr>
      <vt:lpstr>Oprávnené podaktivity </vt:lpstr>
      <vt:lpstr>Oprávnené podaktivity </vt:lpstr>
      <vt:lpstr>Oprávnené podaktivity </vt:lpstr>
      <vt:lpstr>Oprávnené výdavky </vt:lpstr>
      <vt:lpstr>Hodnotiace kritérium (špecifické bodované hodnotiace kritérium)</vt:lpstr>
      <vt:lpstr>Kontaktné údaje 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Bogačik, František</dc:creator>
  <cp:lastModifiedBy>Bogačik, František</cp:lastModifiedBy>
  <cp:revision>14</cp:revision>
  <dcterms:created xsi:type="dcterms:W3CDTF">2024-02-28T13:37:59Z</dcterms:created>
  <dcterms:modified xsi:type="dcterms:W3CDTF">2024-03-22T11:53:40Z</dcterms:modified>
</cp:coreProperties>
</file>