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0_CE8A1196.xml" ContentType="application/vnd.ms-powerpoint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60" r:id="rId4"/>
    <p:sldId id="261" r:id="rId5"/>
    <p:sldId id="269" r:id="rId6"/>
    <p:sldId id="266" r:id="rId7"/>
    <p:sldId id="268" r:id="rId8"/>
    <p:sldId id="275" r:id="rId9"/>
    <p:sldId id="263" r:id="rId10"/>
    <p:sldId id="277" r:id="rId11"/>
    <p:sldId id="27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20_CE8A11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496374-3F92-4413-AF72-E80C6260D600}" authorId="{038EEB5F-5524-DC85-57B8-61FE944E77C5}" status="resolved" created="2023-08-08T14:00:45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65154966" sldId="288"/>
      <ac:graphicFrameMk id="4" creationId="{00000000-0000-0000-0000-000000000000}"/>
      <ac:tblMk/>
      <ac:tcMk rowId="3676943067" colId="1873095375"/>
      <ac:txMk cp="0" len="248">
        <ac:context len="249" hash="1467409130"/>
      </ac:txMk>
    </ac:txMkLst>
    <p188:pos x="8224761" y="3302000"/>
    <p188:replyLst>
      <p188:reply id="{F5C9CF63-05AA-48DF-92E2-CCC79A92F565}" authorId="{707C201F-2F6B-DDAF-460E-C79BAFDCA1B1}" created="2023-08-09T09:46:38.147">
        <p188:txBody>
          <a:bodyPr/>
          <a:lstStyle/>
          <a:p>
            <a:r>
              <a:rPr lang="en-US"/>
              <a:t>opravené</a:t>
            </a:r>
          </a:p>
        </p188:txBody>
      </p188:reply>
    </p188:replyLst>
    <p188:txBody>
      <a:bodyPr/>
      <a:lstStyle/>
      <a:p>
        <a:r>
          <a:rPr lang="sk-SK"/>
          <a:t>upraviť, zamyslieť sa nad zúžením oprávnených subjektov (odstrániť obce a VUC, sú riešené cez DEUS),
inšpirácia oDK, DNS na cloudové služby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9FA15-C7B7-460A-B070-6D4ECDFCA595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BC1DB-7EB2-4652-AC0D-B96CB17D07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sv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0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03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2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 - U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cký objekt 37">
            <a:extLst>
              <a:ext uri="{FF2B5EF4-FFF2-40B4-BE49-F238E27FC236}">
                <a16:creationId xmlns:a16="http://schemas.microsoft.com/office/drawing/2014/main" id="{BF70DF5A-9435-46E8-A02E-ABFA8D8E5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4572001" y="764062"/>
            <a:ext cx="7619999" cy="420872"/>
          </a:xfrm>
          <a:prstGeom prst="rect">
            <a:avLst/>
          </a:prstGeom>
        </p:spPr>
      </p:pic>
      <p:pic>
        <p:nvPicPr>
          <p:cNvPr id="39" name="Grafický objekt 38">
            <a:extLst>
              <a:ext uri="{FF2B5EF4-FFF2-40B4-BE49-F238E27FC236}">
                <a16:creationId xmlns:a16="http://schemas.microsoft.com/office/drawing/2014/main" id="{E1AF6A8F-FA1A-4E8D-B4E8-12021CB49D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8290" y="639806"/>
            <a:ext cx="3173594" cy="727520"/>
          </a:xfrm>
          <a:prstGeom prst="rect">
            <a:avLst/>
          </a:prstGeom>
        </p:spPr>
      </p:pic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66280FB4-9DED-4350-9FE3-4F210C0D063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Hlavný</a:t>
            </a:r>
            <a:r>
              <a:rPr lang="en-US" noProof="0"/>
              <a:t> </a:t>
            </a:r>
            <a:r>
              <a:rPr lang="en-US" noProof="0" err="1"/>
              <a:t>názov</a:t>
            </a:r>
            <a:endParaRPr lang="en-US" noProof="0"/>
          </a:p>
        </p:txBody>
      </p:sp>
      <p:cxnSp>
        <p:nvCxnSpPr>
          <p:cNvPr id="42" name="Straight Connector 9">
            <a:extLst>
              <a:ext uri="{FF2B5EF4-FFF2-40B4-BE49-F238E27FC236}">
                <a16:creationId xmlns:a16="http://schemas.microsoft.com/office/drawing/2014/main" id="{1EB0D649-3A87-441C-94F1-B380B2CF1175}"/>
              </a:ext>
            </a:extLst>
          </p:cNvPr>
          <p:cNvCxnSpPr>
            <a:cxnSpLocks/>
          </p:cNvCxnSpPr>
          <p:nvPr userDrawn="1"/>
        </p:nvCxnSpPr>
        <p:spPr>
          <a:xfrm>
            <a:off x="3771845" y="4119609"/>
            <a:ext cx="79321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Obrázek 42">
            <a:extLst>
              <a:ext uri="{FF2B5EF4-FFF2-40B4-BE49-F238E27FC236}">
                <a16:creationId xmlns:a16="http://schemas.microsoft.com/office/drawing/2014/main" id="{23B3BE27-D028-4B44-A89D-50C70D24E3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t="32329" r="15070" b="53337"/>
          <a:stretch/>
        </p:blipFill>
        <p:spPr>
          <a:xfrm>
            <a:off x="0" y="2432624"/>
            <a:ext cx="3050847" cy="99637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78B7E1F9-AA2E-4A85-A84C-C524D91D06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35123" b="26502"/>
          <a:stretch/>
        </p:blipFill>
        <p:spPr>
          <a:xfrm>
            <a:off x="1335883" y="5265995"/>
            <a:ext cx="3247403" cy="981118"/>
          </a:xfrm>
          <a:prstGeom prst="rect">
            <a:avLst/>
          </a:prstGeom>
          <a:effectLst>
            <a:outerShdw blurRad="762000" dist="254000" dir="5400000" algn="ctr" rotWithShape="0">
              <a:srgbClr val="474747">
                <a:alpha val="30000"/>
              </a:srgbClr>
            </a:outerShdw>
          </a:effectLst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5049156E-7F8C-486C-A9D0-C43F03C181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9741" r="1" b="9262"/>
          <a:stretch/>
        </p:blipFill>
        <p:spPr>
          <a:xfrm>
            <a:off x="9697378" y="3156116"/>
            <a:ext cx="2494621" cy="1015663"/>
          </a:xfrm>
          <a:prstGeom prst="rect">
            <a:avLst/>
          </a:prstGeom>
        </p:spPr>
      </p:pic>
      <p:sp>
        <p:nvSpPr>
          <p:cNvPr id="29" name="Zástupný objekt pre text 4">
            <a:extLst>
              <a:ext uri="{FF2B5EF4-FFF2-40B4-BE49-F238E27FC236}">
                <a16:creationId xmlns:a16="http://schemas.microsoft.com/office/drawing/2014/main" id="{887E8B22-E8C6-4347-A27C-13FA4283A1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1648" y="6093938"/>
            <a:ext cx="4235450" cy="3714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r">
              <a:buNone/>
              <a:defRPr sz="1800" baseline="0">
                <a:solidFill>
                  <a:schemeClr val="accent3"/>
                </a:solidFill>
              </a:defRPr>
            </a:lvl1pPr>
            <a:lvl2pPr marL="457200" indent="0" algn="r">
              <a:buNone/>
              <a:defRPr sz="1800">
                <a:solidFill>
                  <a:schemeClr val="accent2"/>
                </a:solidFill>
              </a:defRPr>
            </a:lvl2pPr>
            <a:lvl3pPr marL="914400" indent="0" algn="r">
              <a:buNone/>
              <a:defRPr sz="1800">
                <a:solidFill>
                  <a:schemeClr val="accent2"/>
                </a:solidFill>
              </a:defRPr>
            </a:lvl3pPr>
            <a:lvl4pPr marL="1371600" indent="0" algn="r">
              <a:buNone/>
              <a:defRPr sz="1800">
                <a:solidFill>
                  <a:schemeClr val="accent2"/>
                </a:solidFill>
              </a:defRPr>
            </a:lvl4pPr>
            <a:lvl5pPr marL="1828800" indent="0" algn="r"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00. MESIAC 2020</a:t>
            </a:r>
            <a:endParaRPr lang="sk-SK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02570FC-7602-4BDA-A640-C3645256AF1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6600" b="0">
                <a:solidFill>
                  <a:srgbClr val="004C9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err="1"/>
              <a:t>Prezentácie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7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accel="50000" decel="50000" autoRev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mph" presetSubtype="0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accel="50000" decel="50000" autoRev="1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>
        <p:tmplLst>
          <p:tmpl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1"/>
      <p:bldP spid="29" grpId="0">
        <p:tmplLst>
          <p:tmpl>
            <p:tnLst>
              <p:par>
                <p:cTn presetID="22" presetClass="entr" presetSubtype="4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withEffect">
                  <p:stCondLst>
                    <p:cond delay="1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_Predvoleny Slide - MIR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DE194E43-B19E-4E13-9FF9-6580522981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2276475"/>
            <a:ext cx="9144000" cy="33285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sz="2400">
                <a:solidFill>
                  <a:srgbClr val="222222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222222"/>
                </a:solidFill>
              </a:defRPr>
            </a:lvl2pPr>
            <a:lvl3pPr marL="0" indent="0">
              <a:buFontTx/>
              <a:buNone/>
              <a:defRPr sz="1800">
                <a:solidFill>
                  <a:srgbClr val="222222"/>
                </a:solidFill>
              </a:defRPr>
            </a:lvl3pPr>
            <a:lvl4pPr marL="0" indent="0">
              <a:buFontTx/>
              <a:buNone/>
              <a:defRPr sz="1400">
                <a:solidFill>
                  <a:srgbClr val="222222"/>
                </a:solidFill>
              </a:defRPr>
            </a:lvl4pPr>
            <a:lvl5pPr marL="0" indent="0">
              <a:buFontTx/>
              <a:buNone/>
              <a:defRPr sz="1200">
                <a:solidFill>
                  <a:srgbClr val="22222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36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9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45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6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72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4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EE55-D041-4B76-A52F-BD77B8A1BD76}" type="datetimeFigureOut">
              <a:rPr lang="sk-SK" smtClean="0"/>
              <a:t>29. 5. 2024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D72D-2692-48FC-B9F3-8FD2F2983A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9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s2014.sk/" TargetMode="External"/><Relationship Id="rId2" Type="http://schemas.openxmlformats.org/officeDocument/2006/relationships/hyperlink" Target="mailto:informatizacia.psk@mirri.gov.sk" TargetMode="External"/><Relationship Id="rId1" Type="http://schemas.openxmlformats.org/officeDocument/2006/relationships/slideLayout" Target="../slideLayouts/slideLayout13.xml"/><Relationship Id="rId5" Type="http://schemas.microsoft.com/office/2018/10/relationships/comments" Target="../comments/modernComment_120_CE8A1196.xml"/><Relationship Id="rId4" Type="http://schemas.openxmlformats.org/officeDocument/2006/relationships/hyperlink" Target="http://www.eurofondy.gov.s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0_CE8A119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3843D2D-6F11-410F-A1D2-FED0757E4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770" y="2087494"/>
            <a:ext cx="7233294" cy="2687705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Zvýšenie úrovne kybernetickej a informačnej bezpečnosti</a:t>
            </a: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EF92A-D1A4-4B09-B719-967F372559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06/2024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35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20019"/>
              </p:ext>
            </p:extLst>
          </p:nvPr>
        </p:nvGraphicFramePr>
        <p:xfrm>
          <a:off x="338823" y="1015975"/>
          <a:ext cx="11235692" cy="483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sk-SK" sz="1200" dirty="0" smtClean="0"/>
                        <a:t>2.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200" b="1" dirty="0" smtClean="0"/>
                        <a:t>Zabezpečenie vybraných činností zameraných na prevenciu pred kybernetickými bezpečnostnými incidentmi v organizácii žiadateľa. </a:t>
                      </a:r>
                      <a:endParaRPr lang="sk-SK" sz="12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Predmetom hodnotenia je uvedenie/splnenie vybraných činností zameraných na prevenciu pred kybernetickými bezpečnostnými incidentmi.</a:t>
                      </a:r>
                      <a:endParaRPr lang="sk-SK" sz="12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Bodované kritérium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b="1" dirty="0" smtClean="0"/>
                        <a:t>23 bodov</a:t>
                      </a:r>
                      <a:endParaRPr lang="sk-SK" sz="12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Na základe informácií od žiadateľa sa bude hodnotiť, ktoré z vybraných činností zameraných na prevenciu pred kybernetickými bezpečnostnými incidentmi sú realizované.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Body sa prideľujú nasledovne: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V prípade, že sa projektom realizuje implementácia nástrojov pre zavedenie viac-faktorovej autentifikácie – </a:t>
                      </a:r>
                      <a:r>
                        <a:rPr lang="sk-SK" sz="1200" b="1" dirty="0" smtClean="0"/>
                        <a:t>7 bodov.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V prípade, že sa projektom realizuje implementácia nástrojov pre zavedenia manažmentu mobilných zariadení – </a:t>
                      </a:r>
                      <a:r>
                        <a:rPr lang="sk-SK" sz="1200" b="1" dirty="0" smtClean="0"/>
                        <a:t>5 bodov.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V prípade, že sa projektom realizuje implementácia nástrojov, ktorých cieľom je zvýšiť schopnosť detekcie škodlivých aktivít a bezpečnostných incidentov, resp. ochrana koncových bodov, dát, dátových prenosov a sieťovej komunikácie, alebo ktorých cieľom je zvýšenie ochrany pred kybernetickými útokmi z externého prostredia – </a:t>
                      </a:r>
                      <a:r>
                        <a:rPr lang="sk-SK" sz="1200" b="1" dirty="0" smtClean="0"/>
                        <a:t>11 bodov.</a:t>
                      </a:r>
                      <a:endParaRPr lang="sk-SK" sz="1200" b="1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0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Kontaktné údaje 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38030"/>
              </p:ext>
            </p:extLst>
          </p:nvPr>
        </p:nvGraphicFramePr>
        <p:xfrm>
          <a:off x="292361" y="757607"/>
          <a:ext cx="11674352" cy="50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4352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ctr"/>
                      <a:endParaRPr kumimoji="0" lang="sk-SK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Žiadosť o NFP</a:t>
                      </a:r>
                      <a:br>
                        <a:rPr kumimoji="0" lang="sk-SK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Ministerstvo investícií, regionálneho rozvoja a informatizácie Slovenskej republiky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Sekcia implementácie projektov informatizácie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Pribinova 25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811 09 Bratislava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e-mail: 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informatizacia.psk@mirri.gov.sk</a:t>
                      </a:r>
                      <a: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sk-SK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563C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tel. kontakt: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00421/2/2092 8190</a:t>
                      </a:r>
                      <a:b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/>
                      </a:r>
                      <a:b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</a:b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Odporúčame žiadateľom priebežne sledovať webové sídlo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3"/>
                        </a:rPr>
                        <a:t>www.itms2014.sk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 a 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  <a:hlinkClick r:id="rId4"/>
                        </a:rPr>
                        <a:t>www.eurofondy.gov.sk</a:t>
                      </a:r>
                      <a:r>
                        <a:rPr kumimoji="0" lang="sk-SK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+mj-cs"/>
                        </a:rPr>
                        <a:t>, kde budú zverejňované všetky aktuálne informácie súvisiace s Výzvou, vrátane prípadných zmien a usmernení k Výzve.</a:t>
                      </a:r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164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5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89100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015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443337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Ciele výzvy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Výzva</a:t>
                      </a:r>
                      <a:r>
                        <a:rPr lang="sk-SK" sz="1600" dirty="0" smtClean="0"/>
                        <a:t>, ktorá je vypracovaná v zmysle § 14 zákona č. 121/2022 Z. z. o príspevkoch z fondov Európskej únie a o zmene a doplnení niektorých zákonov, prostredníctvom nenávratného finančného príspevku podporí </a:t>
                      </a:r>
                      <a:r>
                        <a:rPr lang="sk-SK" sz="1600" b="1" dirty="0" smtClean="0"/>
                        <a:t>projekty pre zabezpečenie súladu s legislatívnymi požiadavkami v oblasti kybernetickej a informačnej bezpečnosti (ďalej len „KIB“).</a:t>
                      </a:r>
                    </a:p>
                    <a:p>
                      <a:pPr algn="just"/>
                      <a:r>
                        <a:rPr lang="sk-SK" sz="1600" dirty="0" smtClean="0"/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Výzva umožní žiadateľom realizovať a financovať opatrenia KIB definované najmä v zákonoch č. 69/2018 Z. z. o kybernetickej bezpečnosti a o zmene a doplnení niektorých zákonov (ďalej len „zákon č. 69/2018 Z. z.“) a č. 95/2019 Z. z. o informačných technológiách vo verejnej správe a o zmene a doplnení niektorých zákonov (ďalej len „zákon o ITVS“).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60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17560"/>
              </p:ext>
            </p:extLst>
          </p:nvPr>
        </p:nvGraphicFramePr>
        <p:xfrm>
          <a:off x="292361" y="757607"/>
          <a:ext cx="1167435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591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6748761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Vyhlásená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24.05.2024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60713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1.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30.08.2024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502619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Termín uzavretia 2. posudzovaného časového obdobia: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31.10.2024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12307"/>
                  </a:ext>
                </a:extLst>
              </a:tr>
              <a:tr h="562012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Indikatívna výška finančných prostriedkov určených na</a:t>
                      </a:r>
                      <a:r>
                        <a:rPr lang="sk-SK" sz="1600" b="1" baseline="0" dirty="0" smtClean="0"/>
                        <a:t> </a:t>
                      </a:r>
                      <a:r>
                        <a:rPr lang="sk-SK" sz="1600" b="1" dirty="0" smtClean="0"/>
                        <a:t>vyčerpanie vo výzve (zdroj EÚ)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20</a:t>
                      </a:r>
                      <a:r>
                        <a:rPr lang="sk-SK" sz="1600" baseline="0" dirty="0" smtClean="0"/>
                        <a:t> 0</a:t>
                      </a:r>
                      <a:r>
                        <a:rPr lang="sk-SK" sz="1600" dirty="0" smtClean="0"/>
                        <a:t>00 000,</a:t>
                      </a:r>
                      <a:r>
                        <a:rPr lang="sk-SK" sz="1600" baseline="0" dirty="0" smtClean="0"/>
                        <a:t>00 EUR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739015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Minimálna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   300 000,00</a:t>
                      </a:r>
                      <a:r>
                        <a:rPr lang="sk-SK" sz="1600" baseline="0" dirty="0" smtClean="0"/>
                        <a:t> EUR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70170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r>
                        <a:rPr lang="sk-SK" sz="1600" b="1" dirty="0"/>
                        <a:t>Maximálna výška 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3 000 000,00 EUR</a:t>
                      </a:r>
                      <a:r>
                        <a:rPr lang="sk-SK" sz="16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93057"/>
                  </a:ext>
                </a:extLst>
              </a:tr>
              <a:tr h="2640657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Oprávnenosť žiadateľa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0" algn="l"/>
                        </a:tabLst>
                      </a:pPr>
                      <a:r>
                        <a:rPr lang="sk-SK" sz="1400" dirty="0" smtClean="0"/>
                        <a:t>V rámci tejto Výzvy sú oprávnenými žiadateľmi:</a:t>
                      </a:r>
                      <a:r>
                        <a:rPr lang="sk-SK" sz="1400" baseline="0" dirty="0" smtClean="0"/>
                        <a:t> 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dirty="0" smtClean="0"/>
                        <a:t>Ministerstvá,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dirty="0" smtClean="0"/>
                        <a:t>Generálna prokuratúra Slovenskej republiky,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dirty="0" smtClean="0"/>
                        <a:t>Kancelária Národnej rady Slovenskej republiky,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r>
                        <a:rPr lang="sk-SK" sz="1400" dirty="0" smtClean="0"/>
                        <a:t>Úrad vlády Slovenskej republiky.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  <a:tabLst>
                          <a:tab pos="0" algn="l"/>
                        </a:tabLst>
                      </a:pPr>
                      <a:endParaRPr lang="sk-SK" sz="1400" b="0" dirty="0" smtClean="0"/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Žiadateľ musí zároveň spĺňať všetky nasledujúce podmienky: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sk-SK" sz="1400" b="0" dirty="0" smtClean="0"/>
                        <a:t>Subjekt, ktorý čerpal/plánuje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čerpať finančné prostriedky z výzvy Plánu obnovy a odolnosti</a:t>
                      </a:r>
                      <a:r>
                        <a:rPr lang="sk-SK" sz="1400" b="0" baseline="0" dirty="0" smtClean="0"/>
                        <a:t> </a:t>
                      </a:r>
                      <a:r>
                        <a:rPr lang="sk-SK" sz="1400" b="0" dirty="0" smtClean="0"/>
                        <a:t>- </a:t>
                      </a:r>
                      <a:r>
                        <a:rPr lang="sk-SK" sz="1400" b="1" dirty="0" smtClean="0"/>
                        <a:t>Výzva</a:t>
                      </a:r>
                      <a:r>
                        <a:rPr lang="sk-SK" sz="1400" b="0" dirty="0" smtClean="0"/>
                        <a:t> na predkladanie žiadostí o poskytnutie prostriedkov mechanizmu </a:t>
                      </a:r>
                      <a:r>
                        <a:rPr lang="sk-SK" sz="1400" b="1" dirty="0" smtClean="0"/>
                        <a:t>na Podporu budovania bezpečnostných </a:t>
                      </a:r>
                      <a:r>
                        <a:rPr lang="sk-SK" sz="1400" b="1" dirty="0" err="1" smtClean="0"/>
                        <a:t>dohľadových</a:t>
                      </a:r>
                      <a:r>
                        <a:rPr lang="sk-SK" sz="1400" b="1" dirty="0" smtClean="0"/>
                        <a:t> centier v prostredí verejnej správy (17I06-04-V01), </a:t>
                      </a:r>
                      <a:r>
                        <a:rPr lang="sk-SK" sz="1400" b="0" dirty="0" smtClean="0"/>
                        <a:t>Investícia 6 - Posilnenie preventívnych opatrení, zvýšenie rýchlosti detekcie a riešenia incidentov (ITVS), </a:t>
                      </a:r>
                      <a:r>
                        <a:rPr lang="sk-SK" sz="1400" b="1" dirty="0" smtClean="0"/>
                        <a:t>nemôže už čerpať </a:t>
                      </a:r>
                      <a:r>
                        <a:rPr lang="sk-SK" sz="1400" b="0" dirty="0" smtClean="0"/>
                        <a:t>finančné prostriedky z tejto Výzvy Programu Slovensko 2021 – 2027.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lang="sk-SK" sz="1400" b="0" dirty="0" smtClean="0">
                          <a:latin typeface="+mn-lt"/>
                        </a:rPr>
                        <a:t>Žiadateľ je oprávnený predložiť </a:t>
                      </a:r>
                      <a:r>
                        <a:rPr lang="sk-SK" sz="1400" b="1" dirty="0" smtClean="0">
                          <a:latin typeface="+mn-lt"/>
                        </a:rPr>
                        <a:t>v rámci jedného posudzovaného časového obdobia Výzvy len jednu </a:t>
                      </a:r>
                      <a:r>
                        <a:rPr lang="sk-SK" sz="1400" b="1" dirty="0" err="1" smtClean="0">
                          <a:latin typeface="+mn-lt"/>
                        </a:rPr>
                        <a:t>ŽoNFP</a:t>
                      </a:r>
                      <a:r>
                        <a:rPr lang="sk-SK" sz="1400" b="1" dirty="0" smtClean="0">
                          <a:latin typeface="+mn-lt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0" algn="l"/>
                        </a:tabLst>
                      </a:pPr>
                      <a:endParaRPr lang="sk-SK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6191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Základné </a:t>
            </a:r>
            <a:r>
              <a:rPr lang="sk-SK" sz="3600" dirty="0" smtClean="0"/>
              <a:t>informácie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49410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848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468504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Základné informácie</a:t>
                      </a:r>
                      <a:endParaRPr lang="sk-S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600" b="1" dirty="0" smtClean="0">
                          <a:latin typeface="+mn-lt"/>
                        </a:rPr>
                        <a:t>Podpora sa nevzťahuje </a:t>
                      </a:r>
                      <a:r>
                        <a:rPr lang="sk-SK" sz="1600" b="0" dirty="0" smtClean="0">
                          <a:latin typeface="+mn-lt"/>
                        </a:rPr>
                        <a:t>na bezpečnostnú dokumentáciu a budovanie jednotiek na reakciu na kybernetické bezpečnostné incidenty (jednotka CSIRT) a analytické nástroje na pokročilú </a:t>
                      </a:r>
                      <a:r>
                        <a:rPr lang="sk-SK" sz="1600" b="0" dirty="0" err="1" smtClean="0">
                          <a:latin typeface="+mn-lt"/>
                        </a:rPr>
                        <a:t>malvérovú</a:t>
                      </a:r>
                      <a:r>
                        <a:rPr lang="sk-SK" sz="1600" b="0" dirty="0" smtClean="0">
                          <a:latin typeface="+mn-lt"/>
                        </a:rPr>
                        <a:t> analýzu, </a:t>
                      </a:r>
                      <a:r>
                        <a:rPr lang="sk-SK" sz="1600" b="0" dirty="0" err="1" smtClean="0">
                          <a:latin typeface="+mn-lt"/>
                        </a:rPr>
                        <a:t>forenznú</a:t>
                      </a:r>
                      <a:r>
                        <a:rPr lang="sk-SK" sz="1600" b="0" dirty="0" smtClean="0">
                          <a:latin typeface="+mn-lt"/>
                        </a:rPr>
                        <a:t> analýzu a budovanie </a:t>
                      </a:r>
                      <a:r>
                        <a:rPr lang="sk-SK" sz="1600" b="0" dirty="0" err="1" smtClean="0">
                          <a:latin typeface="+mn-lt"/>
                        </a:rPr>
                        <a:t>forenzných</a:t>
                      </a:r>
                      <a:r>
                        <a:rPr lang="sk-SK" sz="1600" b="0" dirty="0" smtClean="0">
                          <a:latin typeface="+mn-lt"/>
                        </a:rPr>
                        <a:t> laboratórií. </a:t>
                      </a:r>
                      <a:r>
                        <a:rPr lang="sk-SK" sz="1600" b="1" dirty="0" smtClean="0">
                          <a:latin typeface="+mn-lt"/>
                        </a:rPr>
                        <a:t>Podpora sa nevzťahuje taktiež na </a:t>
                      </a:r>
                      <a:r>
                        <a:rPr lang="sk-SK" sz="1600" b="0" dirty="0" smtClean="0">
                          <a:latin typeface="+mn-lt"/>
                        </a:rPr>
                        <a:t>stavebné práce ako aj na školenia pre zamestnancov žiadateľa za účelom zvýšenia ich povedomia v oblasti kybernetickej bezpečnosti. Súčasťou oprávnených aktivít v oblasti vzdelávania je iba zaškolenie na implementovanú technológiu. 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endParaRPr lang="sk-SK" sz="1600" b="0" dirty="0" smtClean="0">
                        <a:latin typeface="+mn-lt"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</a:tabLst>
                      </a:pPr>
                      <a:r>
                        <a:rPr lang="sk-SK" sz="1600" b="1" dirty="0" smtClean="0"/>
                        <a:t>Podpora je určená na nákup hardvéru a bezpečnostného softvéru, ktoré priamo súvisia so zvyšovaním úrovne KIB v organizácii v tých oblastiach</a:t>
                      </a:r>
                      <a:r>
                        <a:rPr lang="sk-SK" sz="1600" dirty="0" smtClean="0"/>
                        <a:t>, kde žiadateľ identifikuje najvyššiu mieru rizika a najvyššie dopady, prípadne kde má najvyššiu mieru nesúladu s legislatívnymi požiadavkami, vyplývajúce z vykonaného auditu kybernetickej bezpečnosti alebo samohodnotenia, prípadne z vykonanej analýzy rizík, realizovaných interných auditov a iných nezávislých bezpečnostných posudzovaní, prípadne zo </a:t>
                      </a:r>
                      <a:r>
                        <a:rPr lang="sk-SK" sz="1600" dirty="0" err="1" smtClean="0"/>
                        <a:t>samohodnotiacich</a:t>
                      </a:r>
                      <a:r>
                        <a:rPr lang="sk-SK" sz="1600" dirty="0" smtClean="0"/>
                        <a:t> správ. </a:t>
                      </a:r>
                      <a:endParaRPr lang="sk-SK" sz="1600" b="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1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11552894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Duplicita realizácie aktivít/</a:t>
            </a:r>
            <a:r>
              <a:rPr lang="sk-SK" sz="3600" dirty="0" err="1"/>
              <a:t>podaktivít</a:t>
            </a:r>
            <a:r>
              <a:rPr lang="sk-SK" sz="3600" dirty="0"/>
              <a:t> </a:t>
            </a:r>
            <a:r>
              <a:rPr lang="sk-SK" sz="3600" dirty="0" smtClean="0"/>
              <a:t>PSK a PO7 OPII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92513"/>
              </p:ext>
            </p:extLst>
          </p:nvPr>
        </p:nvGraphicFramePr>
        <p:xfrm>
          <a:off x="292361" y="899894"/>
          <a:ext cx="11674352" cy="4309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07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48528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3750575">
                <a:tc>
                  <a:txBody>
                    <a:bodyPr/>
                    <a:lstStyle/>
                    <a:p>
                      <a:pPr algn="l"/>
                      <a:r>
                        <a:rPr lang="sk-SK" sz="1600" b="1" dirty="0" smtClean="0"/>
                        <a:t>Duplicita realizácie aktivít/</a:t>
                      </a:r>
                      <a:r>
                        <a:rPr lang="sk-SK" sz="1600" b="1" dirty="0" err="1" smtClean="0"/>
                        <a:t>podaktivít</a:t>
                      </a:r>
                      <a:r>
                        <a:rPr lang="sk-SK" sz="1600" b="1" dirty="0" smtClean="0"/>
                        <a:t> PSK a PO7 OPII</a:t>
                      </a:r>
                      <a:endParaRPr lang="sk-SK" sz="1600" b="1" dirty="0" smtClean="0"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účelom vylúčenia duplicitného financovania aktivít je žiadateľ </a:t>
                      </a:r>
                      <a:r>
                        <a:rPr lang="sk-SK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povinný predložiť ako prílohu </a:t>
                      </a:r>
                      <a:r>
                        <a:rPr lang="sk-SK" sz="16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 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„Porovnávacia tabuľka realizácie aktivít projektov“</a:t>
                      </a:r>
                      <a:r>
                        <a:rPr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(príloha Výzvy)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to v prípade, </a:t>
                      </a:r>
                    </a:p>
                    <a:p>
                      <a:pPr algn="just"/>
                      <a:endParaRPr lang="sk-SK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 čerpal finančné prostriedky z nasledujúcich výziev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PO7 OPII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</a:t>
                      </a:r>
                      <a:r>
                        <a:rPr lang="sk-SK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úrovne informačnej a kybernetickej bezpečnosti v podsektore VS (kód ITMS2014+ 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OPII-2021/7/16-DOP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Zvýšenie úrovne informačnej a kybernetickej bezpečnosti v podsektore ISVS / ITVS (kód ITMS2014+ 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OPII-2019/7/8-DOP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</a:p>
                    <a:p>
                      <a:pPr marL="0" lvl="0" indent="0" algn="just">
                        <a:buFont typeface="Wingdings" panose="05000000000000000000" pitchFamily="2" charset="2"/>
                        <a:buNone/>
                      </a:pPr>
                      <a:endParaRPr lang="sk-SK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 plánuje žiadať/žiadal z nasledujúcej 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výzvy PSK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v oblasti kybernetickej a informačnej bezpečnosti na regionálnej úrovni – verejná správa (</a:t>
                      </a:r>
                      <a:r>
                        <a:rPr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 PSK-MIRRI-611-2024-DV-EFRR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sk-SK" sz="1600" b="1" dirty="0"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1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Zjednodušenia PSK oproti OPII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11210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681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493671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lvl="0"/>
                      <a:r>
                        <a:rPr lang="sk-SK" sz="1600" b="1" dirty="0" smtClean="0"/>
                        <a:t>Zjednodušenia vypracovania žiadosti o NFP: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1 hlavná aktivita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Paušálna sadzba na nepriame </a:t>
                      </a:r>
                      <a:r>
                        <a:rPr lang="sk-SK" sz="1600" dirty="0" smtClean="0"/>
                        <a:t>výdavky projektu sa určuje vo výške 7 % oprávnených priamych výdavkov.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b="1" dirty="0" smtClean="0"/>
                        <a:t>Rozpoče</a:t>
                      </a:r>
                      <a:r>
                        <a:rPr lang="sk-SK" sz="1600" dirty="0" smtClean="0"/>
                        <a:t>t projektu žiadateľ vypracováva: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iba v rozsahu definovanom v žiadosti o nenávratný finančný príspevok (ďalej ako „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“), 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nepredkladá osobitnú prílohu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– v rámci </a:t>
                      </a:r>
                      <a:r>
                        <a:rPr lang="sk-SK" sz="1600" dirty="0" err="1" smtClean="0"/>
                        <a:t>ŽoNFP</a:t>
                      </a:r>
                      <a:r>
                        <a:rPr lang="sk-SK" sz="1600" dirty="0" smtClean="0"/>
                        <a:t> v kapitole 11 Rozpočet projektu v časti „Poznámka“ žiadateľ ku každej skupine oprávnených výdavkov uvedie jej popis,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rozdelenie podľa skupín výdavkov,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žiadateľ preukazuje ocenenie nárokovaných výdavkov na základe napr. už uzatvorených zmlúv, cenových prieskumov, prípravných trhových konzultácií, </a:t>
                      </a:r>
                      <a:r>
                        <a:rPr lang="sk-SK" sz="1600" dirty="0" err="1" smtClean="0"/>
                        <a:t>benchmarkov</a:t>
                      </a:r>
                      <a:r>
                        <a:rPr lang="sk-SK" sz="1600" dirty="0" smtClean="0"/>
                        <a:t>,</a:t>
                      </a:r>
                    </a:p>
                    <a:p>
                      <a:pPr marL="742950" lvl="1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600" dirty="0" smtClean="0"/>
                        <a:t>Osobitné podmienky v rámci 521: Limit je do 25 EUR/h (60 minút), </a:t>
                      </a:r>
                      <a:r>
                        <a:rPr lang="sk-SK" sz="1600" b="1" dirty="0" smtClean="0"/>
                        <a:t>bez odvodov zamestnávateľa</a:t>
                      </a:r>
                      <a:r>
                        <a:rPr lang="sk-SK" sz="1600" dirty="0" smtClean="0"/>
                        <a:t> (zamestnanec aj </a:t>
                      </a:r>
                      <a:r>
                        <a:rPr lang="sk-SK" sz="1600" dirty="0" err="1" smtClean="0"/>
                        <a:t>DoVP</a:t>
                      </a:r>
                      <a:r>
                        <a:rPr lang="sk-SK" sz="1600" dirty="0" smtClean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42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err="1" smtClean="0"/>
              <a:t>podaktivity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03042"/>
              </p:ext>
            </p:extLst>
          </p:nvPr>
        </p:nvGraphicFramePr>
        <p:xfrm>
          <a:off x="292361" y="757607"/>
          <a:ext cx="11674352" cy="4959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Výzva umožní realizovať projekty najmä v týchto oblastiach: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sk-SK" sz="1600" b="1" dirty="0" smtClean="0"/>
                        <a:t>Podpora bude poskytovaná na nákup hardvéru a bezpečnostného softvéru, ktorý priamo súvisí so zvyšovaním úrovne KIB v organizácii najmä v nasledovných oblastiach:</a:t>
                      </a:r>
                      <a:endParaRPr lang="sk-SK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riadenie rizík KIB,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personálna bezpečnosť,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riadenie prístupov,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bezpečnosť pri prevádzke informačných systémov a sietí,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hodnotenie zraniteľností a bezpečnostné aktualizácie,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ochrana proti škodlivému kódu,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sieťová a komunikačná bezpečnosť,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akvizícia, vývoj a údržba informačných technológií verejnej správy,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zaznamenávanie udalostí a monitorovanie,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fyzická bezpečnosť a bezpečnosť prostredia (mimo prvkov kritickej infraštruktúry v zmysle zákona č. 45/2011 Z. z. o kritickej infraštruktúre),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riešenie kybernetických bezpečnostných incidentov,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kryptografické opatrenia,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kontinuita prevádzky,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a kontrolné činností.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195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1" y="295065"/>
            <a:ext cx="9144000" cy="462541"/>
          </a:xfrm>
        </p:spPr>
        <p:txBody>
          <a:bodyPr>
            <a:normAutofit fontScale="90000"/>
          </a:bodyPr>
          <a:lstStyle/>
          <a:p>
            <a:r>
              <a:rPr lang="sk-SK" sz="3600" dirty="0"/>
              <a:t>Oprávnené </a:t>
            </a:r>
            <a:r>
              <a:rPr lang="sk-SK" sz="3600" dirty="0" smtClean="0"/>
              <a:t>výdavky</a:t>
            </a:r>
            <a:r>
              <a:rPr lang="sk-SK" dirty="0"/>
              <a:t> 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027131"/>
              </p:ext>
            </p:extLst>
          </p:nvPr>
        </p:nvGraphicFramePr>
        <p:xfrm>
          <a:off x="292361" y="757607"/>
          <a:ext cx="11674352" cy="552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930">
                  <a:extLst>
                    <a:ext uri="{9D8B030D-6E8A-4147-A177-3AD203B41FA5}">
                      <a16:colId xmlns:a16="http://schemas.microsoft.com/office/drawing/2014/main" val="2745775003"/>
                    </a:ext>
                  </a:extLst>
                </a:gridCol>
                <a:gridCol w="8504422">
                  <a:extLst>
                    <a:ext uri="{9D8B030D-6E8A-4147-A177-3AD203B41FA5}">
                      <a16:colId xmlns:a16="http://schemas.microsoft.com/office/drawing/2014/main" val="1873095375"/>
                    </a:ext>
                  </a:extLst>
                </a:gridCol>
              </a:tblGrid>
              <a:tr h="558768">
                <a:tc>
                  <a:txBody>
                    <a:bodyPr/>
                    <a:lstStyle/>
                    <a:p>
                      <a:r>
                        <a:rPr lang="sk-SK" sz="1600" b="1" dirty="0"/>
                        <a:t>Popis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dirty="0"/>
                        <a:t>Informácia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4798"/>
                  </a:ext>
                </a:extLst>
              </a:tr>
              <a:tr h="4400844">
                <a:tc>
                  <a:txBody>
                    <a:bodyPr/>
                    <a:lstStyle/>
                    <a:p>
                      <a:pPr algn="just"/>
                      <a:r>
                        <a:rPr lang="sk-SK" sz="1600" b="1" dirty="0" smtClean="0">
                          <a:cs typeface="Calibri"/>
                        </a:rPr>
                        <a:t>Skupiny oprávnených výdavkov: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013 - Softvér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014 - Oceniteľné práva </a:t>
                      </a:r>
                    </a:p>
                    <a:p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022 a 013 - Samostatné hnuteľné veci a súbor hnuteľných vecí a Softvér</a:t>
                      </a:r>
                    </a:p>
                    <a:p>
                      <a:pPr marL="719138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200" b="1" dirty="0" smtClean="0"/>
                        <a:t>Výzva nie je určená </a:t>
                      </a:r>
                      <a:r>
                        <a:rPr lang="sk-SK" sz="1200" dirty="0" smtClean="0"/>
                        <a:t>na podporu bežných IT zariadení a systémov alebo klientskych riešení, prípadne na nákup bežného softvéru a hardvéru priamo nesúvisiaceho s implementáciou bezpečnostných opatrení (laptopy, pracovné stanice a k tomu prislúchajúce operačné systémy, mobilné telefóny, tlačiarne a podobne). Relevantný nákup softvéru a hardvéru je ten, ktorý priamo súvisí s implementáciou bezpečnostných opatrení, respektíve, ktorý priamo súvisí s vykonávaním bezpečnostných opatrení v zmysle osobitného predpisu a jeho vykonávacích predpisov uvedených vo výzve. Taktiež, je možné zakúpiť len taký softvér a hardvér, ktorý sa používa na riešenie a výkon bezpečnostných opatrení a nie taký, ktorý používajú bežní zamestnanci na bežnú prevádzkovú činnosť. </a:t>
                      </a: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Zásoby </a:t>
                      </a:r>
                    </a:p>
                    <a:p>
                      <a:pPr algn="just"/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518 - Ostatné služby</a:t>
                      </a:r>
                    </a:p>
                    <a:p>
                      <a:pPr marL="547688" indent="0" algn="just">
                        <a:buFont typeface="Arial" panose="020B0604020202020204" pitchFamily="34" charset="0"/>
                        <a:buNone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521 - Mzdové výdavky</a:t>
                      </a:r>
                    </a:p>
                    <a:p>
                      <a:pPr marL="719138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Žiadateľ preukáže v </a:t>
                      </a:r>
                      <a:r>
                        <a:rPr lang="sk-SK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ŽoNFP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že disponuje a/alebo plánuje pozíciu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manažéra kybernetickej a informačnej bezpečnosti (Interná odborná kapacita – odborný zamestnanec IT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podľa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Vyhlášky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Ministerstva investícií, regionálneho rozvoja a informatizácie Slovenskej republiky </a:t>
                      </a:r>
                      <a:r>
                        <a:rPr lang="sk-SK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č. 401/2023 Z. z. 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riadení projektov a zmenových požiadaviek v prevádzke informačných technológií verejnej správy).</a:t>
                      </a:r>
                    </a:p>
                    <a:p>
                      <a:pPr marL="433388" indent="0" algn="just">
                        <a:buFont typeface="Arial" panose="020B0604020202020204" pitchFamily="34" charset="0"/>
                        <a:buNone/>
                      </a:pPr>
                      <a:endParaRPr lang="sk-SK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907 - Paušálna sadzba vo výške 7 % na nepriame výdavky podľa článku 54 písm. a) 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Nariadenia Európskeho parlamentu a Rady (EÚ) 2021/1060 z 24. júna 2021</a:t>
                      </a:r>
                      <a:r>
                        <a:rPr lang="sk-SK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310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17CDD-B3E0-4801-B227-D4FAD856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23" y="267187"/>
            <a:ext cx="11235691" cy="748788"/>
          </a:xfrm>
        </p:spPr>
        <p:txBody>
          <a:bodyPr anchor="b">
            <a:normAutofit/>
          </a:bodyPr>
          <a:lstStyle/>
          <a:p>
            <a:r>
              <a:rPr lang="sk-SK" sz="3200" dirty="0"/>
              <a:t>Hodnotiace </a:t>
            </a:r>
            <a:r>
              <a:rPr lang="sk-SK" sz="3200" dirty="0" smtClean="0"/>
              <a:t>kritérium (špecifické bodované hodnotiace kritérium)</a:t>
            </a:r>
            <a:endParaRPr lang="en-US" sz="3200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E35D0DF-94A9-3F75-01B4-C25CD78E8528}"/>
              </a:ext>
            </a:extLst>
          </p:cNvPr>
          <p:cNvSpPr txBox="1"/>
          <p:nvPr/>
        </p:nvSpPr>
        <p:spPr>
          <a:xfrm>
            <a:off x="292361" y="1043853"/>
            <a:ext cx="1128215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6C2CB89-02F4-E7CB-6722-D30213C3C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52062"/>
              </p:ext>
            </p:extLst>
          </p:nvPr>
        </p:nvGraphicFramePr>
        <p:xfrm>
          <a:off x="338823" y="1015975"/>
          <a:ext cx="1123569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84">
                  <a:extLst>
                    <a:ext uri="{9D8B030D-6E8A-4147-A177-3AD203B41FA5}">
                      <a16:colId xmlns:a16="http://schemas.microsoft.com/office/drawing/2014/main" val="3622827427"/>
                    </a:ext>
                  </a:extLst>
                </a:gridCol>
                <a:gridCol w="1997037">
                  <a:extLst>
                    <a:ext uri="{9D8B030D-6E8A-4147-A177-3AD203B41FA5}">
                      <a16:colId xmlns:a16="http://schemas.microsoft.com/office/drawing/2014/main" val="1044762668"/>
                    </a:ext>
                  </a:extLst>
                </a:gridCol>
                <a:gridCol w="4030827">
                  <a:extLst>
                    <a:ext uri="{9D8B030D-6E8A-4147-A177-3AD203B41FA5}">
                      <a16:colId xmlns:a16="http://schemas.microsoft.com/office/drawing/2014/main" val="3756895901"/>
                    </a:ext>
                  </a:extLst>
                </a:gridCol>
                <a:gridCol w="1127161">
                  <a:extLst>
                    <a:ext uri="{9D8B030D-6E8A-4147-A177-3AD203B41FA5}">
                      <a16:colId xmlns:a16="http://schemas.microsoft.com/office/drawing/2014/main" val="3849964575"/>
                    </a:ext>
                  </a:extLst>
                </a:gridCol>
                <a:gridCol w="3492583">
                  <a:extLst>
                    <a:ext uri="{9D8B030D-6E8A-4147-A177-3AD203B41FA5}">
                      <a16:colId xmlns:a16="http://schemas.microsoft.com/office/drawing/2014/main" val="2271664401"/>
                    </a:ext>
                  </a:extLst>
                </a:gridCol>
              </a:tblGrid>
              <a:tr h="350488"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Hodnotiace</a:t>
                      </a:r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sk-SK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kritérium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Predmet</a:t>
                      </a:r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noProof="0" dirty="0" err="1">
                          <a:solidFill>
                            <a:srgbClr val="FFFFFF"/>
                          </a:solidFill>
                          <a:latin typeface="Calibri"/>
                        </a:rPr>
                        <a:t>posúdenia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Výsledok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Spôsob</a:t>
                      </a:r>
                      <a:r>
                        <a:rPr lang="en-US" sz="1600"/>
                        <a:t> </a:t>
                      </a:r>
                      <a:r>
                        <a:rPr lang="en-US" sz="1600" err="1"/>
                        <a:t>aplikácie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3366"/>
                  </a:ext>
                </a:extLst>
              </a:tr>
              <a:tr h="44661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sk-SK" sz="1200" dirty="0" smtClean="0"/>
                        <a:t>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sk-SK" sz="1200" b="1" dirty="0" smtClean="0"/>
                        <a:t>Zabezpečenie základných činností v oblasti kybernetickej a informačnej bezpečnosti v organizácii žiadateľa.</a:t>
                      </a:r>
                      <a:endParaRPr lang="sk-SK" sz="12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Predmetom hodnotenia je uvedenie/splnenie základných činností v oblasti kybernetickej a informačnej bezpečnosti.</a:t>
                      </a:r>
                      <a:endParaRPr lang="sk-SK" sz="1200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Bodované kritérium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b="1" dirty="0" smtClean="0"/>
                        <a:t>27 bodov</a:t>
                      </a:r>
                      <a:endParaRPr lang="sk-SK" sz="1200" b="1" noProof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Na základe informácií od žiadateľa sa bude hodnotiť, ktoré zo základných činností na zvýšenie úrovne kybernetickej a informačnej bezpečnosti sú realizované.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Body sa prideľujú nasledovne: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V prípade, že sa projektom realizuje implementácia nástrojov pre zavedenie zálohovania na obnovu siete a informačného systému vrátane pravidelného testovania obnovy záloh – </a:t>
                      </a:r>
                      <a:r>
                        <a:rPr lang="sk-SK" sz="1200" b="1" dirty="0" smtClean="0"/>
                        <a:t>8 bodov.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V prípade, že sa projektom realizuje implementácia nástrojov pre manažment konfigurácií počítačových sietí a IT aktív, zoznam ich vlastníkov/správcov, vzájomných väzieb, súvisiacej dokumentácie a zoznam a opis prostredí, v ktorom sú aktíva umiestnené a prevádzkované (tzv. CMDB), ktorý sa viaže na inventarizáciu IT aktív – </a:t>
                      </a:r>
                      <a:r>
                        <a:rPr lang="sk-SK" sz="1200" b="1" dirty="0" smtClean="0"/>
                        <a:t>9 bodov.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-SK" sz="1200" dirty="0" smtClean="0"/>
                        <a:t>Implementácia nástrojov na manažment zraniteľností kybernetickej bezpečnosti a riadenie záplat a aktualizácií za účelom zabezpečiť konzistentné nasadzovanie potrebných softvérových opráv a aktualizácií – </a:t>
                      </a:r>
                      <a:r>
                        <a:rPr lang="sk-SK" sz="1200" b="1" dirty="0" smtClean="0"/>
                        <a:t>10 bodov.</a:t>
                      </a:r>
                      <a:endParaRPr lang="sk-SK" sz="1200" b="1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sk-SK" sz="1400" b="0" i="0" u="none" strike="noStrike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493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1511</Words>
  <Application>Microsoft Office PowerPoint</Application>
  <PresentationFormat>Širokouhlá</PresentationFormat>
  <Paragraphs>145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Základné informácie </vt:lpstr>
      <vt:lpstr>Základné informácie </vt:lpstr>
      <vt:lpstr>Základné informácie </vt:lpstr>
      <vt:lpstr>Duplicita realizácie aktivít/podaktivít PSK a PO7 OPII</vt:lpstr>
      <vt:lpstr>Zjednodušenia PSK oproti OPII </vt:lpstr>
      <vt:lpstr>Oprávnené podaktivity </vt:lpstr>
      <vt:lpstr>Oprávnené výdavky </vt:lpstr>
      <vt:lpstr>Hodnotiace kritérium (špecifické bodované hodnotiace kritérium)</vt:lpstr>
      <vt:lpstr>Hodnotiace kritérium (špecifické bodované hodnotiace kritérium)</vt:lpstr>
      <vt:lpstr>Kontaktné údaje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Bogačik, František</dc:creator>
  <cp:lastModifiedBy>Bogačik, František</cp:lastModifiedBy>
  <cp:revision>41</cp:revision>
  <dcterms:created xsi:type="dcterms:W3CDTF">2024-02-28T13:37:59Z</dcterms:created>
  <dcterms:modified xsi:type="dcterms:W3CDTF">2024-05-29T14:28:31Z</dcterms:modified>
</cp:coreProperties>
</file>