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20_CE8A1196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7" r:id="rId3"/>
    <p:sldId id="260" r:id="rId4"/>
    <p:sldId id="277" r:id="rId5"/>
    <p:sldId id="261" r:id="rId6"/>
    <p:sldId id="266" r:id="rId7"/>
    <p:sldId id="269" r:id="rId8"/>
    <p:sldId id="278" r:id="rId9"/>
    <p:sldId id="280" r:id="rId10"/>
    <p:sldId id="279" r:id="rId11"/>
    <p:sldId id="268" r:id="rId12"/>
    <p:sldId id="270" r:id="rId13"/>
    <p:sldId id="276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20_CE8A11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496374-3F92-4413-AF72-E80C6260D600}" authorId="{038EEB5F-5524-DC85-57B8-61FE944E77C5}" status="resolved" created="2023-08-08T14:00:45.94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65154966" sldId="288"/>
      <ac:graphicFrameMk id="4" creationId="{00000000-0000-0000-0000-000000000000}"/>
      <ac:tblMk/>
      <ac:tcMk rowId="3676943067" colId="1873095375"/>
      <ac:txMk cp="0" len="248">
        <ac:context len="249" hash="1467409130"/>
      </ac:txMk>
    </ac:txMkLst>
    <p188:pos x="8224761" y="3302000"/>
    <p188:replyLst>
      <p188:reply id="{F5C9CF63-05AA-48DF-92E2-CCC79A92F565}" authorId="{707C201F-2F6B-DDAF-460E-C79BAFDCA1B1}" created="2023-08-09T09:46:38.147">
        <p188:txBody>
          <a:bodyPr/>
          <a:lstStyle/>
          <a:p>
            <a:r>
              <a:rPr lang="en-US"/>
              <a:t>opravené</a:t>
            </a:r>
          </a:p>
        </p188:txBody>
      </p188:reply>
    </p188:replyLst>
    <p188:txBody>
      <a:bodyPr/>
      <a:lstStyle/>
      <a:p>
        <a:r>
          <a:rPr lang="sk-SK"/>
          <a:t>upraviť, zamyslieť sa nad zúžením oprávnených subjektov (odstrániť obce a VUC, sú riešené cez DEUS),
inšpirácia oDK, DNS na cloudové služby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FA15-C7B7-460A-B070-6D4ECDFCA595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BC1DB-7EB2-4652-AC0D-B96CB17D07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87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05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003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102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itle Slide - U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cký objekt 37">
            <a:extLst>
              <a:ext uri="{FF2B5EF4-FFF2-40B4-BE49-F238E27FC236}">
                <a16:creationId xmlns:a16="http://schemas.microsoft.com/office/drawing/2014/main" id="{BF70DF5A-9435-46E8-A02E-ABFA8D8E5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572001" y="764062"/>
            <a:ext cx="7619999" cy="420872"/>
          </a:xfrm>
          <a:prstGeom prst="rect">
            <a:avLst/>
          </a:prstGeom>
        </p:spPr>
      </p:pic>
      <p:pic>
        <p:nvPicPr>
          <p:cNvPr id="39" name="Grafický objekt 38">
            <a:extLst>
              <a:ext uri="{FF2B5EF4-FFF2-40B4-BE49-F238E27FC236}">
                <a16:creationId xmlns:a16="http://schemas.microsoft.com/office/drawing/2014/main" id="{E1AF6A8F-FA1A-4E8D-B4E8-12021CB49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290" y="639806"/>
            <a:ext cx="3173594" cy="72752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6280FB4-9DED-4350-9FE3-4F210C0D06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29115" y="2660149"/>
            <a:ext cx="5390258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err="1"/>
              <a:t>Hlavný</a:t>
            </a:r>
            <a:r>
              <a:rPr lang="en-US" noProof="0"/>
              <a:t> </a:t>
            </a:r>
            <a:r>
              <a:rPr lang="en-US" noProof="0" err="1"/>
              <a:t>názov</a:t>
            </a:r>
            <a:endParaRPr lang="en-US" noProof="0"/>
          </a:p>
        </p:txBody>
      </p:sp>
      <p:cxnSp>
        <p:nvCxnSpPr>
          <p:cNvPr id="42" name="Straight Connector 9">
            <a:extLst>
              <a:ext uri="{FF2B5EF4-FFF2-40B4-BE49-F238E27FC236}">
                <a16:creationId xmlns:a16="http://schemas.microsoft.com/office/drawing/2014/main" id="{1EB0D649-3A87-441C-94F1-B380B2CF1175}"/>
              </a:ext>
            </a:extLst>
          </p:cNvPr>
          <p:cNvCxnSpPr>
            <a:cxnSpLocks/>
          </p:cNvCxnSpPr>
          <p:nvPr userDrawn="1"/>
        </p:nvCxnSpPr>
        <p:spPr>
          <a:xfrm>
            <a:off x="3771845" y="4119609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ázek 42">
            <a:extLst>
              <a:ext uri="{FF2B5EF4-FFF2-40B4-BE49-F238E27FC236}">
                <a16:creationId xmlns:a16="http://schemas.microsoft.com/office/drawing/2014/main" id="{23B3BE27-D028-4B44-A89D-50C70D24E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32329" r="15070" b="53337"/>
          <a:stretch/>
        </p:blipFill>
        <p:spPr>
          <a:xfrm>
            <a:off x="0" y="2432624"/>
            <a:ext cx="3050847" cy="99637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8B7E1F9-AA2E-4A85-A84C-C524D91D0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35123" b="26502"/>
          <a:stretch/>
        </p:blipFill>
        <p:spPr>
          <a:xfrm>
            <a:off x="1335883" y="5265995"/>
            <a:ext cx="3247403" cy="981118"/>
          </a:xfrm>
          <a:prstGeom prst="rect">
            <a:avLst/>
          </a:prstGeom>
          <a:effectLst>
            <a:outerShdw blurRad="762000" dist="254000" dir="5400000" algn="ctr" rotWithShape="0">
              <a:srgbClr val="474747">
                <a:alpha val="30000"/>
              </a:srgbClr>
            </a:outerShdw>
          </a:effectLst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5049156E-7F8C-486C-A9D0-C43F03C18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741" r="1" b="9262"/>
          <a:stretch/>
        </p:blipFill>
        <p:spPr>
          <a:xfrm>
            <a:off x="9697378" y="3156116"/>
            <a:ext cx="2494621" cy="1015663"/>
          </a:xfrm>
          <a:prstGeom prst="rect">
            <a:avLst/>
          </a:prstGeom>
        </p:spPr>
      </p:pic>
      <p:sp>
        <p:nvSpPr>
          <p:cNvPr id="29" name="Zástupný objekt pre text 4">
            <a:extLst>
              <a:ext uri="{FF2B5EF4-FFF2-40B4-BE49-F238E27FC236}">
                <a16:creationId xmlns:a16="http://schemas.microsoft.com/office/drawing/2014/main" id="{887E8B22-E8C6-4347-A27C-13FA4283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1648" y="6093938"/>
            <a:ext cx="4235450" cy="3714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r">
              <a:buNone/>
              <a:defRPr sz="1800" baseline="0">
                <a:solidFill>
                  <a:schemeClr val="accent3"/>
                </a:solidFill>
              </a:defRPr>
            </a:lvl1pPr>
            <a:lvl2pPr marL="457200" indent="0" algn="r">
              <a:buNone/>
              <a:defRPr sz="1800">
                <a:solidFill>
                  <a:schemeClr val="accent2"/>
                </a:solidFill>
              </a:defRPr>
            </a:lvl2pPr>
            <a:lvl3pPr marL="914400" indent="0" algn="r"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None/>
              <a:defRPr sz="1800">
                <a:solidFill>
                  <a:schemeClr val="accent2"/>
                </a:solidFill>
              </a:defRPr>
            </a:lvl4pPr>
            <a:lvl5pPr marL="1828800" indent="0" algn="r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00. MESIAC 2020</a:t>
            </a:r>
            <a:endParaRPr lang="sk-S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2570FC-7602-4BDA-A640-C3645256AF1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883923" y="3492013"/>
            <a:ext cx="4235450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err="1"/>
              <a:t>Prezentácie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7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/>
      <p:bldP spid="29" grpId="0">
        <p:tmplLst>
          <p:tmpl>
            <p:tnLst>
              <p:par>
                <p:cTn presetID="2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Predvoleny Slide - MIR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DE194E43-B19E-4E13-9FF9-6580522981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0" y="2276475"/>
            <a:ext cx="9144000" cy="332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222222"/>
                </a:solidFill>
              </a:defRPr>
            </a:lvl1pPr>
            <a:lvl2pPr marL="0" indent="0">
              <a:buFontTx/>
              <a:buNone/>
              <a:defRPr sz="2000">
                <a:solidFill>
                  <a:srgbClr val="222222"/>
                </a:solidFill>
              </a:defRPr>
            </a:lvl2pPr>
            <a:lvl3pPr marL="0" indent="0">
              <a:buFontTx/>
              <a:buNone/>
              <a:defRPr sz="1800">
                <a:solidFill>
                  <a:srgbClr val="222222"/>
                </a:solidFill>
              </a:defRPr>
            </a:lvl3pPr>
            <a:lvl4pPr marL="0" indent="0">
              <a:buFontTx/>
              <a:buNone/>
              <a:defRPr sz="1400">
                <a:solidFill>
                  <a:srgbClr val="222222"/>
                </a:solidFill>
              </a:defRPr>
            </a:lvl4pPr>
            <a:lvl5pPr marL="0" indent="0">
              <a:buFontTx/>
              <a:buNone/>
              <a:defRPr sz="12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55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>
        <p:tmplLst>
          <p:tmpl lvl="1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6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036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92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50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63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72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754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1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EE55-D041-4B76-A52F-BD77B8A1BD76}" type="datetimeFigureOut">
              <a:rPr lang="sk-SK" smtClean="0"/>
              <a:t>24. 6. 2024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D72D-2692-48FC-B9F3-8FD2F2983A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62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lab.digital/cip-a-mou/manazment-osobnych-udajov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20_CE8A1196.xml"/><Relationship Id="rId3" Type="http://schemas.openxmlformats.org/officeDocument/2006/relationships/hyperlink" Target="https://mirri.gov.sk/sekcie/informatizacia/riadenie-kvality-qa/" TargetMode="Externa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metais.vicepremier.gov.sk/cilist/Projekt?page=1&amp;count=20&amp;filter%5BglobalSearch%5D=%257B%257D" TargetMode="External"/><Relationship Id="rId4" Type="http://schemas.openxmlformats.org/officeDocument/2006/relationships/hyperlink" Target="https://mirri.gov.sk/wp-content/uploads/2023/11/I_02_BC_CBA_PRILOHA_Projekt_AA_OVM_OsobaXY_YYMMDD_VZOR_v_1.9.1_LVU.xls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CE8A119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ms2021.sk/" TargetMode="External"/><Relationship Id="rId2" Type="http://schemas.openxmlformats.org/officeDocument/2006/relationships/hyperlink" Target="mailto:informatizacia.psk@mirri.gov.sk" TargetMode="External"/><Relationship Id="rId1" Type="http://schemas.openxmlformats.org/officeDocument/2006/relationships/slideLayout" Target="../slideLayouts/slideLayout13.xml"/><Relationship Id="rId5" Type="http://schemas.microsoft.com/office/2018/10/relationships/comments" Target="../comments/modernComment_120_CE8A1196.xml"/><Relationship Id="rId4" Type="http://schemas.openxmlformats.org/officeDocument/2006/relationships/hyperlink" Target="http://www.eurofondy.gov.s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CE8A119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CE8A119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CE8A119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CE8A119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CE8A119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CE8A119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0_CE8A1196.xml"/><Relationship Id="rId2" Type="http://schemas.openxmlformats.org/officeDocument/2006/relationships/hyperlink" Target="https://metais.vicepremier.gov.sk/cilist/Projekt?page=1&amp;count=20&amp;filter%5BglobalSearch%5D=%257B%257D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irri.gov.sk/sekcie/informatizacia/egovernment/datova-kancelaria/moje-udaj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3843D2D-6F11-410F-A1D2-FED0757E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7770" y="2087494"/>
            <a:ext cx="7233294" cy="2687705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sk-SK" sz="15000" dirty="0"/>
              <a:t> </a:t>
            </a:r>
          </a:p>
          <a:p>
            <a:pPr algn="ctr"/>
            <a:r>
              <a:rPr lang="sk-SK" sz="15000" dirty="0" smtClean="0"/>
              <a:t>„</a:t>
            </a:r>
            <a:r>
              <a:rPr lang="sk-SK" sz="15000" b="1" dirty="0"/>
              <a:t>Lepšie </a:t>
            </a:r>
            <a:r>
              <a:rPr lang="sk-SK" sz="15000" b="1" dirty="0" smtClean="0"/>
              <a:t>využívanie </a:t>
            </a:r>
            <a:r>
              <a:rPr lang="sk-SK" sz="15000" b="1" dirty="0"/>
              <a:t>údajov </a:t>
            </a:r>
            <a:r>
              <a:rPr lang="sk-SK" sz="15000" dirty="0" smtClean="0"/>
              <a:t>“</a:t>
            </a:r>
            <a:endParaRPr lang="sk-SK" sz="15000" dirty="0"/>
          </a:p>
          <a:p>
            <a:pPr algn="ctr"/>
            <a:r>
              <a:rPr lang="sk-SK" dirty="0"/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EEF92A-D1A4-4B09-B719-967F372559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01648" y="6068771"/>
            <a:ext cx="4235450" cy="371475"/>
          </a:xfrm>
        </p:spPr>
        <p:txBody>
          <a:bodyPr>
            <a:normAutofit/>
          </a:bodyPr>
          <a:lstStyle/>
          <a:p>
            <a:r>
              <a:rPr lang="sk-SK" dirty="0" smtClean="0"/>
              <a:t>03/2024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35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59522"/>
              </p:ext>
            </p:extLst>
          </p:nvPr>
        </p:nvGraphicFramePr>
        <p:xfrm>
          <a:off x="469230" y="469231"/>
          <a:ext cx="11333749" cy="6048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75">
                  <a:extLst>
                    <a:ext uri="{9D8B030D-6E8A-4147-A177-3AD203B41FA5}">
                      <a16:colId xmlns:a16="http://schemas.microsoft.com/office/drawing/2014/main" val="2496807867"/>
                    </a:ext>
                  </a:extLst>
                </a:gridCol>
                <a:gridCol w="1564870">
                  <a:extLst>
                    <a:ext uri="{9D8B030D-6E8A-4147-A177-3AD203B41FA5}">
                      <a16:colId xmlns:a16="http://schemas.microsoft.com/office/drawing/2014/main" val="2128515835"/>
                    </a:ext>
                  </a:extLst>
                </a:gridCol>
                <a:gridCol w="4799541">
                  <a:extLst>
                    <a:ext uri="{9D8B030D-6E8A-4147-A177-3AD203B41FA5}">
                      <a16:colId xmlns:a16="http://schemas.microsoft.com/office/drawing/2014/main" val="481138872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535607662"/>
                    </a:ext>
                  </a:extLst>
                </a:gridCol>
                <a:gridCol w="3669632">
                  <a:extLst>
                    <a:ext uri="{9D8B030D-6E8A-4147-A177-3AD203B41FA5}">
                      <a16:colId xmlns:a16="http://schemas.microsoft.com/office/drawing/2014/main" val="2337265489"/>
                    </a:ext>
                  </a:extLst>
                </a:gridCol>
              </a:tblGrid>
              <a:tr h="229754">
                <a:tc>
                  <a:txBody>
                    <a:bodyPr/>
                    <a:lstStyle/>
                    <a:p>
                      <a:endParaRPr lang="sk-SK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336081"/>
                  </a:ext>
                </a:extLst>
              </a:tr>
              <a:tr h="4029653">
                <a:tc>
                  <a:txBody>
                    <a:bodyPr/>
                    <a:lstStyle/>
                    <a:p>
                      <a:pPr marL="85725" marR="85725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85725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 súčasťou projektu zabezpečenie rozvoja systému o funkčné požiadavky v prípade poskytovania mojich údajov pre IS MOU?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255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Zdrojový systém, ktorý obsahuje kľúčové údaje identifikované ako „moje údaje“, je povinný zabezpečiť rozvoj o kľúčové funkčné požiadavky pre súlad s IS MOU </a:t>
                      </a:r>
                      <a:r>
                        <a:rPr lang="sk-SK" sz="1200" u="sng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https://datalab.digital/cip-a-mou/manazment-osobnych-udajov/</a:t>
                      </a: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k-SK" sz="1200" dirty="0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Funkčná požiadavka – notifikácia o spracovaní osobných údajov,</a:t>
                      </a:r>
                      <a:endParaRPr lang="sk-SK" sz="1200" dirty="0">
                        <a:effectLst/>
                        <a:latin typeface="+mn-lt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k-SK" sz="1200" dirty="0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Funkčná požiadavka zabezpečujúca distribúciu / poskytovanie údajov zmenových dávok, </a:t>
                      </a:r>
                      <a:r>
                        <a:rPr lang="sk-SK" sz="1200" dirty="0" err="1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t.j</a:t>
                      </a:r>
                      <a:r>
                        <a:rPr lang="sk-SK" sz="1200" dirty="0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. informáciu o zmene osobných údajov. Zdrojom takejto informácie je IS VS, ktorý tieto údaje spravuje (napr. referenčný register),</a:t>
                      </a:r>
                      <a:endParaRPr lang="sk-SK" sz="1200" dirty="0">
                        <a:effectLst/>
                        <a:latin typeface="+mn-lt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k-SK" sz="1200" dirty="0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Funkčná požiadavka notifikácia o zmene v osobných údajoch (log),</a:t>
                      </a:r>
                      <a:endParaRPr lang="sk-SK" sz="1200" dirty="0">
                        <a:effectLst/>
                        <a:latin typeface="+mn-lt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k-SK" sz="1200" dirty="0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Funkčná požiadavka notifikácia o vzniku / zápisu osobných údajov (log),</a:t>
                      </a:r>
                      <a:endParaRPr lang="sk-SK" sz="1200" dirty="0">
                        <a:effectLst/>
                        <a:latin typeface="+mn-lt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k-SK" sz="1200" dirty="0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Funkčná požiadavka notifikácia o ukončení platnosti osobných údajov (log),</a:t>
                      </a:r>
                      <a:endParaRPr lang="sk-SK" sz="1200" dirty="0">
                        <a:effectLst/>
                        <a:latin typeface="+mn-lt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sk-SK" sz="1200" dirty="0"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Funkčná požiadavka notifikácia o vymazaní osobných údajov (log),</a:t>
                      </a:r>
                      <a:endParaRPr lang="sk-SK" sz="1200" dirty="0">
                        <a:effectLst/>
                        <a:latin typeface="+mn-lt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marR="82550" lvl="0" indent="-34290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Funkčná požiadavka notifikácia o zmene stavu procesu (log).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Bodované kritérium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bodov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</a:pPr>
                      <a:r>
                        <a:rPr lang="sk-SK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bodov</a:t>
                      </a:r>
                      <a:r>
                        <a:rPr lang="sk-SK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za vytvorenie technického riešenia pre poskytovanie údajov / notifikácii zo zdrojových ISVS na IS CSRÚ pre účely IS MOU -  </a:t>
                      </a:r>
                      <a:r>
                        <a:rPr lang="sk-SK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funkčné požiadavky 1.-3.</a:t>
                      </a:r>
                      <a:endParaRPr lang="sk-SK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bodov</a:t>
                      </a:r>
                      <a:r>
                        <a:rPr lang="sk-SK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za vytvorenie technického riešenia pre poskytovanie údajov / notifikácii zo zdrojových ISVS na IS CSRÚ pre účely IS MOU -  pre </a:t>
                      </a:r>
                      <a:r>
                        <a:rPr lang="sk-SK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funkčné požiadavky 4.-7</a:t>
                      </a:r>
                      <a:r>
                        <a:rPr lang="sk-SK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k-SK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0358790"/>
                  </a:ext>
                </a:extLst>
              </a:tr>
              <a:tr h="1744350">
                <a:tc>
                  <a:txBody>
                    <a:bodyPr/>
                    <a:lstStyle/>
                    <a:p>
                      <a:pPr marL="85725" marR="85725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85725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 súčasťou projektu nastavenie systematického merania a čistenia kvality údajov?</a:t>
                      </a:r>
                      <a:endParaRPr lang="sk-SK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8255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Hodnotí sa, či súčasťou projektu je systematické automatizovan</a:t>
                      </a: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6020202030204" pitchFamily="34" charset="0"/>
                        </a:rPr>
                        <a:t>é</a:t>
                      </a: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technologické riešenie dlhodobého </a:t>
                      </a:r>
                      <a:r>
                        <a:rPr lang="sk-SK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zabezpečenia:</a:t>
                      </a:r>
                    </a:p>
                    <a:p>
                      <a:pPr marL="342900" marR="82550" lvl="0" indent="-3429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k-SK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monitoringu dátovej kvality,</a:t>
                      </a:r>
                      <a:endParaRPr lang="sk-SK" sz="12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82550" lvl="0" indent="-3429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k-SK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prevencie </a:t>
                      </a: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vzniku nekvality,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82550" lvl="0" indent="-342900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zvyšovania kvality.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Posudzuje sa, či projekt zabezpečí vysokú́ kvalitu prioritných údajov nasledujúcimi aktivitami.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Bodované kritérium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bodov</a:t>
                      </a:r>
                      <a:endParaRPr lang="sk-SK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Zavedenie monitoringu - </a:t>
                      </a:r>
                      <a:r>
                        <a:rPr lang="sk-SK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bod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Prevencia vzniku nekvality - </a:t>
                      </a:r>
                      <a:r>
                        <a:rPr lang="sk-SK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body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Zvyšovanie kvality údajov - </a:t>
                      </a:r>
                      <a:r>
                        <a:rPr lang="sk-SK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bodov.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môže získať najviac 10 bodov, ak zabezpečí všetky vyššie uvedené aktivity (1 až 3), t. j. rozsah bodov projektu bude pridelený podľa zabezpečenia jednotlivých aktivít (od 1 až po 10 bodov).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3698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9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/>
              <a:t>Iné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75362"/>
              </p:ext>
            </p:extLst>
          </p:nvPr>
        </p:nvGraphicFramePr>
        <p:xfrm>
          <a:off x="292360" y="757607"/>
          <a:ext cx="11510619" cy="542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0619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589508">
                <a:tc>
                  <a:txBody>
                    <a:bodyPr/>
                    <a:lstStyle/>
                    <a:p>
                      <a:r>
                        <a:rPr lang="sk-SK" sz="1600" b="1" dirty="0"/>
                        <a:t>Informácia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4837117">
                <a:tc>
                  <a:txBody>
                    <a:bodyPr/>
                    <a:lstStyle/>
                    <a:p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 Zamedzenie duplicitného financovania z iných zdrojov EÚ	</a:t>
                      </a:r>
                    </a:p>
                    <a:p>
                      <a:endParaRPr lang="sk-SK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sk-SK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iadateľ, ktorý čerpal finančný príspevok z konkrétnych výziev PO7 OPII (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OPII-2019/7/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-DOP, OPII-2019/7/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-DOP, OPII-2021/7/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-DOP </a:t>
                      </a:r>
                      <a:r>
                        <a:rPr lang="sk-SK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musí vyplniť porovnávaciu tabuľku realizácie aktivít projektu PO7 OPII (príloha č. 13 Výzvy) za účelom vylúčenia duplicitného </a:t>
                      </a:r>
                      <a:r>
                        <a:rPr lang="sk-SK" sz="16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financovania rovnakých aktivít </a:t>
                      </a:r>
                      <a:r>
                        <a:rPr lang="sk-SK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 </a:t>
                      </a:r>
                      <a:r>
                        <a:rPr lang="sk-SK" sz="1600" b="1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predložiť ju ako prílohu Žiadosti o NFP.</a:t>
                      </a:r>
                      <a:endParaRPr lang="sk-SK" sz="1600" dirty="0" smtClean="0">
                        <a:effectLst/>
                      </a:endParaRPr>
                    </a:p>
                    <a:p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indent="0">
                        <a:buNone/>
                      </a:pP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 Vyhláška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401/2023 Z. z.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sk-SK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riadení projektov a zmenových požiadaviek v prevádzke informačných technológií verejnej správy </a:t>
                      </a:r>
                    </a:p>
                    <a:p>
                      <a:pPr marL="0" indent="0">
                        <a:buNone/>
                      </a:pP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Projekty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mil. EUR </a:t>
                      </a:r>
                      <a:r>
                        <a:rPr lang="sk-SK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nahraté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manažérske produkty v </a:t>
                      </a:r>
                      <a:r>
                        <a:rPr lang="sk-SK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MetaIS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Projekty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mil. EUR </a:t>
                      </a:r>
                      <a:r>
                        <a:rPr lang="sk-SK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nahraté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manažérske produkty v </a:t>
                      </a:r>
                      <a:r>
                        <a:rPr lang="sk-SK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MetaIS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sk-SK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schválené.</a:t>
                      </a:r>
                      <a:endParaRPr lang="sk-SK" sz="16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R="1460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Jedinečne pre túto Výzvu je 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špecifická Analýza nákladov a prínosov (BC/CBA),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ktorej súčasťou je záložka pre finančné limity pre realizovanie hlavnej aktivity Výzvy, resp. jej súvisiacich </a:t>
                      </a:r>
                      <a:r>
                        <a:rPr lang="sk-SK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podaktivít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(Príloha 8, časť 5), kedy je 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každý žiadateľ (bez ohľadu na výšku projektu) 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 túto časť povinný vytvoriť indikatívny rozpočet na projekt, podľa finančných limitov, výsledkom čoho bude definovaná horná hranica rozpočtu pre uvedený projekt (hárky: </a:t>
                      </a:r>
                      <a:r>
                        <a:rPr lang="sk-SK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PODaktivity</a:t>
                      </a:r>
                      <a:r>
                        <a:rPr lang="sk-SK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Parametrizacia</a:t>
                      </a:r>
                      <a:r>
                        <a:rPr lang="sk-SK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k-SK" sz="16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PODaktivity</a:t>
                      </a:r>
                      <a:r>
                        <a:rPr lang="sk-SK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Alokacia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). </a:t>
                      </a:r>
                      <a:r>
                        <a:rPr lang="sk-SK" sz="1600" u="sng" kern="1200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https://mirri.gov.sk/sekcie/informatizacia/riadenie-kvality-qa/</a:t>
                      </a:r>
                      <a:r>
                        <a:rPr lang="sk-SK" sz="1600" u="sng" kern="1200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, </a:t>
                      </a:r>
                      <a:r>
                        <a:rPr lang="sk-SK" sz="1600" u="sng" kern="1200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Príloha – špecifická CBA pre výzvu PSK-MIRRI-617-2024-DV-EFRR</a:t>
                      </a:r>
                      <a:r>
                        <a:rPr lang="sk-SK" sz="1600" u="sng" kern="1200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</a:p>
                    <a:p>
                      <a:pPr marR="14605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Takto vypracovaná M-05 Analýza nákladov a prínosov (BC/CBA) je súčasťou projektovej dokumentácie nahratej v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16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Centrálnom -</a:t>
                      </a:r>
                      <a:r>
                        <a:rPr lang="sk-SK" sz="1600" u="sng" dirty="0" err="1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metainformačnom</a:t>
                      </a:r>
                      <a:r>
                        <a:rPr lang="sk-SK" sz="16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 systéme verejnej správy SR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sk-SK" sz="16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28000"/>
              </p:ext>
            </p:extLst>
          </p:nvPr>
        </p:nvGraphicFramePr>
        <p:xfrm>
          <a:off x="5795005" y="5160044"/>
          <a:ext cx="1652541" cy="139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Hárok" showAsIcon="1" r:id="rId6" imgW="914400" imgH="771480" progId="Excel.Sheet.12">
                  <p:embed/>
                </p:oleObj>
              </mc:Choice>
              <mc:Fallback>
                <p:oleObj name="Hárok" showAsIcon="1" r:id="rId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5005" y="5160044"/>
                        <a:ext cx="1652541" cy="1394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0195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8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/>
              <a:t>Najčastejšie chyby pri žiadostiach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79219"/>
              </p:ext>
            </p:extLst>
          </p:nvPr>
        </p:nvGraphicFramePr>
        <p:xfrm>
          <a:off x="292361" y="1178711"/>
          <a:ext cx="5013565" cy="457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565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367396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Formálne</a:t>
                      </a:r>
                      <a:endParaRPr lang="sk-SK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320636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sk-SK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Korektné elektronické podanie: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podpísanie, splnomocnená osoba</a:t>
                      </a:r>
                      <a:endParaRPr lang="sk-SK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sk-SK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sk-SK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Miesto realizácie: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oprávneným územím realizácie projektu je celé územie SR, nie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podľa sídla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žiadateľa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Charta OSN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nedostatočný popis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súladu v časti 7 </a:t>
                      </a:r>
                      <a:r>
                        <a:rPr lang="sk-S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endParaRPr lang="sk-SK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Horizontálne princípy: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nedostatočný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popis v časti 7 </a:t>
                      </a:r>
                      <a:r>
                        <a:rPr lang="sk-S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endParaRPr lang="sk-SK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Názov Hlavnej aktivity v ITMS: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 v súlade s výzvou, nezamieňať s typom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akcie PSK (pozri </a:t>
                      </a:r>
                      <a:r>
                        <a:rPr lang="sk-S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ppp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č. 3)</a:t>
                      </a:r>
                      <a:endParaRPr lang="sk-SK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PPP č</a:t>
                      </a:r>
                      <a:r>
                        <a:rPr lang="sk-SK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2 </a:t>
                      </a:r>
                      <a:r>
                        <a:rPr lang="sk-SK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splnenie </a:t>
                      </a:r>
                      <a:r>
                        <a:rPr lang="sk-SK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kritérií pre výber projektov:</a:t>
                      </a:r>
                      <a:endParaRPr lang="sk-SK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Príloha Zoznam rizík a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závislostí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Porovnávacia tabuľka realizácie aktivít projektu (</a:t>
                      </a: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príloha č. 13 Výzvy) (ak relevantné).</a:t>
                      </a:r>
                      <a:endParaRPr lang="sk-SK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sk-SK" sz="14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k-SK" sz="14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35160"/>
              </p:ext>
            </p:extLst>
          </p:nvPr>
        </p:nvGraphicFramePr>
        <p:xfrm>
          <a:off x="5883442" y="1178710"/>
          <a:ext cx="5831713" cy="436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713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367396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Obsahové</a:t>
                      </a:r>
                      <a:endParaRPr lang="sk-SK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320636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sk-SK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sk-SK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Merateľné ukazovatele: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neadekvátne stanovené cieľové hodnoty</a:t>
                      </a:r>
                      <a:endParaRPr lang="sk-SK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Rozpočet: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neuvádzané poznámky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rozpočtu v rámci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ITMS (formulár </a:t>
                      </a:r>
                      <a:r>
                        <a:rPr lang="sk-S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k-SK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Rozpočet: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chýbajúci/nesprávny prepočet na MRR a VRR a nesprávne uvádzaný výpočet podľa zdrojov financovania určených pre MRR a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VRR (pozri časť 4 výzvy „Financovanie projektu“)</a:t>
                      </a:r>
                      <a:endParaRPr lang="sk-SK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Prieskumy: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chýbajúce cenové prieskumy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Prekročenie finančných limitov: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7 %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paušálne výdavky,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 na skupinu výdavkov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521 pre odborného zamestnanca IT: </a:t>
                      </a:r>
                      <a:r>
                        <a:rPr lang="sk-SK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sk-SK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k-SK" sz="1400" dirty="0" smtClean="0"/>
                        <a:t>bez odvodov zamestnávateľa)</a:t>
                      </a:r>
                      <a:endParaRPr lang="sk-SK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sk-SK" sz="1400" b="1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k-SK" sz="1400" b="0" i="0" u="none" strike="noStrike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9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>Kontaktné údaje 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4166"/>
              </p:ext>
            </p:extLst>
          </p:nvPr>
        </p:nvGraphicFramePr>
        <p:xfrm>
          <a:off x="292361" y="757607"/>
          <a:ext cx="11674352" cy="500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4352">
                  <a:extLst>
                    <a:ext uri="{9D8B030D-6E8A-4147-A177-3AD203B41FA5}">
                      <a16:colId xmlns:a16="http://schemas.microsoft.com/office/drawing/2014/main" val="2745775003"/>
                    </a:ext>
                  </a:extLst>
                </a:gridCol>
              </a:tblGrid>
              <a:tr h="558768">
                <a:tc>
                  <a:txBody>
                    <a:bodyPr/>
                    <a:lstStyle/>
                    <a:p>
                      <a:endParaRPr lang="sk-SK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4400844">
                <a:tc>
                  <a:txBody>
                    <a:bodyPr/>
                    <a:lstStyle/>
                    <a:p>
                      <a:pPr algn="ctr"/>
                      <a:endParaRPr kumimoji="0" lang="sk-SK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j-ea"/>
                        <a:cs typeface="+mj-cs"/>
                      </a:endParaRPr>
                    </a:p>
                    <a:p>
                      <a:pPr algn="ctr"/>
                      <a:r>
                        <a:rPr kumimoji="0" lang="sk-SK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Žiadosť o NFP</a:t>
                      </a:r>
                      <a:br>
                        <a:rPr kumimoji="0" lang="sk-SK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sk-SK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Ministerstvo investícií, regionálneho rozvoja a informatizácie Slovenskej republiky</a:t>
                      </a:r>
                      <a: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Sekcia implementácie projektov informatizácie</a:t>
                      </a:r>
                      <a:b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Pribinova 25</a:t>
                      </a:r>
                      <a:b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811 09 Bratislava</a:t>
                      </a:r>
                      <a:b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endParaRPr kumimoji="0" lang="sk-SK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j-ea"/>
                        <a:cs typeface="+mj-cs"/>
                      </a:endParaRPr>
                    </a:p>
                    <a:p>
                      <a:pPr algn="ctr"/>
                      <a:r>
                        <a:rPr kumimoji="0" lang="sk-SK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sk-SK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e-mail: </a:t>
                      </a:r>
                      <a:r>
                        <a:rPr kumimoji="0" lang="sk-SK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informatizacia.psk@mirri.gov.sk</a:t>
                      </a:r>
                      <a:r>
                        <a:rPr kumimoji="0" lang="sk-SK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sk-SK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sk-SK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tel. kontakt: </a:t>
                      </a:r>
                      <a: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00421/2/2092 8190</a:t>
                      </a:r>
                      <a:br>
                        <a:rPr kumimoji="0" lang="sk-SK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/>
                      </a:r>
                      <a:b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</a:b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Odporúčame žiadateľom priebežne sledovať webové </a:t>
                      </a:r>
                      <a:r>
                        <a:rPr kumimoji="0" lang="sk-SK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sídlo </a:t>
                      </a:r>
                      <a:r>
                        <a:rPr kumimoji="0" lang="sk-SK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  <a:hlinkClick r:id="rId3"/>
                        </a:rPr>
                        <a:t>www.itms2021.sk</a:t>
                      </a:r>
                      <a:r>
                        <a:rPr kumimoji="0" lang="sk-SK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 </a:t>
                      </a: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a </a:t>
                      </a: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  <a:hlinkClick r:id="rId4"/>
                        </a:rPr>
                        <a:t>www.eurofondy.gov.sk</a:t>
                      </a:r>
                      <a:r>
                        <a:rPr kumimoji="0" lang="sk-SK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j-ea"/>
                          <a:cs typeface="+mj-cs"/>
                        </a:rPr>
                        <a:t>, kde budú zverejňované všetky aktuálne informácie súvisiace s Výzvou, vrátane prípadných zmien a usmernení k Výzve.</a:t>
                      </a:r>
                      <a:endParaRPr lang="sk-SK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k-SK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0164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>Základné </a:t>
            </a:r>
            <a:r>
              <a:rPr lang="sk-SK" sz="3600" dirty="0" smtClean="0"/>
              <a:t>informácie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93086"/>
              </p:ext>
            </p:extLst>
          </p:nvPr>
        </p:nvGraphicFramePr>
        <p:xfrm>
          <a:off x="292361" y="1383249"/>
          <a:ext cx="11606871" cy="439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6382">
                  <a:extLst>
                    <a:ext uri="{9D8B030D-6E8A-4147-A177-3AD203B41FA5}">
                      <a16:colId xmlns:a16="http://schemas.microsoft.com/office/drawing/2014/main" val="2745775003"/>
                    </a:ext>
                  </a:extLst>
                </a:gridCol>
                <a:gridCol w="6640489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405975">
                <a:tc>
                  <a:txBody>
                    <a:bodyPr/>
                    <a:lstStyle/>
                    <a:p>
                      <a:r>
                        <a:rPr lang="sk-SK" sz="1600" b="1" dirty="0"/>
                        <a:t>Popis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/>
                        <a:t>Informácia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3985934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Ciele výzvy</a:t>
                      </a:r>
                      <a:endParaRPr lang="sk-S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sk-SK" sz="1600" b="1" dirty="0" smtClean="0"/>
                        <a:t>Výzva</a:t>
                      </a:r>
                      <a:r>
                        <a:rPr lang="sk-SK" sz="1600" dirty="0" smtClean="0"/>
                        <a:t>,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je vypracovaná v zmysle § 14 zákona č. 121/2022 Z. z. o príspevkoch z fondov Európskej únie a o zmene a doplnení niektorých zákonov, prostredníctvom nenávratného finančného príspevku podporí </a:t>
                      </a:r>
                      <a:r>
                        <a:rPr lang="sk-SK" sz="1600" b="1" dirty="0" smtClean="0"/>
                        <a:t>projekty sprístupňovania údajov pre fyzické a právnické osoby a súvisiacich činností zameraných na zvyšovanie sprístupňovaných údajov.</a:t>
                      </a:r>
                    </a:p>
                    <a:p>
                      <a:pPr algn="just"/>
                      <a:r>
                        <a:rPr lang="sk-SK" sz="1600" dirty="0" smtClean="0"/>
                        <a:t> </a:t>
                      </a:r>
                    </a:p>
                    <a:p>
                      <a:pPr algn="just"/>
                      <a:r>
                        <a:rPr lang="sk-SK" sz="1600" b="1" dirty="0" smtClean="0"/>
                        <a:t>Primárny cieľ</a:t>
                      </a:r>
                      <a:r>
                        <a:rPr lang="sk-SK" sz="1600" b="1" baseline="0" dirty="0" smtClean="0"/>
                        <a:t> a povinná </a:t>
                      </a:r>
                      <a:r>
                        <a:rPr lang="sk-SK" sz="1600" b="1" baseline="0" dirty="0" err="1" smtClean="0"/>
                        <a:t>podaktivita</a:t>
                      </a:r>
                      <a:r>
                        <a:rPr lang="sk-SK" sz="1600" b="1" baseline="0" dirty="0" smtClean="0"/>
                        <a:t>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Zavedenie manažmentu osobných údajov pre službu „moje údaje“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sk-SK" sz="1600" dirty="0" smtClean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sk-SK" sz="1600" b="1" dirty="0" smtClean="0"/>
                        <a:t>Ďalšie</a:t>
                      </a:r>
                      <a:r>
                        <a:rPr lang="sk-SK" sz="1600" b="1" baseline="0" dirty="0" smtClean="0"/>
                        <a:t> ciele a nepovinné </a:t>
                      </a:r>
                      <a:r>
                        <a:rPr lang="sk-SK" sz="1600" b="1" baseline="0" dirty="0" err="1" smtClean="0"/>
                        <a:t>podaktivity</a:t>
                      </a:r>
                      <a:endParaRPr lang="sk-SK" sz="1600" b="1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10 </a:t>
                      </a:r>
                      <a:r>
                        <a:rPr lang="sk-SK" sz="1600" dirty="0" smtClean="0"/>
                        <a:t>nepovinných </a:t>
                      </a:r>
                      <a:r>
                        <a:rPr lang="sk-SK" sz="1600" dirty="0" err="1" smtClean="0"/>
                        <a:t>podaktivít</a:t>
                      </a:r>
                      <a:endParaRPr lang="sk-SK" sz="160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sk-SK" sz="160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sk-SK" sz="1600" dirty="0" smtClean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sk-SK" sz="1600" b="1" i="1" dirty="0" smtClean="0"/>
                        <a:t>Východiská výzvy pre Manažment údajov v rámci PO7 OPII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sk-S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5560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>Základné </a:t>
            </a:r>
            <a:r>
              <a:rPr lang="sk-SK" sz="3600" dirty="0" smtClean="0"/>
              <a:t>informácie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05874"/>
              </p:ext>
            </p:extLst>
          </p:nvPr>
        </p:nvGraphicFramePr>
        <p:xfrm>
          <a:off x="292361" y="1455437"/>
          <a:ext cx="11209828" cy="474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176">
                  <a:extLst>
                    <a:ext uri="{9D8B030D-6E8A-4147-A177-3AD203B41FA5}">
                      <a16:colId xmlns:a16="http://schemas.microsoft.com/office/drawing/2014/main" val="2745775003"/>
                    </a:ext>
                  </a:extLst>
                </a:gridCol>
                <a:gridCol w="8147652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478432">
                <a:tc>
                  <a:txBody>
                    <a:bodyPr/>
                    <a:lstStyle/>
                    <a:p>
                      <a:r>
                        <a:rPr lang="sk-SK" sz="1600" b="1" dirty="0"/>
                        <a:t>Popis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/>
                        <a:t>Informácia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478432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Vyhlásená</a:t>
                      </a:r>
                      <a:endParaRPr lang="sk-S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solidFill>
                            <a:srgbClr val="FF0000"/>
                          </a:solidFill>
                        </a:rPr>
                        <a:t>14.06.2024</a:t>
                      </a:r>
                      <a:endParaRPr lang="sk-SK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07130"/>
                  </a:ext>
                </a:extLst>
              </a:tr>
              <a:tr h="826382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Termín uzavretia 1. posudzovaného časového obdobia: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solidFill>
                            <a:srgbClr val="FF0000"/>
                          </a:solidFill>
                        </a:rPr>
                        <a:t>13.09.2024</a:t>
                      </a:r>
                      <a:endParaRPr lang="sk-SK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02619"/>
                  </a:ext>
                </a:extLst>
              </a:tr>
              <a:tr h="826382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Termín uzavretia 2. posudzovaného časového obdobia: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>
                          <a:solidFill>
                            <a:srgbClr val="FF0000"/>
                          </a:solidFill>
                        </a:rPr>
                        <a:t>08.11.2024</a:t>
                      </a:r>
                      <a:endParaRPr lang="sk-SK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12307"/>
                  </a:ext>
                </a:extLst>
              </a:tr>
              <a:tr h="1174333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Indikatívna výška finančných prostriedkov určených na</a:t>
                      </a:r>
                      <a:r>
                        <a:rPr lang="sk-SK" sz="1600" b="1" baseline="0" dirty="0" smtClean="0"/>
                        <a:t> </a:t>
                      </a:r>
                      <a:r>
                        <a:rPr lang="sk-SK" sz="1600" b="1" dirty="0" smtClean="0"/>
                        <a:t>vyčerpanie vo výzve (zdroj EÚ)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33 750 000,00</a:t>
                      </a:r>
                      <a:r>
                        <a:rPr lang="sk-SK" sz="1600" baseline="0" dirty="0" smtClean="0"/>
                        <a:t>EUR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MRR: 30 mil.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VRR:</a:t>
                      </a:r>
                      <a:r>
                        <a:rPr lang="sk-SK" sz="1600" baseline="0" dirty="0" smtClean="0"/>
                        <a:t> 3,75 mil.</a:t>
                      </a:r>
                      <a:endParaRPr lang="sk-SK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7739015"/>
                  </a:ext>
                </a:extLst>
              </a:tr>
              <a:tr h="478432">
                <a:tc>
                  <a:txBody>
                    <a:bodyPr/>
                    <a:lstStyle/>
                    <a:p>
                      <a:r>
                        <a:rPr lang="sk-SK" sz="1600" b="1" dirty="0"/>
                        <a:t>Minimálna výška NFP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          500 </a:t>
                      </a:r>
                      <a:r>
                        <a:rPr lang="sk-SK" sz="1600" dirty="0" smtClean="0"/>
                        <a:t>000,00</a:t>
                      </a:r>
                      <a:r>
                        <a:rPr lang="sk-SK" sz="1600" baseline="0" dirty="0" smtClean="0"/>
                        <a:t> EUR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70170"/>
                  </a:ext>
                </a:extLst>
              </a:tr>
              <a:tr h="478432">
                <a:tc>
                  <a:txBody>
                    <a:bodyPr/>
                    <a:lstStyle/>
                    <a:p>
                      <a:r>
                        <a:rPr lang="sk-SK" sz="1600" b="1" dirty="0"/>
                        <a:t>Maximálna výška NFP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 smtClean="0"/>
                        <a:t>        4</a:t>
                      </a:r>
                      <a:r>
                        <a:rPr lang="sk-SK" sz="1600" baseline="0" dirty="0" smtClean="0"/>
                        <a:t> 00</a:t>
                      </a:r>
                      <a:r>
                        <a:rPr lang="sk-SK" sz="1600" dirty="0" smtClean="0"/>
                        <a:t>0 000,00 EUR</a:t>
                      </a:r>
                      <a:r>
                        <a:rPr lang="sk-SK" sz="1600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93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6191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>Základné </a:t>
            </a:r>
            <a:r>
              <a:rPr lang="sk-SK" sz="3600" dirty="0" smtClean="0"/>
              <a:t>informácie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075958"/>
              </p:ext>
            </p:extLst>
          </p:nvPr>
        </p:nvGraphicFramePr>
        <p:xfrm>
          <a:off x="292361" y="757606"/>
          <a:ext cx="11674352" cy="507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807">
                  <a:extLst>
                    <a:ext uri="{9D8B030D-6E8A-4147-A177-3AD203B41FA5}">
                      <a16:colId xmlns:a16="http://schemas.microsoft.com/office/drawing/2014/main" val="2745775003"/>
                    </a:ext>
                  </a:extLst>
                </a:gridCol>
                <a:gridCol w="9235545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401256">
                <a:tc>
                  <a:txBody>
                    <a:bodyPr/>
                    <a:lstStyle/>
                    <a:p>
                      <a:r>
                        <a:rPr lang="sk-SK" sz="1600" b="1" dirty="0"/>
                        <a:t>Popis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/>
                        <a:t>Informácia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4676453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Oprávnenosť žiadateľa</a:t>
                      </a:r>
                      <a:endParaRPr lang="sk-S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36195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orgán riadenia podľa § 5 ods. 2 písm. a)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zákona č. 95/2019 Z. z.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o informačných technológiách vo verejnej správe a o zmene a doplnení niektorých zákonov (ďalej ako „zákon č. 95/2019 Z. z.“) (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 výnimkou 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Úradu jadrového dozoru, Správy štátnych hmotných rezerv, Národného bezpečnostného úradu a Slovenskej informačnej služby),</a:t>
                      </a:r>
                      <a:endParaRPr lang="sk-SK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36195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orgán riadenia podľa § 5 ods. 2 písm. b) zákona č. 95/2019 Z. z.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vrátane 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Finančného riaditeľstva a Úradu verejného zdravotníctva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ako iných štátnych orgánov (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 výnimkou 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ďalšieho „iného štátneho orgánu” v zmysle ustanovenia),</a:t>
                      </a:r>
                      <a:endParaRPr lang="sk-SK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36195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orgán riadenia podľa § 5 ods. 2 písm. d)  zákona č. 95/2019 Z. z.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 výnimkou 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zdravotných poisťovní, Tlačovej agentúry Slovenskej republiky, Rozhlasu a televízie Slovenska, Rady pre vysielanie a retransmisiu),</a:t>
                      </a:r>
                      <a:endParaRPr lang="sk-SK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36195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Národné centrum zdravotníckych informácií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ako orgán riadenia podľa § 5 ods. 2 písm. e)  zákona č. 95/2019 Z. z.,</a:t>
                      </a:r>
                      <a:endParaRPr lang="sk-SK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36195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Generálne riaditeľstvo Zboru väzenskej a justičnej stráže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ako orgán riadenia podľa § 5 ods. 2 písm. g) zákona č. 95/2019 Z. z.,</a:t>
                      </a:r>
                      <a:endParaRPr lang="sk-SK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marR="36195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sk-SK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orgán riadenia podľa § 5 ods. 2 písm. h) zákona č. 95/2019 Z. z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.. 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0921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>Základné </a:t>
            </a:r>
            <a:r>
              <a:rPr lang="sk-SK" sz="3600" dirty="0" smtClean="0"/>
              <a:t>informácie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45940"/>
              </p:ext>
            </p:extLst>
          </p:nvPr>
        </p:nvGraphicFramePr>
        <p:xfrm>
          <a:off x="292361" y="757607"/>
          <a:ext cx="11674352" cy="495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44">
                  <a:extLst>
                    <a:ext uri="{9D8B030D-6E8A-4147-A177-3AD203B41FA5}">
                      <a16:colId xmlns:a16="http://schemas.microsoft.com/office/drawing/2014/main" val="2745775003"/>
                    </a:ext>
                  </a:extLst>
                </a:gridCol>
                <a:gridCol w="9031008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558768">
                <a:tc>
                  <a:txBody>
                    <a:bodyPr/>
                    <a:lstStyle/>
                    <a:p>
                      <a:r>
                        <a:rPr lang="sk-SK" sz="1600" b="1" dirty="0"/>
                        <a:t>Popis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/>
                        <a:t>Informácia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4400844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Oprávnenosť žiadateľa</a:t>
                      </a:r>
                      <a:endParaRPr lang="sk-SK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Žiadateľ je oprávnený </a:t>
                      </a:r>
                      <a:r>
                        <a:rPr lang="sk-SK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financovať činnosti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majúce nehospodársky charakter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(napr. výkon verejnej moci, činnosti spojené s výkonom verejnej moci) alebo 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hospodársky charakter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ktoré nie sú štátnou pomocou,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nakoľko financovanie činností projektu v rámci tejto Výzvy 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v režime mimo štátnej pomoci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súlade s PPP č. 7 Výzvy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lvl="0" algn="just"/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 nehospodárske činnosti alebo hospodárske činnosti spadajúce mimo režim štátnej pomoci nie je možné jednoznačne oddeliť od ostatných činností, tak nehospodárske činnosti alebo hospodárske činnosti spadajúce mimo režim štátnej pomoci, 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nebudú oprávnené na financovanie. </a:t>
                      </a:r>
                    </a:p>
                    <a:p>
                      <a:pPr lvl="0" algn="just">
                        <a:spcAft>
                          <a:spcPts val="600"/>
                        </a:spcAft>
                      </a:pP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prípade financovania hospodárskych činností, ktoré nie sú štátnou pomocou, je 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žiadateľ povinný v </a:t>
                      </a:r>
                      <a:r>
                        <a:rPr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(časť 7. Popis projektu) uviesť relevantné právne skutočnosti preukazujúce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(napr. nie je postačujúce, že plánovaná činnosť negeneruje príjmy), 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že financované činnosti nie sú štátnou pomocou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sk-SK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sk-SK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Žiadateľ je oprávnený predložiť v rámci </a:t>
                      </a:r>
                      <a:r>
                        <a:rPr lang="sk-SK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jedného posudzovaného časového obdobia Výzvy len jednu </a:t>
                      </a:r>
                      <a:r>
                        <a:rPr lang="sk-SK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r>
                        <a:rPr lang="sk-SK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V prípade doručenia dvoch a viacej </a:t>
                      </a:r>
                      <a:r>
                        <a:rPr lang="sk-SK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r>
                        <a:rPr lang="sk-SK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poskytovateľ bude konať o </a:t>
                      </a:r>
                      <a:r>
                        <a:rPr lang="sk-SK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r>
                        <a:rPr lang="sk-SK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doručenej skôr. Uvedené 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neplatí v prípade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späťvzatia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skoršej </a:t>
                      </a:r>
                      <a:r>
                        <a:rPr lang="sk-SK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9140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dirty="0"/>
              <a:t>Zjednodušenia PSK oproti OPII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07520"/>
              </p:ext>
            </p:extLst>
          </p:nvPr>
        </p:nvGraphicFramePr>
        <p:xfrm>
          <a:off x="292361" y="757607"/>
          <a:ext cx="11674352" cy="495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039">
                  <a:extLst>
                    <a:ext uri="{9D8B030D-6E8A-4147-A177-3AD203B41FA5}">
                      <a16:colId xmlns:a16="http://schemas.microsoft.com/office/drawing/2014/main" val="2745775003"/>
                    </a:ext>
                  </a:extLst>
                </a:gridCol>
                <a:gridCol w="9909313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558768">
                <a:tc>
                  <a:txBody>
                    <a:bodyPr/>
                    <a:lstStyle/>
                    <a:p>
                      <a:r>
                        <a:rPr lang="sk-SK" sz="1600" b="1" dirty="0"/>
                        <a:t>Popis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b="1" dirty="0"/>
                        <a:t>Informácia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4400844">
                <a:tc>
                  <a:txBody>
                    <a:bodyPr/>
                    <a:lstStyle/>
                    <a:p>
                      <a:pPr lvl="0"/>
                      <a:r>
                        <a:rPr lang="sk-SK" sz="1600" b="1" dirty="0" smtClean="0"/>
                        <a:t>Zjednodušenia vypracovania žiadosti o NFP: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b="1" dirty="0" smtClean="0"/>
                        <a:t>1 hlavná aktivita: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lang="sk-SK" sz="1600" b="1" dirty="0" smtClean="0"/>
                    </a:p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sk-SK" sz="1600" b="1" i="1" dirty="0" smtClean="0"/>
                        <a:t>Sprístupňovanie osobných údajov prostredníctvom služby „moje dáta“ vo verejnej správe </a:t>
                      </a:r>
                      <a:r>
                        <a:rPr lang="sk-SK" sz="1600" b="1" i="1" dirty="0" smtClean="0"/>
                        <a:t> </a:t>
                      </a:r>
                      <a:r>
                        <a:rPr lang="sk-SK" sz="1600" b="0" i="0" dirty="0" smtClean="0"/>
                        <a:t>(pozri </a:t>
                      </a:r>
                      <a:r>
                        <a:rPr lang="sk-SK" sz="1600" b="0" i="0" dirty="0" err="1" smtClean="0"/>
                        <a:t>ppp</a:t>
                      </a:r>
                      <a:r>
                        <a:rPr lang="sk-SK" sz="1600" b="0" i="0" dirty="0" smtClean="0"/>
                        <a:t> č. 3 „Podmienka oprávnenosti aktivít projektu“)</a:t>
                      </a:r>
                      <a:endParaRPr lang="sk-SK" sz="1600" b="0" i="0" dirty="0" smtClean="0"/>
                    </a:p>
                    <a:p>
                      <a:pPr marL="0" lvl="0" indent="0" algn="just">
                        <a:buFont typeface="+mj-lt"/>
                        <a:buNone/>
                      </a:pPr>
                      <a:endParaRPr lang="sk-SK" sz="1600" b="1" dirty="0" smtClean="0"/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b="1" dirty="0" smtClean="0"/>
                        <a:t>Paušálna sadzba na nepriame </a:t>
                      </a:r>
                      <a:r>
                        <a:rPr lang="sk-SK" sz="1600" dirty="0" smtClean="0"/>
                        <a:t>výdavky projektu sa určuje vo výške 7 % oprávnených priamych výdavkov.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b="1" dirty="0" smtClean="0"/>
                        <a:t>Rozpoče</a:t>
                      </a:r>
                      <a:r>
                        <a:rPr lang="sk-SK" sz="1600" dirty="0" smtClean="0"/>
                        <a:t>t projektu žiadateľ vypracováva: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iba v rozsahu definovanom v žiadosti o nenávratný finančný príspevok (ďalej ako „</a:t>
                      </a:r>
                      <a:r>
                        <a:rPr lang="sk-SK" sz="1600" dirty="0" err="1" smtClean="0"/>
                        <a:t>ŽoNFP</a:t>
                      </a:r>
                      <a:r>
                        <a:rPr lang="sk-SK" sz="1600" dirty="0" smtClean="0"/>
                        <a:t>“),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nepredkladá osobitnú prílohu </a:t>
                      </a:r>
                      <a:r>
                        <a:rPr lang="sk-SK" sz="1600" dirty="0" err="1" smtClean="0"/>
                        <a:t>ŽoNFP</a:t>
                      </a:r>
                      <a:r>
                        <a:rPr lang="sk-SK" sz="1600" dirty="0" smtClean="0"/>
                        <a:t> – v rámci </a:t>
                      </a:r>
                      <a:r>
                        <a:rPr lang="sk-SK" sz="1600" dirty="0" err="1" smtClean="0"/>
                        <a:t>ŽoNFP</a:t>
                      </a:r>
                      <a:r>
                        <a:rPr lang="sk-SK" sz="1600" dirty="0" smtClean="0"/>
                        <a:t> v kapitole 11 Rozpočet projektu v časti „Poznámka“ žiadateľ ku každej skupine oprávnených výdavkov uvedie jej popis,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rozdelenie podľa skupín výdavkov,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žiadateľ preukazuje ocenenie nárokovaných výdavkov na základe napr. už uzatvorených zmlúv, cenových prieskumov, prípravných trhových konzultácií, </a:t>
                      </a:r>
                      <a:r>
                        <a:rPr lang="sk-SK" sz="1600" dirty="0" err="1" smtClean="0"/>
                        <a:t>benchmarkov</a:t>
                      </a:r>
                      <a:r>
                        <a:rPr lang="sk-SK" sz="1600" dirty="0" smtClean="0"/>
                        <a:t>,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dirty="0" smtClean="0"/>
                        <a:t>Osobitné podmienky v rámci </a:t>
                      </a:r>
                      <a:r>
                        <a:rPr lang="sk-SK" sz="1600" dirty="0" smtClean="0"/>
                        <a:t>skupiny výdavkov 521</a:t>
                      </a:r>
                      <a:r>
                        <a:rPr lang="sk-SK" sz="1600" dirty="0" smtClean="0"/>
                        <a:t>: Limit je do 25 EUR/h (60 minút), </a:t>
                      </a:r>
                      <a:r>
                        <a:rPr lang="sk-SK" sz="1600" b="1" dirty="0" smtClean="0"/>
                        <a:t>bez odvodov zamestnávateľa</a:t>
                      </a:r>
                      <a:r>
                        <a:rPr lang="sk-SK" sz="1600" dirty="0" smtClean="0"/>
                        <a:t> (zamestnanec aj </a:t>
                      </a:r>
                      <a:r>
                        <a:rPr lang="sk-SK" sz="1600" dirty="0" err="1" smtClean="0"/>
                        <a:t>DoVP</a:t>
                      </a:r>
                      <a:r>
                        <a:rPr lang="sk-SK" sz="1600" dirty="0" smtClean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424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dirty="0" err="1" smtClean="0"/>
              <a:t>Podaktivity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28004"/>
              </p:ext>
            </p:extLst>
          </p:nvPr>
        </p:nvGraphicFramePr>
        <p:xfrm>
          <a:off x="292360" y="757609"/>
          <a:ext cx="11089513" cy="577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9513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530726"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1 povinná </a:t>
                      </a:r>
                      <a:r>
                        <a:rPr lang="sk-SK" sz="1600" b="1" dirty="0" err="1" smtClean="0"/>
                        <a:t>podaktivita</a:t>
                      </a:r>
                      <a:r>
                        <a:rPr lang="sk-SK" sz="1600" b="1" baseline="0" dirty="0" smtClean="0"/>
                        <a:t>  </a:t>
                      </a:r>
                      <a:r>
                        <a:rPr lang="sk-SK" sz="1600" b="1" baseline="0" dirty="0" smtClean="0"/>
                        <a:t>A1  </a:t>
                      </a:r>
                      <a:endParaRPr lang="sk-SK" sz="1600" b="1" baseline="0" dirty="0" smtClean="0"/>
                    </a:p>
                    <a:p>
                      <a:r>
                        <a:rPr lang="sk-SK" sz="1600" b="1" baseline="0" dirty="0" smtClean="0"/>
                        <a:t>10 </a:t>
                      </a:r>
                      <a:r>
                        <a:rPr lang="sk-SK" sz="1600" b="1" baseline="0" dirty="0" smtClean="0"/>
                        <a:t>nepovinných</a:t>
                      </a:r>
                      <a:endParaRPr lang="sk-SK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4540954"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(A1) Zavedenie manažmentu osobných údajov pre službu „moje dáta“. 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rámci Výzvy je možné realizovať aj nasledovné </a:t>
                      </a:r>
                      <a:r>
                        <a:rPr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nepovinné </a:t>
                      </a:r>
                      <a:r>
                        <a:rPr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podaktivity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ako súčasť podpory sprístupňovania a  zlepšenia využívania dát v rámci verejnej správy, ako aj mimo verejnej správy: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(A2) </a:t>
                      </a:r>
                      <a:r>
                        <a:rPr lang="sk-SK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Čistenie údajov 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dosiahnutie vyššej kvality údajov a </a:t>
                      </a:r>
                      <a:r>
                        <a:rPr lang="sk-SK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dátova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interoperabilita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(A3) Realizácie </a:t>
                      </a:r>
                      <a:r>
                        <a:rPr lang="sk-SK" sz="1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poskytovateľskej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dátovej 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integrácie:</a:t>
                      </a:r>
                      <a:endParaRPr lang="sk-SK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3.1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Realizácia dátovej integrácie na centrálnu integračnú platformu (</a:t>
                      </a:r>
                      <a:r>
                        <a:rPr lang="sk-SK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CSRÚ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za účelom poskytovania údajov  </a:t>
                      </a:r>
                    </a:p>
                    <a:p>
                      <a:pPr lvl="0"/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3.2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Vyhlásenie </a:t>
                      </a:r>
                      <a:r>
                        <a:rPr lang="sk-SK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referenčných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údajov, 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(A4) Realizácia dátovej integrácie na centrálnu integračnú platformu (IS CSRÚ) za účelom </a:t>
                      </a:r>
                      <a:r>
                        <a:rPr lang="sk-SK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konzumovania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údajov, 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(A5) Automatizované publikovanie </a:t>
                      </a:r>
                      <a:r>
                        <a:rPr lang="sk-SK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otvorených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údajov, 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(A6) Sprístupnenie údajov na </a:t>
                      </a:r>
                      <a:r>
                        <a:rPr lang="sk-SK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analytické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účely, 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(A7) Zavedenie systematického </a:t>
                      </a:r>
                      <a:r>
                        <a:rPr lang="sk-SK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manažmentu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údajov, 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(A8) Vybudovanie nového zdrojového </a:t>
                      </a:r>
                      <a:r>
                        <a:rPr lang="sk-SK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 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alebo strojovo-spracovateľného objektu evidencie, 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(A9) Vytvorenie </a:t>
                      </a:r>
                      <a:r>
                        <a:rPr lang="sk-SK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rezortnej integračnej platformy 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 konsolidáciu interných systémov inštitúcie (</a:t>
                      </a:r>
                      <a:r>
                        <a:rPr lang="sk-SK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Management), 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(A10) Rozvoj informačných systémov z pohľadu </a:t>
                      </a:r>
                      <a:r>
                        <a:rPr lang="sk-SK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bezpečnosti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GDPR (právo dotknutej osoby na prístup k údajom),  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(A11) </a:t>
                      </a:r>
                      <a:r>
                        <a:rPr lang="sk-SK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Legislatívna</a:t>
                      </a:r>
                      <a:r>
                        <a:rPr lang="sk-SK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analýza údajov inštitúcie verejnej správy.</a:t>
                      </a:r>
                    </a:p>
                    <a:p>
                      <a:pPr algn="just"/>
                      <a:r>
                        <a:rPr lang="sk-SK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Rozsah jednotlivých oprávnených oblastí realizácie projektu je bližšie uvedený v prílohe č. 8 Výzvy „Minimálne náležitosti manažérskych produktov“.  </a:t>
                      </a:r>
                      <a:endParaRPr lang="sk-SK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  <a:tr h="638623">
                <a:tc>
                  <a:txBody>
                    <a:bodyPr/>
                    <a:lstStyle/>
                    <a:p>
                      <a:endParaRPr lang="sk-SK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98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01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61" y="295065"/>
            <a:ext cx="9144000" cy="462541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/>
              <a:t>Hodnotiace kritéria</a:t>
            </a:r>
            <a:r>
              <a:rPr lang="sk-SK" dirty="0"/>
              <a:t> 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95457"/>
              </p:ext>
            </p:extLst>
          </p:nvPr>
        </p:nvGraphicFramePr>
        <p:xfrm>
          <a:off x="292360" y="757606"/>
          <a:ext cx="5627177" cy="570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177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357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A/ Vylučujúce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257248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podľa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článku 73 nariadenia: </a:t>
                      </a:r>
                      <a:r>
                        <a:rPr lang="sk-SK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súlad s PSK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Charta základných práv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Horizontálne princípy</a:t>
                      </a:r>
                    </a:p>
                    <a:p>
                      <a:endParaRPr lang="sk-SK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Vecné vylučujúce hodnotiace kritéria: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Príspevok projektu k cieľom a aktivitám Programu Slovensko 2021 -2027 a k výsledkom Partnerskej dohody,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 projekt v súlade s Národnou koncepciou informatizácie verejnej správy Slovenskej republiky?</a:t>
                      </a:r>
                      <a:endParaRPr lang="sk-SK" sz="16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Spĺňajú </a:t>
                      </a: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výdavky uvedené v žiadosti podmienky oprávnenosti?,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Dopad </a:t>
                      </a: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miery rizík ohrozujúcich úspešnú realizáciu </a:t>
                      </a: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projektu.</a:t>
                      </a:r>
                      <a:endParaRPr lang="sk-SK" sz="16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  <a:tr h="257248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sk-SK" sz="16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11384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76450"/>
              </p:ext>
            </p:extLst>
          </p:nvPr>
        </p:nvGraphicFramePr>
        <p:xfrm>
          <a:off x="6051476" y="757608"/>
          <a:ext cx="5627177" cy="308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177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32943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 Bodované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274927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Všeobecné: 3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kritériá:</a:t>
                      </a:r>
                      <a:endParaRPr lang="sk-SK" sz="16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Miera rizík ohrozujúcich úspešnú realizáciu projektu, </a:t>
                      </a:r>
                      <a:endParaRPr lang="sk-SK" sz="1600" b="0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Administratívne</a:t>
                      </a: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odborné a prevádzkové kapacity žiadateľa, </a:t>
                      </a: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Miera </a:t>
                      </a:r>
                      <a:r>
                        <a:rPr lang="sk-SK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oprávnenosti výdavkov projektu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k-SK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počet bodov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k-SK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Špecifické: 4 kritériá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k-SK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Max. počet bodov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sk-SK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sk-SK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k-SK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Minimálne 60 %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 </a:t>
                      </a:r>
                      <a:r>
                        <a:rPr lang="sk-SK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bodované hodnotiace kritéria.</a:t>
                      </a:r>
                      <a:endParaRPr lang="sk-SK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82349"/>
              </p:ext>
            </p:extLst>
          </p:nvPr>
        </p:nvGraphicFramePr>
        <p:xfrm>
          <a:off x="292360" y="3913891"/>
          <a:ext cx="5627178" cy="2790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178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352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6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2352191">
                <a:tc>
                  <a:txBody>
                    <a:bodyPr/>
                    <a:lstStyle/>
                    <a:p>
                      <a:pPr algn="just"/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Formulár </a:t>
                      </a:r>
                      <a:r>
                        <a:rPr lang="sk-SK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časť </a:t>
                      </a:r>
                      <a:r>
                        <a:rPr lang="sk-SK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7: Popis projektu, </a:t>
                      </a: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tab. č. 15 Čestné vyhlásenie žiadateľa</a:t>
                      </a:r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príloha č. 14 Výzvy</a:t>
                      </a: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„CHECKLIST  - KONTROLNÉ BODY PRÍSTUPNOSTI INFORMAČNÝCH TECHNOLÓGIÍ PRE ĽUDÍ SO ZDRAVOTNÝM POSTIHNUTÍM“ (</a:t>
                      </a:r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</a:t>
                      </a: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overenie súladu projektu s HP</a:t>
                      </a: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endParaRPr lang="sk-SK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Formulár </a:t>
                      </a:r>
                      <a:r>
                        <a:rPr lang="sk-SK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ŽoNFP</a:t>
                      </a:r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časť 7. Popis projektu</a:t>
                      </a:r>
                      <a:r>
                        <a:rPr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časť 10. Aktivity projektu a očakávané merateľné ukazovatele, časť 11. Rozpočet projektu</a:t>
                      </a:r>
                      <a:r>
                        <a:rPr lang="sk-SK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just"/>
                      <a:endParaRPr lang="sk-SK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Dokumentácia v zmysle prílohy č. 7 Výzvy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Osobitné podmienky oprávnenosti výdavkov projektu;</a:t>
                      </a:r>
                      <a:endParaRPr lang="sk-SK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sk-SK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4353"/>
              </p:ext>
            </p:extLst>
          </p:nvPr>
        </p:nvGraphicFramePr>
        <p:xfrm>
          <a:off x="6051476" y="3913891"/>
          <a:ext cx="5627178" cy="270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178">
                  <a:extLst>
                    <a:ext uri="{9D8B030D-6E8A-4147-A177-3AD203B41FA5}">
                      <a16:colId xmlns:a16="http://schemas.microsoft.com/office/drawing/2014/main" val="1873095375"/>
                    </a:ext>
                  </a:extLst>
                </a:gridCol>
              </a:tblGrid>
              <a:tr h="368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6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4798"/>
                  </a:ext>
                </a:extLst>
              </a:tr>
              <a:tr h="2335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076325" algn="l"/>
                        </a:tabLst>
                      </a:pP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Dokumentácia </a:t>
                      </a: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zmysle prílohy č. 7 Výzvy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Osobitné podmienky oprávnenosti výdavkov projektu;</a:t>
                      </a:r>
                      <a:endParaRPr lang="sk-SK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076325" algn="l"/>
                        </a:tabLst>
                      </a:pP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Dokumentácia v zmysle prílohy č. 8 Výzvy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Minimálne náležitosti manažérskych produktov (vrátane Zoznamu rizík a závislostí) </a:t>
                      </a: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nahraté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 </a:t>
                      </a:r>
                      <a:r>
                        <a:rPr lang="sk-SK" sz="14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Centrálnom </a:t>
                      </a:r>
                      <a:r>
                        <a:rPr lang="sk-SK" sz="1400" u="sng" dirty="0" err="1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metainformačnom</a:t>
                      </a:r>
                      <a:r>
                        <a:rPr lang="sk-SK" sz="14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 systéme verejnej správy SR</a:t>
                      </a:r>
                      <a:r>
                        <a:rPr lang="sk-SK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Porovnávacia tabuľka 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realizácie aktivít projektu (</a:t>
                      </a: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príloha č. 13 Výzvy</a:t>
                      </a: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(ak relevantné)</a:t>
                      </a:r>
                      <a:r>
                        <a:rPr lang="sk-SK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sk-SK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1076325" algn="l"/>
                        </a:tabLst>
                      </a:pPr>
                      <a:r>
                        <a:rPr lang="sk-SK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Príloha </a:t>
                      </a:r>
                      <a:r>
                        <a:rPr lang="sk-SK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ŽoNFP</a:t>
                      </a: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Dokument preukazujúci pracovnoprávny alebo obdobný pracovný vzťah kapacít k žiadateľovi (ak relevantné).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92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10736"/>
              </p:ext>
            </p:extLst>
          </p:nvPr>
        </p:nvGraphicFramePr>
        <p:xfrm>
          <a:off x="661735" y="673769"/>
          <a:ext cx="11093119" cy="549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350">
                  <a:extLst>
                    <a:ext uri="{9D8B030D-6E8A-4147-A177-3AD203B41FA5}">
                      <a16:colId xmlns:a16="http://schemas.microsoft.com/office/drawing/2014/main" val="2496807867"/>
                    </a:ext>
                  </a:extLst>
                </a:gridCol>
                <a:gridCol w="1531646">
                  <a:extLst>
                    <a:ext uri="{9D8B030D-6E8A-4147-A177-3AD203B41FA5}">
                      <a16:colId xmlns:a16="http://schemas.microsoft.com/office/drawing/2014/main" val="2128515835"/>
                    </a:ext>
                  </a:extLst>
                </a:gridCol>
                <a:gridCol w="3864245">
                  <a:extLst>
                    <a:ext uri="{9D8B030D-6E8A-4147-A177-3AD203B41FA5}">
                      <a16:colId xmlns:a16="http://schemas.microsoft.com/office/drawing/2014/main" val="481138872"/>
                    </a:ext>
                  </a:extLst>
                </a:gridCol>
                <a:gridCol w="1320870">
                  <a:extLst>
                    <a:ext uri="{9D8B030D-6E8A-4147-A177-3AD203B41FA5}">
                      <a16:colId xmlns:a16="http://schemas.microsoft.com/office/drawing/2014/main" val="535607662"/>
                    </a:ext>
                  </a:extLst>
                </a:gridCol>
                <a:gridCol w="4011008">
                  <a:extLst>
                    <a:ext uri="{9D8B030D-6E8A-4147-A177-3AD203B41FA5}">
                      <a16:colId xmlns:a16="http://schemas.microsoft.com/office/drawing/2014/main" val="2337265489"/>
                    </a:ext>
                  </a:extLst>
                </a:gridCol>
              </a:tblGrid>
              <a:tr h="412481">
                <a:tc gridSpan="5">
                  <a:txBody>
                    <a:bodyPr/>
                    <a:lstStyle/>
                    <a:p>
                      <a:r>
                        <a:rPr lang="sk-SK" sz="1400" dirty="0" smtClean="0">
                          <a:latin typeface="+mn-lt"/>
                        </a:rPr>
                        <a:t>Špecifické bodované kritériá</a:t>
                      </a:r>
                      <a:endParaRPr lang="sk-SK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336081"/>
                  </a:ext>
                </a:extLst>
              </a:tr>
              <a:tr h="412481">
                <a:tc rowSpan="2">
                  <a:txBody>
                    <a:bodyPr/>
                    <a:lstStyle/>
                    <a:p>
                      <a:pPr marL="342900" marR="86360" lvl="0" indent="-34290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Gothic" panose="020B06090702050802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86360" marR="8636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6360" marR="8636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86360" marR="8636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6360" marR="8636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6360" marR="8636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 výstupom projektu poskytovanie kľúčových údajov na IS CSR</a:t>
                      </a: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 Narrow" panose="020B0606020202030204" pitchFamily="34" charset="0"/>
                        </a:rPr>
                        <a:t>Ú</a:t>
                      </a: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85725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Predmet posúdenia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indent="-1905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Výsledok 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85725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Spôsob aplikácie 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4839570"/>
                  </a:ext>
                </a:extLst>
              </a:tr>
              <a:tr h="2404861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Posudzuje sa, či realizáciou projektu budú sprístupnené objekty evidencie/</a:t>
                      </a:r>
                      <a:r>
                        <a:rPr lang="sk-SK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datasety</a:t>
                      </a:r>
                      <a:r>
                        <a:rPr lang="sk-SK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Mojich údajov, a to primárne zo zoznamu Mojich údajov </a:t>
                      </a:r>
                      <a:r>
                        <a:rPr lang="sk-SK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k-SK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zoznam dostupný: </a:t>
                      </a:r>
                      <a:r>
                        <a:rPr lang="sk-SK" sz="1400" u="sng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https://mirri.gov.sk/sekcie/informatizacia/egovernment/datova-kancelaria/moje-udaje</a:t>
                      </a:r>
                      <a:r>
                        <a:rPr lang="sk-SK" sz="1400" u="sng" dirty="0" smtClean="0">
                          <a:solidFill>
                            <a:srgbClr val="0563C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/</a:t>
                      </a:r>
                      <a:r>
                        <a:rPr lang="sk-SK" sz="1400" u="sng" dirty="0" smtClean="0">
                          <a:solidFill>
                            <a:srgbClr val="0563C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Body sa udeľujú, ak sú plánované podľa známeho plánu a ak sú údaje stanovené pre fyzickú osobu alebo právnickú osobu.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Bodované kritérium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bodov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bodov </a:t>
                      </a:r>
                      <a:r>
                        <a:rPr lang="sk-SK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poskytovanie objektu evidencie/</a:t>
                      </a:r>
                      <a:r>
                        <a:rPr lang="sk-SK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datasetu</a:t>
                      </a:r>
                      <a:r>
                        <a:rPr lang="sk-SK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Mojich </a:t>
                      </a:r>
                      <a:r>
                        <a:rPr lang="sk-SK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údajov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bodov</a:t>
                      </a:r>
                      <a:r>
                        <a:rPr lang="sk-SK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poskytovanie jedného z prioritných objektov evidencie/</a:t>
                      </a:r>
                      <a:r>
                        <a:rPr lang="sk-SK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datasetov</a:t>
                      </a:r>
                      <a:r>
                        <a:rPr lang="sk-SK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Mojich údajov podľa zoznamu Mojich údajov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0391827"/>
                  </a:ext>
                </a:extLst>
              </a:tr>
              <a:tr h="2268608">
                <a:tc>
                  <a:txBody>
                    <a:bodyPr/>
                    <a:lstStyle/>
                    <a:p>
                      <a:pPr marL="85725" marR="85725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85725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Dôležitosť IS pre verejnú správu.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marR="82550"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volaní datasetov Mojimi údajmi podľa bodu 1 (</a:t>
                      </a:r>
                      <a:r>
                        <a:rPr lang="sk-SK" sz="1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Logy z informačného systému)</a:t>
                      </a: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sk-SK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Bodované kritérium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bodov</a:t>
                      </a:r>
                      <a:endParaRPr lang="sk-SK" sz="1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body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za dosiahnutie 3.000 volaní / mesiac*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body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za dosiahnutie 5.000 volaní / mesiac*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bodov 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 za dosiahnutie 10.000 volaní / mesiac*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sk-SK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 o priemernú hodnotu za posledných 12 kalendárnych mesiacov predchádzajúcim podaniu žiadosti o NFP. V prípade viacerých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datasetov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bude sa vyhodnocovať kritérium podľa </a:t>
                      </a:r>
                      <a:r>
                        <a:rPr lang="sk-SK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datasetu</a:t>
                      </a:r>
                      <a:r>
                        <a:rPr lang="sk-SK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 najvyšším počtom volaní.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318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69940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1233</Words>
  <Application>Microsoft Office PowerPoint</Application>
  <PresentationFormat>Širokouhlá</PresentationFormat>
  <Paragraphs>219</Paragraphs>
  <Slides>13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1" baseType="lpstr">
      <vt:lpstr>MS Gothic</vt:lpstr>
      <vt:lpstr>Arial</vt:lpstr>
      <vt:lpstr>Arial Narrow</vt:lpstr>
      <vt:lpstr>Calibri</vt:lpstr>
      <vt:lpstr>Calibri Light</vt:lpstr>
      <vt:lpstr>Times New Roman</vt:lpstr>
      <vt:lpstr>Motív balíka Office</vt:lpstr>
      <vt:lpstr>Hárok</vt:lpstr>
      <vt:lpstr>Prezentácia programu PowerPoint</vt:lpstr>
      <vt:lpstr>Základné informácie </vt:lpstr>
      <vt:lpstr>Základné informácie </vt:lpstr>
      <vt:lpstr>Základné informácie </vt:lpstr>
      <vt:lpstr>Základné informácie </vt:lpstr>
      <vt:lpstr>Zjednodušenia PSK oproti OPII </vt:lpstr>
      <vt:lpstr>Podaktivity </vt:lpstr>
      <vt:lpstr>Hodnotiace kritéria </vt:lpstr>
      <vt:lpstr>Prezentácia programu PowerPoint</vt:lpstr>
      <vt:lpstr>Prezentácia programu PowerPoint</vt:lpstr>
      <vt:lpstr>Iné </vt:lpstr>
      <vt:lpstr>Najčastejšie chyby pri žiadostiach </vt:lpstr>
      <vt:lpstr>Kontaktné údaje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Bogačik, František</dc:creator>
  <cp:lastModifiedBy>Ďurdíková, Daniela</cp:lastModifiedBy>
  <cp:revision>46</cp:revision>
  <dcterms:created xsi:type="dcterms:W3CDTF">2024-02-28T13:37:59Z</dcterms:created>
  <dcterms:modified xsi:type="dcterms:W3CDTF">2024-06-24T13:21:57Z</dcterms:modified>
</cp:coreProperties>
</file>