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0_CE8A1196.xml" ContentType="application/vnd.ms-powerpoint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60" r:id="rId4"/>
    <p:sldId id="277" r:id="rId5"/>
    <p:sldId id="261" r:id="rId6"/>
    <p:sldId id="266" r:id="rId7"/>
    <p:sldId id="269" r:id="rId8"/>
    <p:sldId id="278" r:id="rId9"/>
    <p:sldId id="280" r:id="rId10"/>
    <p:sldId id="268" r:id="rId11"/>
    <p:sldId id="270" r:id="rId12"/>
    <p:sldId id="276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modernComment_120_CE8A11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496374-3F92-4413-AF72-E80C6260D600}" authorId="{038EEB5F-5524-DC85-57B8-61FE944E77C5}" status="resolved" created="2023-08-08T14:00:45.94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65154966" sldId="288"/>
      <ac:graphicFrameMk id="4" creationId="{00000000-0000-0000-0000-000000000000}"/>
      <ac:tblMk/>
      <ac:tcMk rowId="3676943067" colId="1873095375"/>
      <ac:txMk cp="0" len="248">
        <ac:context len="249" hash="1467409130"/>
      </ac:txMk>
    </ac:txMkLst>
    <p188:pos x="8224761" y="3302000"/>
    <p188:replyLst>
      <p188:reply id="{F5C9CF63-05AA-48DF-92E2-CCC79A92F565}" authorId="{707C201F-2F6B-DDAF-460E-C79BAFDCA1B1}" created="2023-08-09T09:46:38.147">
        <p188:txBody>
          <a:bodyPr/>
          <a:lstStyle/>
          <a:p>
            <a:r>
              <a:rPr lang="en-US"/>
              <a:t>opravené</a:t>
            </a:r>
          </a:p>
        </p188:txBody>
      </p188:reply>
    </p188:replyLst>
    <p188:txBody>
      <a:bodyPr/>
      <a:lstStyle/>
      <a:p>
        <a:r>
          <a:rPr lang="sk-SK"/>
          <a:t>upraviť, zamyslieť sa nad zúžením oprávnených subjektov (odstrániť obce a VUC, sú riešené cez DEUS),
inšpirácia oDK, DNS na cloudové služby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FA15-C7B7-460A-B070-6D4ECDFCA595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C1DB-7EB2-4652-AC0D-B96CB17D0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sv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0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0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02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 - U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BF70DF5A-9435-46E8-A02E-ABFA8D8E5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72001" y="764062"/>
            <a:ext cx="7619999" cy="420872"/>
          </a:xfrm>
          <a:prstGeom prst="rect">
            <a:avLst/>
          </a:prstGeom>
        </p:spPr>
      </p:pic>
      <p:pic>
        <p:nvPicPr>
          <p:cNvPr id="39" name="Grafický objekt 38">
            <a:extLst>
              <a:ext uri="{FF2B5EF4-FFF2-40B4-BE49-F238E27FC236}">
                <a16:creationId xmlns:a16="http://schemas.microsoft.com/office/drawing/2014/main" id="{E1AF6A8F-FA1A-4E8D-B4E8-12021CB49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8290" y="639806"/>
            <a:ext cx="3173594" cy="727520"/>
          </a:xfrm>
          <a:prstGeom prst="rect">
            <a:avLst/>
          </a:prstGeom>
        </p:spPr>
      </p:pic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6280FB4-9DED-4350-9FE3-4F210C0D06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29115" y="2660149"/>
            <a:ext cx="5390258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Hlavný</a:t>
            </a:r>
            <a:r>
              <a:rPr lang="en-US" noProof="0"/>
              <a:t> </a:t>
            </a:r>
            <a:r>
              <a:rPr lang="en-US" noProof="0" err="1"/>
              <a:t>názov</a:t>
            </a:r>
            <a:endParaRPr lang="en-US" noProof="0"/>
          </a:p>
        </p:txBody>
      </p:sp>
      <p:cxnSp>
        <p:nvCxnSpPr>
          <p:cNvPr id="42" name="Straight Connector 9">
            <a:extLst>
              <a:ext uri="{FF2B5EF4-FFF2-40B4-BE49-F238E27FC236}">
                <a16:creationId xmlns:a16="http://schemas.microsoft.com/office/drawing/2014/main" id="{1EB0D649-3A87-441C-94F1-B380B2CF1175}"/>
              </a:ext>
            </a:extLst>
          </p:cNvPr>
          <p:cNvCxnSpPr>
            <a:cxnSpLocks/>
          </p:cNvCxnSpPr>
          <p:nvPr userDrawn="1"/>
        </p:nvCxnSpPr>
        <p:spPr>
          <a:xfrm>
            <a:off x="3771845" y="4119609"/>
            <a:ext cx="79321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Obrázek 42">
            <a:extLst>
              <a:ext uri="{FF2B5EF4-FFF2-40B4-BE49-F238E27FC236}">
                <a16:creationId xmlns:a16="http://schemas.microsoft.com/office/drawing/2014/main" id="{23B3BE27-D028-4B44-A89D-50C70D24E3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t="32329" r="15070" b="53337"/>
          <a:stretch/>
        </p:blipFill>
        <p:spPr>
          <a:xfrm>
            <a:off x="0" y="2432624"/>
            <a:ext cx="3050847" cy="99637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78B7E1F9-AA2E-4A85-A84C-C524D91D06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35123" b="26502"/>
          <a:stretch/>
        </p:blipFill>
        <p:spPr>
          <a:xfrm>
            <a:off x="1335883" y="5265995"/>
            <a:ext cx="3247403" cy="981118"/>
          </a:xfrm>
          <a:prstGeom prst="rect">
            <a:avLst/>
          </a:prstGeom>
          <a:effectLst>
            <a:outerShdw blurRad="762000" dist="254000" dir="5400000" algn="ctr" rotWithShape="0">
              <a:srgbClr val="474747">
                <a:alpha val="30000"/>
              </a:srgbClr>
            </a:outerShdw>
          </a:effectLst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5049156E-7F8C-486C-A9D0-C43F03C181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9741" r="1" b="9262"/>
          <a:stretch/>
        </p:blipFill>
        <p:spPr>
          <a:xfrm>
            <a:off x="9697378" y="3156116"/>
            <a:ext cx="2494621" cy="1015663"/>
          </a:xfrm>
          <a:prstGeom prst="rect">
            <a:avLst/>
          </a:prstGeom>
        </p:spPr>
      </p:pic>
      <p:sp>
        <p:nvSpPr>
          <p:cNvPr id="29" name="Zástupný objekt pre text 4">
            <a:extLst>
              <a:ext uri="{FF2B5EF4-FFF2-40B4-BE49-F238E27FC236}">
                <a16:creationId xmlns:a16="http://schemas.microsoft.com/office/drawing/2014/main" id="{887E8B22-E8C6-4347-A27C-13FA4283A1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1648" y="6093938"/>
            <a:ext cx="4235450" cy="3714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r">
              <a:buNone/>
              <a:defRPr sz="1800" baseline="0">
                <a:solidFill>
                  <a:schemeClr val="accent3"/>
                </a:solidFill>
              </a:defRPr>
            </a:lvl1pPr>
            <a:lvl2pPr marL="457200" indent="0" algn="r">
              <a:buNone/>
              <a:defRPr sz="1800">
                <a:solidFill>
                  <a:schemeClr val="accent2"/>
                </a:solidFill>
              </a:defRPr>
            </a:lvl2pPr>
            <a:lvl3pPr marL="914400" indent="0" algn="r">
              <a:buNone/>
              <a:defRPr sz="1800">
                <a:solidFill>
                  <a:schemeClr val="accent2"/>
                </a:solidFill>
              </a:defRPr>
            </a:lvl3pPr>
            <a:lvl4pPr marL="1371600" indent="0" algn="r">
              <a:buNone/>
              <a:defRPr sz="1800">
                <a:solidFill>
                  <a:schemeClr val="accent2"/>
                </a:solidFill>
              </a:defRPr>
            </a:lvl4pPr>
            <a:lvl5pPr marL="1828800" indent="0" algn="r"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00. MESIAC 2020</a:t>
            </a:r>
            <a:endParaRPr lang="sk-SK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02570FC-7602-4BDA-A640-C3645256AF1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883923" y="3492013"/>
            <a:ext cx="4235450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Prezentácie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7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50000" decel="5000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accel="50000" decel="5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autoRev="1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>
        <p:tmplLst>
          <p:tmpl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1"/>
      <p:bldP spid="29" grpId="0">
        <p:tmplLst>
          <p:tmpl>
            <p:tnLst>
              <p:par>
                <p:cTn presetID="22" presetClass="entr" presetSubtype="4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_Predvoleny Slide - MIR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DE194E43-B19E-4E13-9FF9-6580522981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0" y="2276475"/>
            <a:ext cx="9144000" cy="33285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sz="2400">
                <a:solidFill>
                  <a:srgbClr val="222222"/>
                </a:solidFill>
              </a:defRPr>
            </a:lvl1pPr>
            <a:lvl2pPr marL="0" indent="0">
              <a:buFontTx/>
              <a:buNone/>
              <a:defRPr sz="2000">
                <a:solidFill>
                  <a:srgbClr val="222222"/>
                </a:solidFill>
              </a:defRPr>
            </a:lvl2pPr>
            <a:lvl3pPr marL="0" indent="0">
              <a:buFontTx/>
              <a:buNone/>
              <a:defRPr sz="1800">
                <a:solidFill>
                  <a:srgbClr val="222222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222222"/>
                </a:solidFill>
              </a:defRPr>
            </a:lvl4pPr>
            <a:lvl5pPr marL="0" indent="0">
              <a:buFontTx/>
              <a:buNone/>
              <a:defRPr sz="1200">
                <a:solidFill>
                  <a:srgbClr val="22222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36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9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5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6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2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54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EE55-D041-4B76-A52F-BD77B8A1BD76}" type="datetimeFigureOut">
              <a:rPr lang="sk-SK" smtClean="0"/>
              <a:t>9. 7. 2024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29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18/10/relationships/comments" Target="../comments/modernComment_120_CE8A1196.xml"/><Relationship Id="rId2" Type="http://schemas.openxmlformats.org/officeDocument/2006/relationships/hyperlink" Target="https://mirri.gov.sk/sekcie/informatizacia/riadenie-kvality-qa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itms21.sk/" TargetMode="External"/><Relationship Id="rId2" Type="http://schemas.openxmlformats.org/officeDocument/2006/relationships/hyperlink" Target="mailto:informatizacia.psk@mirri.gov.sk" TargetMode="External"/><Relationship Id="rId1" Type="http://schemas.openxmlformats.org/officeDocument/2006/relationships/slideLayout" Target="../slideLayouts/slideLayout13.xml"/><Relationship Id="rId5" Type="http://schemas.microsoft.com/office/2018/10/relationships/comments" Target="../comments/modernComment_120_CE8A1196.xml"/><Relationship Id="rId4" Type="http://schemas.openxmlformats.org/officeDocument/2006/relationships/hyperlink" Target="http://www.eurofondy.gov.s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0_CE8A1196.xml"/><Relationship Id="rId2" Type="http://schemas.openxmlformats.org/officeDocument/2006/relationships/hyperlink" Target="https://metais.vicepremier.gov.sk/cilist/Projekt?page=1&amp;count=20&amp;filter%5BglobalSearch%5D=%257B%257D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3843D2D-6F11-410F-A1D2-FED0757E4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770" y="2087494"/>
            <a:ext cx="7233294" cy="268770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k-SK" sz="15000" dirty="0"/>
              <a:t> </a:t>
            </a:r>
          </a:p>
          <a:p>
            <a:pPr algn="ctr"/>
            <a:r>
              <a:rPr lang="sk-SK" sz="15000" dirty="0" smtClean="0"/>
              <a:t>„</a:t>
            </a:r>
            <a:r>
              <a:rPr lang="sk-SK" sz="12800" b="1" dirty="0"/>
              <a:t>Personalizácia služieb verejnej správy a podpora </a:t>
            </a:r>
            <a:r>
              <a:rPr lang="sk-SK" sz="12800" b="1" dirty="0" err="1"/>
              <a:t>omnikanálového</a:t>
            </a:r>
            <a:r>
              <a:rPr lang="sk-SK" sz="12800" b="1" dirty="0"/>
              <a:t> modelu </a:t>
            </a:r>
          </a:p>
          <a:p>
            <a:pPr algn="ctr"/>
            <a:r>
              <a:rPr lang="sk-SK" sz="12800" b="1" dirty="0"/>
              <a:t>komunikácie </a:t>
            </a:r>
            <a:r>
              <a:rPr lang="sk-SK" sz="15000" dirty="0" smtClean="0"/>
              <a:t>“</a:t>
            </a:r>
          </a:p>
          <a:p>
            <a:pPr algn="ctr"/>
            <a:r>
              <a:rPr lang="sk-SK" sz="9600" dirty="0" smtClean="0"/>
              <a:t>(Výzva-</a:t>
            </a:r>
            <a:r>
              <a:rPr lang="sk-SK" sz="9600" b="1" dirty="0" smtClean="0"/>
              <a:t>PSK-MIRRI-620-2024-DV-EFRR</a:t>
            </a:r>
            <a:r>
              <a:rPr lang="sk-SK" sz="9600" dirty="0" smtClean="0"/>
              <a:t>)</a:t>
            </a:r>
            <a:endParaRPr lang="sk-SK" sz="9600" dirty="0"/>
          </a:p>
          <a:p>
            <a:pPr algn="ctr"/>
            <a:r>
              <a:rPr lang="sk-SK" dirty="0"/>
              <a:t>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EF92A-D1A4-4B09-B719-967F37255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01648" y="6068771"/>
            <a:ext cx="4235450" cy="371475"/>
          </a:xfrm>
        </p:spPr>
        <p:txBody>
          <a:bodyPr>
            <a:normAutofit/>
          </a:bodyPr>
          <a:lstStyle/>
          <a:p>
            <a:r>
              <a:rPr lang="sk-SK" dirty="0" smtClean="0"/>
              <a:t>2024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35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Iné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21966"/>
              </p:ext>
            </p:extLst>
          </p:nvPr>
        </p:nvGraphicFramePr>
        <p:xfrm>
          <a:off x="292360" y="757607"/>
          <a:ext cx="11510619" cy="542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0619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89508"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837117">
                <a:tc>
                  <a:txBody>
                    <a:bodyPr/>
                    <a:lstStyle/>
                    <a:p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Zamedzenie duplicitného financovania z iných zdrojov EÚ	</a:t>
                      </a:r>
                    </a:p>
                    <a:p>
                      <a:endParaRPr lang="sk-SK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Ž</a:t>
                      </a:r>
                      <a:r>
                        <a:rPr lang="sk-SK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iadateľ, ktorý čerpal finančný príspevok z konkrétnych výziev PO7 OPII (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viď. Príloha 8)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musí vyplniť porovnávaciu tabuľku realizácie aktivít projektu PO7 OPII (príloha č.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Výzvy) za účelom vylúčenia duplicitného </a:t>
                      </a:r>
                      <a:r>
                        <a:rPr lang="sk-SK" sz="16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financovania rovnakých aktivít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 </a:t>
                      </a:r>
                      <a:r>
                        <a:rPr lang="sk-SK" sz="1600" b="1" u="sng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predložiť ju ako prílohu Žiadosti o NFP.</a:t>
                      </a:r>
                      <a:endParaRPr lang="sk-SK" sz="1600" dirty="0" smtClean="0">
                        <a:effectLst/>
                      </a:endParaRPr>
                    </a:p>
                    <a:p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Žiadateľ vypracováva manažérske produkty v zmysle Vyhlášky Ministerstva investícií, regionálneho rozvoja a informatizácie Slovenskej republiky č. </a:t>
                      </a: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401/2023 Z. z. o riadení projektov a zmenových požiadaviek v prevádzke informačných technológií verejnej správy. 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zmysle podmienky poskytnutia príspevku č. 4 Výzvy „Podmienka splnenia maximálnej a minimálnej výšky príspevku“ 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je: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Minimálna výška NFP: nad </a:t>
                      </a: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200 000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EUR.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Maximálna výška NFP: </a:t>
                      </a: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1 000 000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EUR. </a:t>
                      </a:r>
                      <a:endParaRPr lang="sk-SK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sk-SK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Postup a vzory pre vypracovanie manažérskych produktov, vrátane „Zoznamu rizík a závislostí“ sú zverejnené na stránke: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https://mirri.gov.sk/sekcie/informatizacia/riadenie-kvality-qa/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 časti VZORY a ŠABLÓNY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projektovej dokumentácie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Vyhláške č.401/2023 </a:t>
                      </a:r>
                      <a:r>
                        <a:rPr lang="sk-SK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Z.z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k-SK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195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8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Najčastejšie chyby pri žiadostiach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39540"/>
              </p:ext>
            </p:extLst>
          </p:nvPr>
        </p:nvGraphicFramePr>
        <p:xfrm>
          <a:off x="292361" y="1178711"/>
          <a:ext cx="5013565" cy="493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3565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67396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Formálne</a:t>
                      </a:r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206365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Korektné elektronické 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podanie (povinné pre orgány verejnej moci):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podpísanie, splnomocnená osoba</a:t>
                      </a: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Miesto realizácie: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prípade subjektov územnej samosprávy sa miesto realizácie projektu uvádza na úroveň príslušného regiónu vyšších územných celkov/krajského mesta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457200" lvl="1" indent="0" algn="just">
                        <a:buFont typeface="+mj-lt"/>
                        <a:buNone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prípade projektov zasahujúcich/majúcich prínos pre celé územie SR sa miesto realizácie projektu uvádza na úroveň všetkých regiónov vyšších územných celkov – 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relevantné pre žiadateľa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komora.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Charta 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OSN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nedostatočný popis súladu v časti 7 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Horizontálne princípy: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nedostatočný popis v časti 7 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Názov Hlavnej aktivity v ITMS: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súlade s výzvou, nezamieňať s typom akcie PSK (pozri 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ppp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č. 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PPP č. 2 splnenie kritérií pre výber projektov: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Príloha Zoznam rizík a závislostí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Porovnávacia tabuľka realizácie aktivít projektu (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príloha č.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Výzvy) (ak relevantné).</a:t>
                      </a:r>
                      <a:endParaRPr lang="sk-SK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sk-SK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17513"/>
              </p:ext>
            </p:extLst>
          </p:nvPr>
        </p:nvGraphicFramePr>
        <p:xfrm>
          <a:off x="5883442" y="1178710"/>
          <a:ext cx="5831713" cy="372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713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67396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Obsahové</a:t>
                      </a:r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206365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Merateľné ukazovatele: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neadekvátne stanovené cieľové hodnoty</a:t>
                      </a:r>
                      <a:endParaRPr lang="sk-SK" sz="14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Rozpočet: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neuvádzané poznámky k rozpočtu v rámci ITMS (formulár </a:t>
                      </a:r>
                      <a:r>
                        <a:rPr lang="sk-SK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Prieskumy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chýbajúce cenové prieskumy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Prekročenie finančných limitov: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7 %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paušálne výdavky,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 na skupinu výdavkov 521 pre odborného zamestnanca IT: 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EUR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400" dirty="0" smtClean="0"/>
                        <a:t>bez odvodov zamestnávateľa</a:t>
                      </a:r>
                      <a:r>
                        <a:rPr lang="sk-SK" sz="1400" dirty="0" smtClean="0"/>
                        <a:t>).</a:t>
                      </a:r>
                      <a:endParaRPr lang="sk-SK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k-SK" sz="14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4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sk-S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591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Kontaktné údaje 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13169"/>
              </p:ext>
            </p:extLst>
          </p:nvPr>
        </p:nvGraphicFramePr>
        <p:xfrm>
          <a:off x="292361" y="757607"/>
          <a:ext cx="11674352" cy="500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4352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ctr"/>
                      <a:endParaRPr kumimoji="0" lang="sk-SK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Žiadosť o NFP</a:t>
                      </a:r>
                      <a:b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Ministerstvo investícií, regionálneho rozvoja a informatizácie Slovenskej republiky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Sekcia implementácie projektov informatizácie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Pribinova 25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811 09 Bratislava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e-mail: 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informatizacia.psk@mirri.gov.sk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tel. kontakt: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00421/2/2092 8190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Odporúčame žiadateľom priebežne sledovať webové </a:t>
                      </a:r>
                      <a:r>
                        <a:rPr kumimoji="0" lang="sk-SK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sídlo </a:t>
                      </a:r>
                      <a:r>
                        <a:rPr kumimoji="0" lang="sk-SK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3"/>
                        </a:rPr>
                        <a:t>https://portal.itms21.sk/</a:t>
                      </a:r>
                      <a:r>
                        <a:rPr kumimoji="0" lang="sk-SK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a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4"/>
                        </a:rPr>
                        <a:t>www.eurofondy.gov.sk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, kde budú zverejňované všetky aktuálne informácie súvisiace s Výzvou, vrátane prípadných zmien a usmernení k Výzve.</a:t>
                      </a: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164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5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79538"/>
              </p:ext>
            </p:extLst>
          </p:nvPr>
        </p:nvGraphicFramePr>
        <p:xfrm>
          <a:off x="292361" y="1383249"/>
          <a:ext cx="11606871" cy="4391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707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10884164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405975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98593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Ciele výzvy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600" b="1" dirty="0" smtClean="0"/>
                        <a:t>Výzva</a:t>
                      </a:r>
                      <a:r>
                        <a:rPr lang="sk-SK" sz="1600" dirty="0" smtClean="0"/>
                        <a:t>, </a:t>
                      </a:r>
                      <a:endParaRPr lang="sk-SK" sz="160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Účelom výzvy je zrýchliť a skvalitniť</a:t>
                      </a:r>
                      <a:r>
                        <a:rPr lang="sk-SK" sz="1600" baseline="0" dirty="0" smtClean="0"/>
                        <a:t> </a:t>
                      </a:r>
                      <a:r>
                        <a:rPr lang="sk-SK" sz="1600" dirty="0" smtClean="0"/>
                        <a:t>digitalizáciu podporením tvorby a zavádzania inovatívnych riešení, ktoré radikálne znížia námahu občanov a podnikateľov na uplatnenie si práv alebo splnenie si povinností pri kontakte so štátom. </a:t>
                      </a:r>
                      <a:endParaRPr lang="sk-SK" sz="1600" b="1" dirty="0" smtClean="0"/>
                    </a:p>
                    <a:p>
                      <a:pPr algn="just"/>
                      <a:r>
                        <a:rPr lang="sk-SK" sz="1600" dirty="0" smtClean="0"/>
                        <a:t> </a:t>
                      </a:r>
                    </a:p>
                    <a:p>
                      <a:pPr algn="just"/>
                      <a:r>
                        <a:rPr lang="sk-SK" sz="1600" b="1" dirty="0" smtClean="0"/>
                        <a:t>A/  Technologické a netechnologické zmeny na front - ende</a:t>
                      </a:r>
                      <a:endParaRPr lang="sk-SK" sz="1600" b="1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Zmeny GUI, informačnej architektúry a manažmentu služieb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60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600" b="1" dirty="0" smtClean="0"/>
                        <a:t>B/ Technologické riešenia na </a:t>
                      </a:r>
                      <a:r>
                        <a:rPr lang="sk-SK" sz="1600" b="1" dirty="0" err="1" smtClean="0"/>
                        <a:t>back</a:t>
                      </a:r>
                      <a:r>
                        <a:rPr lang="sk-SK" sz="1600" b="1" dirty="0" smtClean="0"/>
                        <a:t> – ende </a:t>
                      </a:r>
                      <a:r>
                        <a:rPr lang="sk-SK" sz="1600" b="0" dirty="0" smtClean="0"/>
                        <a:t>koncových služieb, dotvorenie otvorených aplikačných rozhraní, sfunkčnenie proaktívnych funkcionalít </a:t>
                      </a:r>
                    </a:p>
                    <a:p>
                      <a:pPr algn="just"/>
                      <a:endParaRPr lang="sk-SK" sz="1600" b="1" dirty="0" smtClean="0"/>
                    </a:p>
                    <a:p>
                      <a:pPr algn="just"/>
                      <a:r>
                        <a:rPr lang="sk-SK" sz="1600" b="1" dirty="0" smtClean="0"/>
                        <a:t>C/ Napájanie na centrálne moduly: </a:t>
                      </a:r>
                      <a:r>
                        <a:rPr lang="sk-SK" sz="1600" b="0" dirty="0" smtClean="0"/>
                        <a:t>UPVS, Slovensko v mobile, CAMP, </a:t>
                      </a:r>
                      <a:r>
                        <a:rPr lang="sk-SK" sz="1600" b="0" dirty="0" smtClean="0">
                          <a:solidFill>
                            <a:schemeClr val="tx1"/>
                          </a:solidFill>
                        </a:rPr>
                        <a:t>KAV</a:t>
                      </a:r>
                      <a:endParaRPr lang="sk-SK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600" b="1" dirty="0" smtClean="0"/>
                        <a:t>Technologické zmeny </a:t>
                      </a:r>
                      <a:r>
                        <a:rPr lang="sk-SK" sz="1600" dirty="0" smtClean="0"/>
                        <a:t>sa môžu týkať nasledovných produktov: koncové služby, aplikačné služby, webové sídla / špecializované portály.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60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600" b="1" dirty="0" smtClean="0"/>
                        <a:t>D/ Vytváranie expertných ľudských</a:t>
                      </a:r>
                      <a:r>
                        <a:rPr lang="sk-SK" sz="1600" b="1" baseline="0" dirty="0" smtClean="0"/>
                        <a:t> kapacít: </a:t>
                      </a:r>
                      <a:r>
                        <a:rPr lang="sk-SK" sz="1600" b="0" baseline="0" dirty="0" smtClean="0"/>
                        <a:t>UX dizajnér, UX dizajnér obsahu / informačný architekt</a:t>
                      </a:r>
                      <a:r>
                        <a:rPr lang="sk-SK" sz="1600" b="1" baseline="0" dirty="0" smtClean="0"/>
                        <a:t> </a:t>
                      </a:r>
                      <a:r>
                        <a:rPr lang="sk-SK" sz="1600" baseline="0" dirty="0" smtClean="0"/>
                        <a:t>(voliteľná </a:t>
                      </a:r>
                      <a:r>
                        <a:rPr lang="sk-SK" sz="1600" baseline="0" dirty="0" err="1" smtClean="0"/>
                        <a:t>podaktivita</a:t>
                      </a:r>
                      <a:r>
                        <a:rPr lang="sk-SK" sz="1600" baseline="0" dirty="0" smtClean="0"/>
                        <a:t>)</a:t>
                      </a:r>
                      <a:endParaRPr lang="sk-S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560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3693"/>
              </p:ext>
            </p:extLst>
          </p:nvPr>
        </p:nvGraphicFramePr>
        <p:xfrm>
          <a:off x="225250" y="1304437"/>
          <a:ext cx="5747712" cy="312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675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3020037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414414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1441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Vyhlásená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>
                          <a:solidFill>
                            <a:srgbClr val="FF0000"/>
                          </a:solidFill>
                        </a:rPr>
                        <a:t>24.06.2024</a:t>
                      </a:r>
                      <a:endParaRPr lang="sk-SK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07130"/>
                  </a:ext>
                </a:extLst>
              </a:tr>
              <a:tr h="400210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>
                          <a:solidFill>
                            <a:srgbClr val="FF0000"/>
                          </a:solidFill>
                        </a:rPr>
                        <a:t>otvorená</a:t>
                      </a:r>
                      <a:endParaRPr lang="sk-SK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02619"/>
                  </a:ext>
                </a:extLst>
              </a:tr>
              <a:tr h="1017198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Indikatívna výška finančných prostriedkov určených na</a:t>
                      </a:r>
                      <a:r>
                        <a:rPr lang="sk-SK" sz="1600" b="1" baseline="0" dirty="0" smtClean="0"/>
                        <a:t> </a:t>
                      </a:r>
                      <a:r>
                        <a:rPr lang="sk-SK" sz="1600" b="1" dirty="0" smtClean="0"/>
                        <a:t>vyčerpanie vo výzve (zdroj EÚ)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7 000 000 EUR</a:t>
                      </a:r>
                      <a:endParaRPr lang="sk-SK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MRR: 6 mil.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VRR:</a:t>
                      </a:r>
                      <a:r>
                        <a:rPr lang="sk-SK" sz="1600" baseline="0" dirty="0" smtClean="0"/>
                        <a:t> 1 mil.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739015"/>
                  </a:ext>
                </a:extLst>
              </a:tr>
              <a:tr h="414414">
                <a:tc>
                  <a:txBody>
                    <a:bodyPr/>
                    <a:lstStyle/>
                    <a:p>
                      <a:r>
                        <a:rPr lang="sk-SK" sz="1600" b="1" dirty="0"/>
                        <a:t>Minimálna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        nad 200 000,00</a:t>
                      </a:r>
                      <a:r>
                        <a:rPr lang="sk-SK" sz="1600" baseline="0" dirty="0" smtClean="0"/>
                        <a:t> EUR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70170"/>
                  </a:ext>
                </a:extLst>
              </a:tr>
              <a:tr h="414414">
                <a:tc>
                  <a:txBody>
                    <a:bodyPr/>
                    <a:lstStyle/>
                    <a:p>
                      <a:r>
                        <a:rPr lang="sk-SK" sz="1600" b="1" dirty="0"/>
                        <a:t>Maximálna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        1</a:t>
                      </a:r>
                      <a:r>
                        <a:rPr lang="sk-SK" sz="1600" baseline="0" dirty="0" smtClean="0"/>
                        <a:t> 00</a:t>
                      </a:r>
                      <a:r>
                        <a:rPr lang="sk-SK" sz="1600" dirty="0" smtClean="0"/>
                        <a:t>0 000,00 EUR</a:t>
                      </a:r>
                      <a:r>
                        <a:rPr lang="sk-SK" sz="16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893057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092054"/>
              </p:ext>
            </p:extLst>
          </p:nvPr>
        </p:nvGraphicFramePr>
        <p:xfrm>
          <a:off x="6031830" y="2127957"/>
          <a:ext cx="5444309" cy="171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309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62871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Schéma štátnej pomoci / Schéma pomoci de minimis</a:t>
                      </a:r>
                      <a:endParaRPr lang="sk-SK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07130"/>
                  </a:ext>
                </a:extLst>
              </a:tr>
              <a:tr h="1085953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V prípade žiadateľa - komora </a:t>
                      </a:r>
                      <a:r>
                        <a:rPr lang="sk-SK" sz="1600" dirty="0" smtClean="0"/>
                        <a:t>vzhľadom na povahu vykonávaných aktivít sa môže uplatňovať minimálna pomoc podľa nariadenie o minimálnej pomoci</a:t>
                      </a:r>
                      <a:endParaRPr lang="sk-SK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0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6191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48641"/>
              </p:ext>
            </p:extLst>
          </p:nvPr>
        </p:nvGraphicFramePr>
        <p:xfrm>
          <a:off x="158137" y="1764286"/>
          <a:ext cx="11674352" cy="367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807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9235545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286841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34299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Vyššie územné </a:t>
                      </a: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celky,</a:t>
                      </a:r>
                      <a:endParaRPr lang="sk-SK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Krajské mestá </a:t>
                      </a:r>
                      <a:r>
                        <a:rPr lang="sk-SK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(mestské časti nie sú oprávnené</a:t>
                      </a:r>
                      <a:r>
                        <a:rPr lang="sk-SK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),</a:t>
                      </a:r>
                      <a:endParaRPr lang="sk-SK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marR="36195" lvl="0" indent="-34290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sk-SK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komora, </a:t>
                      </a:r>
                      <a:r>
                        <a:rPr lang="sk-SK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 ktorú je prenesený výkon verejnej moci s povinným </a:t>
                      </a:r>
                      <a:r>
                        <a:rPr lang="sk-SK" sz="16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členstvom.</a:t>
                      </a:r>
                      <a:endParaRPr lang="sk-SK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36195" lvl="0" indent="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sk-SK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36195" lvl="0" indent="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sk-SK" sz="1600" dirty="0" smtClean="0"/>
                        <a:t>Žiadateľ je oprávnený predložiť v rámci jedného posudzovaného časového obdobia Výzvy len jednu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. V prípade doručenia dvoch a viacej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, poskytovateľ bude konať o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doručenej skôr. Uvedené neplatí v prípade </a:t>
                      </a:r>
                      <a:r>
                        <a:rPr lang="sk-SK" sz="1600" dirty="0" err="1" smtClean="0"/>
                        <a:t>späťvzatia</a:t>
                      </a:r>
                      <a:r>
                        <a:rPr lang="sk-SK" sz="1600" dirty="0" smtClean="0"/>
                        <a:t> skoršej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. </a:t>
                      </a:r>
                      <a:endParaRPr lang="sk-SK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921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25767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344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9031008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oprávnený financovať činnosti majúce 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nehospodársky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charakter (napr. výkon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verejnej moci, činnosti spojené s výkonom verejnej moci), nakoľko financovanie činností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projektu v rámci tejto Výzvy je v 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režime mimo štátnej pomoci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súlade s PPP č. 7 Výzvy. Ak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nehospodárske činnosti nie je možné jednoznačne oddeliť od ostatných činností, tak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dotknuté nehospodárske činnosti nebudú oprávnené na financovanie.</a:t>
                      </a:r>
                    </a:p>
                    <a:p>
                      <a:pPr lvl="0" algn="just"/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- komora je oprávnený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financovať činnosti (aj časť činností) vzhľadom na ich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povahu podľa nariadenia Komisie (EÚ) 2023/2831 z 13. decembra 2023 o uplatňovaní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článkov 107 a 108 Zmluvy o fungovaní Európskej únie na 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pomoc de </a:t>
                      </a:r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(ďalej len </a:t>
                      </a:r>
                    </a:p>
                    <a:p>
                      <a:pPr lvl="0" algn="just"/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„nariadenie o minimálnej pomoci“)15 v súlade s PPP č. 7 Výzvy.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1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Zjednodušenia PSK oproti OPII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73344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039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9909313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lvl="0"/>
                      <a:r>
                        <a:rPr lang="sk-SK" sz="1600" b="1" dirty="0" smtClean="0"/>
                        <a:t>Zjednodušenia vypracovania žiadosti o NFP: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1 hlavná aktivita: </a:t>
                      </a:r>
                    </a:p>
                    <a:p>
                      <a:pPr marL="0" lvl="0" indent="0" algn="just">
                        <a:buFont typeface="Arial" panose="020B0604020202020204" pitchFamily="34" charset="0"/>
                        <a:buNone/>
                      </a:pPr>
                      <a:endParaRPr lang="sk-SK" sz="1600" b="1" dirty="0" smtClean="0"/>
                    </a:p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sk-SK" sz="1600" b="1" i="1" dirty="0" smtClean="0"/>
                        <a:t>Realizácia technologických a netechnologických zmien na front-ende a </a:t>
                      </a:r>
                      <a:r>
                        <a:rPr lang="sk-SK" sz="1600" b="1" i="1" dirty="0" err="1" smtClean="0"/>
                        <a:t>back</a:t>
                      </a:r>
                      <a:r>
                        <a:rPr lang="sk-SK" sz="1600" b="1" i="1" dirty="0" smtClean="0"/>
                        <a:t>-ende koncových služieb a webových sídel a vytváranie expertných ľudských kapacít v súlade s § 13a Zákona č. 95/2019 Z. z. o informačných technológiách vo verejnej správe a o zmene a doplnení niektorých zákonov </a:t>
                      </a:r>
                      <a:r>
                        <a:rPr lang="sk-SK" sz="1600" b="0" i="0" dirty="0" smtClean="0"/>
                        <a:t>(pozri </a:t>
                      </a:r>
                      <a:r>
                        <a:rPr lang="sk-SK" sz="1600" b="0" i="0" dirty="0" err="1" smtClean="0"/>
                        <a:t>ppp</a:t>
                      </a:r>
                      <a:r>
                        <a:rPr lang="sk-SK" sz="1600" b="0" i="0" dirty="0" smtClean="0"/>
                        <a:t> č. 3 „Podmienka oprávnenosti aktivít projektu“)</a:t>
                      </a:r>
                    </a:p>
                    <a:p>
                      <a:pPr marL="0" lvl="0" indent="0" algn="just">
                        <a:buFont typeface="+mj-lt"/>
                        <a:buNone/>
                      </a:pPr>
                      <a:endParaRPr lang="sk-SK" sz="1600" b="1" dirty="0" smtClean="0"/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Paušálna sadzba na nepriame </a:t>
                      </a:r>
                      <a:r>
                        <a:rPr lang="sk-SK" sz="1600" dirty="0" smtClean="0"/>
                        <a:t>výdavky projektu sa určuje vo výške 7 % oprávnených priamych výdavkov.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Rozpoče</a:t>
                      </a:r>
                      <a:r>
                        <a:rPr lang="sk-SK" sz="1600" dirty="0" smtClean="0"/>
                        <a:t>t projektu žiadateľ vypracováva: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iba v rozsahu definovanom v žiadosti o nenávratný finančný príspevok (ďalej ako „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“), 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nepredkladá osobitnú prílohu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– v rámci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v kapitole 11 Rozpočet projektu v časti „Poznámka“ žiadateľ ku každej skupine oprávnených výdavkov uvedie jej popis,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rozdelenie podľa skupín výdavkov,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žiadateľ preukazuje ocenenie nárokovaných výdavkov na základe napr. už uzatvorených zmlúv, cenových prieskumov, prípravných trhových konzultácií, </a:t>
                      </a:r>
                      <a:r>
                        <a:rPr lang="sk-SK" sz="1600" dirty="0" err="1" smtClean="0"/>
                        <a:t>benchmarkov</a:t>
                      </a:r>
                      <a:r>
                        <a:rPr lang="sk-SK" sz="1600" dirty="0" smtClean="0"/>
                        <a:t>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Osobitné podmienky v rámci skupiny výdavkov 521: Limit je do 25 EUR/h (60 minút), </a:t>
                      </a:r>
                      <a:r>
                        <a:rPr lang="sk-SK" sz="1600" b="1" dirty="0" smtClean="0"/>
                        <a:t>bez odvodov zamestnávateľa</a:t>
                      </a:r>
                      <a:r>
                        <a:rPr lang="sk-SK" sz="1600" dirty="0" smtClean="0"/>
                        <a:t> (zamestnanec aj </a:t>
                      </a:r>
                      <a:r>
                        <a:rPr lang="sk-SK" sz="1600" dirty="0" err="1" smtClean="0"/>
                        <a:t>DoVP</a:t>
                      </a:r>
                      <a:r>
                        <a:rPr lang="sk-SK" sz="1600" dirty="0" smtClean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2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77077"/>
              </p:ext>
            </p:extLst>
          </p:nvPr>
        </p:nvGraphicFramePr>
        <p:xfrm>
          <a:off x="292360" y="757609"/>
          <a:ext cx="11089513" cy="453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9513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30726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82056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Potrebné vybrať aspoň 1 z A - C 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sk-SK" sz="1800" b="1" dirty="0" smtClean="0"/>
                        <a:t>A/  Technologické a netechnologické zmeny na front - ende</a:t>
                      </a:r>
                      <a:endParaRPr lang="sk-SK" sz="1800" b="1" baseline="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800" dirty="0" smtClean="0"/>
                        <a:t>Zmeny GUI, informačnej architektúry a manažmentu služieb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80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800" b="1" dirty="0" smtClean="0"/>
                        <a:t>B/ Technologické riešenia na </a:t>
                      </a:r>
                      <a:r>
                        <a:rPr lang="sk-SK" sz="1800" b="1" dirty="0" err="1" smtClean="0"/>
                        <a:t>back</a:t>
                      </a:r>
                      <a:r>
                        <a:rPr lang="sk-SK" sz="1800" b="1" dirty="0" smtClean="0"/>
                        <a:t> – ende </a:t>
                      </a:r>
                      <a:r>
                        <a:rPr lang="sk-SK" sz="1800" b="0" dirty="0" smtClean="0"/>
                        <a:t>koncových služieb, dotvorenie otvorených aplikačných rozhraní, sfunkčnenie proaktívnych funkcionalít </a:t>
                      </a:r>
                    </a:p>
                    <a:p>
                      <a:pPr algn="just"/>
                      <a:endParaRPr lang="sk-SK" sz="1800" b="1" dirty="0" smtClean="0"/>
                    </a:p>
                    <a:p>
                      <a:pPr algn="just"/>
                      <a:r>
                        <a:rPr lang="sk-SK" sz="1800" b="1" dirty="0" smtClean="0"/>
                        <a:t>C/ Napájanie na centrálne moduly: </a:t>
                      </a:r>
                      <a:r>
                        <a:rPr lang="sk-SK" sz="1800" b="0" dirty="0" smtClean="0"/>
                        <a:t>UPVS, Slovensko v mobile, CAMP, </a:t>
                      </a:r>
                      <a:r>
                        <a:rPr lang="sk-SK" sz="1800" b="0" dirty="0" smtClean="0">
                          <a:solidFill>
                            <a:schemeClr val="tx1"/>
                          </a:solidFill>
                        </a:rPr>
                        <a:t>KAV</a:t>
                      </a:r>
                      <a:endParaRPr lang="sk-SK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800" b="1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800" b="1" dirty="0" smtClean="0"/>
                        <a:t>Technologické zmeny </a:t>
                      </a:r>
                      <a:r>
                        <a:rPr lang="sk-SK" sz="1800" dirty="0" smtClean="0"/>
                        <a:t>sa môžu týkať nasledovných produktov: koncové služby, aplikačné služby, webové sídla / špecializované portály.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80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800" b="1" dirty="0" smtClean="0"/>
                        <a:t>D/ Vytváranie expertných ľudských</a:t>
                      </a:r>
                      <a:r>
                        <a:rPr lang="sk-SK" sz="1800" b="1" baseline="0" dirty="0" smtClean="0"/>
                        <a:t> kapacít: </a:t>
                      </a:r>
                      <a:r>
                        <a:rPr lang="sk-SK" sz="1800" b="0" baseline="0" dirty="0" smtClean="0"/>
                        <a:t>UX dizajnér, UX dizajnér obsahu / informačný architekt</a:t>
                      </a:r>
                      <a:r>
                        <a:rPr lang="sk-SK" sz="1800" b="1" baseline="0" dirty="0" smtClean="0"/>
                        <a:t> </a:t>
                      </a:r>
                      <a:r>
                        <a:rPr lang="sk-SK" sz="1800" baseline="0" dirty="0" smtClean="0"/>
                        <a:t>(voliteľná </a:t>
                      </a:r>
                      <a:r>
                        <a:rPr lang="sk-SK" sz="1800" baseline="0" dirty="0" err="1" smtClean="0"/>
                        <a:t>podaktivita</a:t>
                      </a:r>
                      <a:r>
                        <a:rPr lang="sk-SK" sz="1800" baseline="0" dirty="0" smtClean="0"/>
                        <a:t>)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1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Hodnotiace kritéria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099675"/>
              </p:ext>
            </p:extLst>
          </p:nvPr>
        </p:nvGraphicFramePr>
        <p:xfrm>
          <a:off x="292360" y="757606"/>
          <a:ext cx="5627177" cy="570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7177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57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A/ Vylučujúce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257248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podľa článku 73 nariadenia: </a:t>
                      </a:r>
                      <a:r>
                        <a:rPr lang="sk-SK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súlad s PSK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Charta základných práv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Horizontálne princípy</a:t>
                      </a:r>
                    </a:p>
                    <a:p>
                      <a:endParaRPr lang="sk-SK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Vecné vylučujúce hodnotiace kritéria: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Príspevok projektu k cieľom a aktivitám Programu Slovensko 2021 -2027 a k výsledkom Partnerskej </a:t>
                      </a: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dohody</a:t>
                      </a:r>
                      <a:endParaRPr lang="sk-SK" sz="16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projekt v súlade s Národnou koncepciou informatizácie verejnej správy Slovenskej republiky?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Spĺňajú výdavky uvedené v žiadosti podmienky oprávnenosti</a:t>
                      </a: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sk-SK" sz="16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Dopad miery rizík ohrozujúcich úspešnú realizáciu projektu.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  <a:tr h="257248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k-SK" sz="16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811384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40801"/>
              </p:ext>
            </p:extLst>
          </p:nvPr>
        </p:nvGraphicFramePr>
        <p:xfrm>
          <a:off x="6051476" y="757608"/>
          <a:ext cx="5627177" cy="308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7177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2943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Bodované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27492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Všeobecné: 3 kritériá: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Miera rizík ohrozujúcich úspešnú realizáciu projektu,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Administratívne, odborné a prevádzkové kapacity žiadateľa,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Miera oprávnenosti výdavkov </a:t>
                      </a:r>
                      <a:r>
                        <a:rPr lang="sk-SK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projektu.</a:t>
                      </a:r>
                      <a:endParaRPr lang="sk-SK" sz="16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počet bodov 50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k-SK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Špecifické: 2 kritériá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počet bodov 50</a:t>
                      </a:r>
                      <a:endParaRPr lang="sk-SK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k-SK" sz="16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k-SK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Minimálne 60 % za bodované hodnotiace kritéria.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82925"/>
              </p:ext>
            </p:extLst>
          </p:nvPr>
        </p:nvGraphicFramePr>
        <p:xfrm>
          <a:off x="292360" y="3913891"/>
          <a:ext cx="5627178" cy="270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7178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52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2352191">
                <a:tc>
                  <a:txBody>
                    <a:bodyPr/>
                    <a:lstStyle/>
                    <a:p>
                      <a:pPr algn="just"/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Formulár </a:t>
                      </a:r>
                      <a:r>
                        <a:rPr lang="sk-SK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časť 7: Popis projektu, </a:t>
                      </a: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tab. č. 15 Čestné vyhlásenie </a:t>
                      </a: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žiadateľa (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overenie súladu projektu s HP)</a:t>
                      </a: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 </a:t>
                      </a:r>
                      <a:r>
                        <a:rPr lang="sk-SK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časť 7. Popis projektu</a:t>
                      </a:r>
                      <a:r>
                        <a:rPr lang="sk-SK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časť 10. Aktivity projektu a očakávané merateľné ukazovatele, časť 11. Rozpočet projektu;</a:t>
                      </a:r>
                    </a:p>
                    <a:p>
                      <a:pPr algn="just"/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Dokumentácia v zmysle prílohy č. 7 Výzvy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Osobitné podmienky oprávnenosti výdavkov projektu;</a:t>
                      </a:r>
                      <a:endParaRPr lang="sk-SK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sk-SK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31946"/>
              </p:ext>
            </p:extLst>
          </p:nvPr>
        </p:nvGraphicFramePr>
        <p:xfrm>
          <a:off x="6051476" y="3913891"/>
          <a:ext cx="5627178" cy="270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7178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68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23358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1076325" algn="l"/>
                        </a:tabLst>
                      </a:pP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Dokumentácia v zmysle prílohy č. 7 Výzvy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Osobitné podmienky oprávnenosti výdavkov projektu;</a:t>
                      </a:r>
                      <a:endParaRPr lang="sk-SK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1076325" algn="l"/>
                        </a:tabLst>
                      </a:pP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Dokumentácia v zmysle prílohy č. 8 Výzvy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Minimálne náležitosti manažérskych produktov (vrátane Zoznamu rizík a závislostí)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nahraté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 </a:t>
                      </a:r>
                      <a:r>
                        <a:rPr lang="sk-SK" sz="14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Centrálnom </a:t>
                      </a:r>
                      <a:r>
                        <a:rPr lang="sk-SK" sz="1400" u="sng" dirty="0" err="1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metainformačnom</a:t>
                      </a:r>
                      <a:r>
                        <a:rPr lang="sk-SK" sz="14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 systéme verejnej správy SR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Porovnávacia tabuľka 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realizácie aktivít projektu (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príloha č.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Výzvy) (ak relevantné)</a:t>
                      </a:r>
                      <a:r>
                        <a:rPr lang="sk-SK" sz="1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sk-SK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1076325" algn="l"/>
                        </a:tabLst>
                      </a:pPr>
                      <a:r>
                        <a:rPr lang="sk-SK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Príloha </a:t>
                      </a:r>
                      <a:r>
                        <a:rPr lang="sk-SK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ŽoNFP</a:t>
                      </a:r>
                      <a:r>
                        <a:rPr lang="sk-SK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Dokument preukazujúci pracovnoprávny alebo obdobný pracovný vzťah kapacít k žiadateľovi (ak relevantné).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2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403661"/>
              </p:ext>
            </p:extLst>
          </p:nvPr>
        </p:nvGraphicFramePr>
        <p:xfrm>
          <a:off x="661735" y="673769"/>
          <a:ext cx="11217077" cy="606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33">
                  <a:extLst>
                    <a:ext uri="{9D8B030D-6E8A-4147-A177-3AD203B41FA5}">
                      <a16:colId xmlns:a16="http://schemas.microsoft.com/office/drawing/2014/main" val="2496807867"/>
                    </a:ext>
                  </a:extLst>
                </a:gridCol>
                <a:gridCol w="1183914">
                  <a:extLst>
                    <a:ext uri="{9D8B030D-6E8A-4147-A177-3AD203B41FA5}">
                      <a16:colId xmlns:a16="http://schemas.microsoft.com/office/drawing/2014/main" val="2128515835"/>
                    </a:ext>
                  </a:extLst>
                </a:gridCol>
                <a:gridCol w="3545782">
                  <a:extLst>
                    <a:ext uri="{9D8B030D-6E8A-4147-A177-3AD203B41FA5}">
                      <a16:colId xmlns:a16="http://schemas.microsoft.com/office/drawing/2014/main" val="481138872"/>
                    </a:ext>
                  </a:extLst>
                </a:gridCol>
                <a:gridCol w="1289375">
                  <a:extLst>
                    <a:ext uri="{9D8B030D-6E8A-4147-A177-3AD203B41FA5}">
                      <a16:colId xmlns:a16="http://schemas.microsoft.com/office/drawing/2014/main" val="535607662"/>
                    </a:ext>
                  </a:extLst>
                </a:gridCol>
                <a:gridCol w="4828573">
                  <a:extLst>
                    <a:ext uri="{9D8B030D-6E8A-4147-A177-3AD203B41FA5}">
                      <a16:colId xmlns:a16="http://schemas.microsoft.com/office/drawing/2014/main" val="2337265489"/>
                    </a:ext>
                  </a:extLst>
                </a:gridCol>
              </a:tblGrid>
              <a:tr h="397744">
                <a:tc gridSpan="5">
                  <a:txBody>
                    <a:bodyPr/>
                    <a:lstStyle/>
                    <a:p>
                      <a:r>
                        <a:rPr lang="sk-SK" sz="1400" dirty="0" smtClean="0">
                          <a:latin typeface="+mn-lt"/>
                        </a:rPr>
                        <a:t>Špecifické bodované kritériá</a:t>
                      </a:r>
                      <a:endParaRPr lang="sk-SK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336081"/>
                  </a:ext>
                </a:extLst>
              </a:tr>
              <a:tr h="397744">
                <a:tc rowSpan="2">
                  <a:txBody>
                    <a:bodyPr/>
                    <a:lstStyle/>
                    <a:p>
                      <a:pPr marL="342900" marR="86360" lvl="0" indent="-342900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 panose="020B0609070205080204" pitchFamily="49" charset="-128"/>
                          <a:cs typeface="Arial" panose="020B0604020202020204" pitchFamily="34" charset="0"/>
                        </a:rPr>
                        <a:t> </a:t>
                      </a:r>
                      <a:endParaRPr lang="sk-SK" sz="1400" dirty="0">
                        <a:effectLst/>
                        <a:latin typeface="+mn-lt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86360" marR="86360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86360" marR="86360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86360" marR="86360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86360" marR="86360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Zvýšenie úrovne elektronizácie (Vyhláška 78/2020 </a:t>
                      </a:r>
                      <a:r>
                        <a:rPr lang="sk-SK" sz="14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Z.z</a:t>
                      </a: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 marR="85725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Predmet posúdenia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indent="-19050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Výsledok 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725" marR="85725"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Spôsob aplikácie 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4839570"/>
                  </a:ext>
                </a:extLst>
              </a:tr>
              <a:tr h="18471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Posudzuje sa počet koncových služieb, ktorých úroveň elektronizácie sa vďaka aktivitám projektu zvýši na úroveň 4 alebo vyššiu úroveň.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Bodované kritérium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sk-SK" sz="1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bodov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k-SK" sz="1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bodov = </a:t>
                      </a:r>
                      <a:r>
                        <a:rPr lang="sk-SK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služieb,  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bodov = </a:t>
                      </a:r>
                      <a:r>
                        <a:rPr lang="sk-SK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až 2 služby, 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bodov = </a:t>
                      </a:r>
                      <a:r>
                        <a:rPr lang="sk-SK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až 6 služieb, 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bodov = </a:t>
                      </a:r>
                      <a:r>
                        <a:rPr lang="sk-SK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a viac služieb. </a:t>
                      </a:r>
                      <a:endParaRPr lang="sk-SK" sz="1400" b="1" dirty="0" smtClean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50391827"/>
                  </a:ext>
                </a:extLst>
              </a:tr>
              <a:tr h="3302509">
                <a:tc>
                  <a:txBody>
                    <a:bodyPr/>
                    <a:lstStyle/>
                    <a:p>
                      <a:pPr marL="85725" marR="85725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sk-SK" sz="14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5725" marR="85725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Súlad projektu s cieľmi a obsahom jednotlivých prioritných životných situácií </a:t>
                      </a:r>
                      <a:endParaRPr lang="sk-SK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8255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Vyhodnotiť prínos realizácie aktivít projektu vo vzťahu k prioritným životným situáciám a či je tento prínos v súlade s definovaným obsahom a definovanými cieľmi dotknutých prioritných životných situácií. </a:t>
                      </a:r>
                    </a:p>
                    <a:p>
                      <a:pPr marL="88900" marR="8255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T.j</a:t>
                      </a:r>
                      <a:r>
                        <a:rPr lang="sk-SK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.: Na aký počet prioritných životných situácií má dopad realizácia aktivít projektu, resp. v rámci koľkých prioritných životných situácií budú aplikované výstupy realizovaných aktivít projektu v praxi v súlade s obsahom a cieľmi dotknutých prioritných životných situácií?</a:t>
                      </a:r>
                      <a:endParaRPr lang="sk-SK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Bodované kritérium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sk-SK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bodov</a:t>
                      </a:r>
                      <a:endParaRPr lang="sk-SK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bodov – projekt napĺňa obsah a prispieva k cieľom 1 prioritnej životnej situácie,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bodov – projekt napĺňa obsah a prispieva k cieľom 2 prioritných životných situácií,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bodov – projekt napĺňa obsah a prispieva k cieľom 3 prioritných životných situácií,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bodov – projekt napĺňa obsah a prispieva k cieľom 4 prioritných životných situácií,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bodov – projekt napĺňa obsah a prispieva k cieľom 5 prioritných životných situácií,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bodov – projekt napĺňa obsah a prispieva k cieľom 6 a viac prioritných životných situácií.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k-SK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318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699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1198</Words>
  <Application>Microsoft Office PowerPoint</Application>
  <PresentationFormat>Širokouhlá</PresentationFormat>
  <Paragraphs>194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MS Gothic</vt:lpstr>
      <vt:lpstr>Arial</vt:lpstr>
      <vt:lpstr>Calibri</vt:lpstr>
      <vt:lpstr>Calibri Light</vt:lpstr>
      <vt:lpstr>Times New Roman</vt:lpstr>
      <vt:lpstr>Motív balíka Office</vt:lpstr>
      <vt:lpstr>Prezentácia programu PowerPoint</vt:lpstr>
      <vt:lpstr>Základné informácie </vt:lpstr>
      <vt:lpstr>Základné informácie </vt:lpstr>
      <vt:lpstr>Základné informácie </vt:lpstr>
      <vt:lpstr>Základné informácie </vt:lpstr>
      <vt:lpstr>Zjednodušenia PSK oproti OPII </vt:lpstr>
      <vt:lpstr>Podaktivity </vt:lpstr>
      <vt:lpstr>Hodnotiace kritéria </vt:lpstr>
      <vt:lpstr>Prezentácia programu PowerPoint</vt:lpstr>
      <vt:lpstr>Iné </vt:lpstr>
      <vt:lpstr>Najčastejšie chyby pri žiadostiach </vt:lpstr>
      <vt:lpstr>Kontaktné údaje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Bogačik, František</dc:creator>
  <cp:lastModifiedBy>Ďurdíková, Daniela</cp:lastModifiedBy>
  <cp:revision>56</cp:revision>
  <dcterms:created xsi:type="dcterms:W3CDTF">2024-02-28T13:37:59Z</dcterms:created>
  <dcterms:modified xsi:type="dcterms:W3CDTF">2024-07-09T08:56:11Z</dcterms:modified>
</cp:coreProperties>
</file>