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79"/>
  </p:notesMasterIdLst>
  <p:sldIdLst>
    <p:sldId id="317" r:id="rId3"/>
    <p:sldId id="321" r:id="rId4"/>
    <p:sldId id="439" r:id="rId5"/>
    <p:sldId id="441" r:id="rId6"/>
    <p:sldId id="335" r:id="rId7"/>
    <p:sldId id="336" r:id="rId8"/>
    <p:sldId id="501" r:id="rId9"/>
    <p:sldId id="502" r:id="rId10"/>
    <p:sldId id="503" r:id="rId11"/>
    <p:sldId id="346" r:id="rId12"/>
    <p:sldId id="519" r:id="rId13"/>
    <p:sldId id="520" r:id="rId14"/>
    <p:sldId id="521" r:id="rId15"/>
    <p:sldId id="522" r:id="rId16"/>
    <p:sldId id="523" r:id="rId17"/>
    <p:sldId id="524" r:id="rId18"/>
    <p:sldId id="525" r:id="rId19"/>
    <p:sldId id="526" r:id="rId20"/>
    <p:sldId id="528" r:id="rId21"/>
    <p:sldId id="397" r:id="rId22"/>
    <p:sldId id="452" r:id="rId23"/>
    <p:sldId id="529" r:id="rId24"/>
    <p:sldId id="530" r:id="rId25"/>
    <p:sldId id="531" r:id="rId26"/>
    <p:sldId id="532" r:id="rId27"/>
    <p:sldId id="458" r:id="rId28"/>
    <p:sldId id="533" r:id="rId29"/>
    <p:sldId id="534" r:id="rId30"/>
    <p:sldId id="535" r:id="rId31"/>
    <p:sldId id="536" r:id="rId32"/>
    <p:sldId id="459" r:id="rId33"/>
    <p:sldId id="464" r:id="rId34"/>
    <p:sldId id="465" r:id="rId35"/>
    <p:sldId id="466" r:id="rId36"/>
    <p:sldId id="351" r:id="rId37"/>
    <p:sldId id="369" r:id="rId38"/>
    <p:sldId id="361" r:id="rId39"/>
    <p:sldId id="468" r:id="rId40"/>
    <p:sldId id="469" r:id="rId41"/>
    <p:sldId id="470" r:id="rId42"/>
    <p:sldId id="471" r:id="rId43"/>
    <p:sldId id="472" r:id="rId44"/>
    <p:sldId id="483" r:id="rId45"/>
    <p:sldId id="538" r:id="rId46"/>
    <p:sldId id="539" r:id="rId47"/>
    <p:sldId id="540" r:id="rId48"/>
    <p:sldId id="541" r:id="rId49"/>
    <p:sldId id="542" r:id="rId50"/>
    <p:sldId id="543" r:id="rId51"/>
    <p:sldId id="492" r:id="rId52"/>
    <p:sldId id="425" r:id="rId53"/>
    <p:sldId id="557" r:id="rId54"/>
    <p:sldId id="558" r:id="rId55"/>
    <p:sldId id="559" r:id="rId56"/>
    <p:sldId id="560" r:id="rId57"/>
    <p:sldId id="561" r:id="rId58"/>
    <p:sldId id="562" r:id="rId59"/>
    <p:sldId id="563" r:id="rId60"/>
    <p:sldId id="564" r:id="rId61"/>
    <p:sldId id="565" r:id="rId62"/>
    <p:sldId id="566" r:id="rId63"/>
    <p:sldId id="567" r:id="rId64"/>
    <p:sldId id="500" r:id="rId65"/>
    <p:sldId id="556" r:id="rId66"/>
    <p:sldId id="544" r:id="rId67"/>
    <p:sldId id="545" r:id="rId68"/>
    <p:sldId id="546" r:id="rId69"/>
    <p:sldId id="547" r:id="rId70"/>
    <p:sldId id="548" r:id="rId71"/>
    <p:sldId id="549" r:id="rId72"/>
    <p:sldId id="550" r:id="rId73"/>
    <p:sldId id="551" r:id="rId74"/>
    <p:sldId id="552" r:id="rId75"/>
    <p:sldId id="553" r:id="rId76"/>
    <p:sldId id="554" r:id="rId77"/>
    <p:sldId id="377" r:id="rId7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499"/>
    <a:srgbClr val="244390"/>
    <a:srgbClr val="B6DCAD"/>
    <a:srgbClr val="0180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6" autoAdjust="0"/>
    <p:restoredTop sz="94694"/>
  </p:normalViewPr>
  <p:slideViewPr>
    <p:cSldViewPr snapToGrid="0">
      <p:cViewPr varScale="1">
        <p:scale>
          <a:sx n="129" d="100"/>
          <a:sy n="129" d="100"/>
        </p:scale>
        <p:origin x="88"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lozkova\Documents\graf%20do%20prezent&#225;ci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323154670655202E-2"/>
          <c:y val="3.4636553664324887E-2"/>
          <c:w val="0.93086842436372064"/>
          <c:h val="0.82167428921684194"/>
        </c:manualLayout>
      </c:layout>
      <c:barChart>
        <c:barDir val="col"/>
        <c:grouping val="clustered"/>
        <c:varyColors val="0"/>
        <c:ser>
          <c:idx val="0"/>
          <c:order val="0"/>
          <c:tx>
            <c:strRef>
              <c:f>Hárok1!$B$1</c:f>
              <c:strCache>
                <c:ptCount val="1"/>
                <c:pt idx="0">
                  <c:v>Výzvy</c:v>
                </c:pt>
              </c:strCache>
            </c:strRef>
          </c:tx>
          <c:spPr>
            <a:solidFill>
              <a:sysClr val="window" lastClr="FFFFFF">
                <a:lumMod val="85000"/>
              </a:sysClr>
            </a:solidFill>
            <a:ln>
              <a:solidFill>
                <a:sysClr val="window" lastClr="FFFFFF">
                  <a:lumMod val="85000"/>
                </a:sysClr>
              </a:solidFill>
            </a:ln>
            <a:effectLst/>
          </c:spPr>
          <c:invertIfNegative val="0"/>
          <c:dLbls>
            <c:dLbl>
              <c:idx val="0"/>
              <c:layout>
                <c:manualLayout>
                  <c:x val="-6.1404784327178229E-3"/>
                  <c:y val="-2.42937660119555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ACE-4DD8-9735-AA1C451EA6AF}"/>
                </c:ext>
              </c:extLst>
            </c:dLbl>
            <c:dLbl>
              <c:idx val="7"/>
              <c:layout>
                <c:manualLayout>
                  <c:x val="-2.6097033339050748E-2"/>
                  <c:y val="-6.941076003415883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ACE-4DD8-9735-AA1C451EA6AF}"/>
                </c:ext>
              </c:extLst>
            </c:dLbl>
            <c:spPr>
              <a:solidFill>
                <a:sysClr val="window" lastClr="FFFFFF">
                  <a:lumMod val="85000"/>
                </a:sys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Hárok1!$A$2:$A$10</c:f>
              <c:strCache>
                <c:ptCount val="9"/>
                <c:pt idx="0">
                  <c:v>4P1</c:v>
                </c:pt>
                <c:pt idx="1">
                  <c:v>4P2</c:v>
                </c:pt>
                <c:pt idx="2">
                  <c:v>4P3</c:v>
                </c:pt>
                <c:pt idx="3">
                  <c:v>4P4</c:v>
                </c:pt>
                <c:pt idx="4">
                  <c:v>4P5</c:v>
                </c:pt>
                <c:pt idx="5">
                  <c:v>4P6</c:v>
                </c:pt>
                <c:pt idx="6">
                  <c:v>4P7</c:v>
                </c:pt>
                <c:pt idx="7">
                  <c:v>4P8</c:v>
                </c:pt>
                <c:pt idx="8">
                  <c:v>SPOLU</c:v>
                </c:pt>
              </c:strCache>
            </c:strRef>
          </c:cat>
          <c:val>
            <c:numRef>
              <c:f>Hárok1!$B$2:$B$10</c:f>
              <c:numCache>
                <c:formatCode>0.00%</c:formatCode>
                <c:ptCount val="9"/>
                <c:pt idx="0">
                  <c:v>0.69776579912346615</c:v>
                </c:pt>
                <c:pt idx="1">
                  <c:v>0.91332082971604511</c:v>
                </c:pt>
                <c:pt idx="2">
                  <c:v>0.54923630756838604</c:v>
                </c:pt>
                <c:pt idx="3">
                  <c:v>0.22875179077461655</c:v>
                </c:pt>
                <c:pt idx="4">
                  <c:v>0.77648320047252828</c:v>
                </c:pt>
                <c:pt idx="5">
                  <c:v>0.86170706644518269</c:v>
                </c:pt>
                <c:pt idx="6">
                  <c:v>0.42140410546857804</c:v>
                </c:pt>
                <c:pt idx="7">
                  <c:v>0.8388919049785043</c:v>
                </c:pt>
                <c:pt idx="8">
                  <c:v>0.72693645416330588</c:v>
                </c:pt>
              </c:numCache>
            </c:numRef>
          </c:val>
          <c:extLst>
            <c:ext xmlns:c16="http://schemas.microsoft.com/office/drawing/2014/chart" uri="{C3380CC4-5D6E-409C-BE32-E72D297353CC}">
              <c16:uniqueId val="{00000000-5ACE-4DD8-9735-AA1C451EA6AF}"/>
            </c:ext>
          </c:extLst>
        </c:ser>
        <c:ser>
          <c:idx val="1"/>
          <c:order val="1"/>
          <c:tx>
            <c:strRef>
              <c:f>Hárok1!$C$1</c:f>
              <c:strCache>
                <c:ptCount val="1"/>
                <c:pt idx="0">
                  <c:v>Kontrahovanie</c:v>
                </c:pt>
              </c:strCache>
            </c:strRef>
          </c:tx>
          <c:spPr>
            <a:solidFill>
              <a:srgbClr val="0E2841">
                <a:lumMod val="25000"/>
                <a:lumOff val="75000"/>
              </a:srgbClr>
            </a:solidFill>
            <a:ln>
              <a:solidFill>
                <a:srgbClr val="0E2841">
                  <a:lumMod val="25000"/>
                  <a:lumOff val="75000"/>
                </a:srgbClr>
              </a:solidFill>
            </a:ln>
            <a:effectLst/>
          </c:spPr>
          <c:invertIfNegative val="0"/>
          <c:dLbls>
            <c:dLbl>
              <c:idx val="0"/>
              <c:layout>
                <c:manualLayout>
                  <c:x val="2.4561913730871292E-2"/>
                  <c:y val="6.941076003415883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ACE-4DD8-9735-AA1C451EA6AF}"/>
                </c:ext>
              </c:extLst>
            </c:dLbl>
            <c:dLbl>
              <c:idx val="6"/>
              <c:layout>
                <c:manualLayout>
                  <c:x val="6.1404784327178229E-3"/>
                  <c:y val="-2.77643040136635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ACE-4DD8-9735-AA1C451EA6AF}"/>
                </c:ext>
              </c:extLst>
            </c:dLbl>
            <c:dLbl>
              <c:idx val="7"/>
              <c:layout>
                <c:manualLayout>
                  <c:x val="1.68863156899739E-2"/>
                  <c:y val="-6.941076003415883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ACE-4DD8-9735-AA1C451EA6AF}"/>
                </c:ext>
              </c:extLst>
            </c:dLbl>
            <c:spPr>
              <a:solidFill>
                <a:srgbClr val="0E2841">
                  <a:lumMod val="25000"/>
                  <a:lumOff val="75000"/>
                </a:srgb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Hárok1!$A$2:$A$10</c:f>
              <c:strCache>
                <c:ptCount val="9"/>
                <c:pt idx="0">
                  <c:v>4P1</c:v>
                </c:pt>
                <c:pt idx="1">
                  <c:v>4P2</c:v>
                </c:pt>
                <c:pt idx="2">
                  <c:v>4P3</c:v>
                </c:pt>
                <c:pt idx="3">
                  <c:v>4P4</c:v>
                </c:pt>
                <c:pt idx="4">
                  <c:v>4P5</c:v>
                </c:pt>
                <c:pt idx="5">
                  <c:v>4P6</c:v>
                </c:pt>
                <c:pt idx="6">
                  <c:v>4P7</c:v>
                </c:pt>
                <c:pt idx="7">
                  <c:v>4P8</c:v>
                </c:pt>
                <c:pt idx="8">
                  <c:v>SPOLU</c:v>
                </c:pt>
              </c:strCache>
            </c:strRef>
          </c:cat>
          <c:val>
            <c:numRef>
              <c:f>Hárok1!$C$2:$C$10</c:f>
              <c:numCache>
                <c:formatCode>0.00%</c:formatCode>
                <c:ptCount val="9"/>
                <c:pt idx="0">
                  <c:v>0.66555967602936839</c:v>
                </c:pt>
                <c:pt idx="1">
                  <c:v>0.74594843321982174</c:v>
                </c:pt>
                <c:pt idx="2">
                  <c:v>0.32678563522742465</c:v>
                </c:pt>
                <c:pt idx="3">
                  <c:v>0.42769070227494876</c:v>
                </c:pt>
                <c:pt idx="4">
                  <c:v>0.60809737320233681</c:v>
                </c:pt>
                <c:pt idx="5">
                  <c:v>0.59799337059800661</c:v>
                </c:pt>
                <c:pt idx="6">
                  <c:v>5.0158522442152215E-2</c:v>
                </c:pt>
                <c:pt idx="7">
                  <c:v>0.83889191084765158</c:v>
                </c:pt>
                <c:pt idx="8">
                  <c:v>0.60087094518821005</c:v>
                </c:pt>
              </c:numCache>
            </c:numRef>
          </c:val>
          <c:extLst>
            <c:ext xmlns:c16="http://schemas.microsoft.com/office/drawing/2014/chart" uri="{C3380CC4-5D6E-409C-BE32-E72D297353CC}">
              <c16:uniqueId val="{00000001-5ACE-4DD8-9735-AA1C451EA6AF}"/>
            </c:ext>
          </c:extLst>
        </c:ser>
        <c:ser>
          <c:idx val="2"/>
          <c:order val="2"/>
          <c:tx>
            <c:strRef>
              <c:f>Hárok1!$D$1</c:f>
              <c:strCache>
                <c:ptCount val="1"/>
                <c:pt idx="0">
                  <c:v>Čerpanie</c:v>
                </c:pt>
              </c:strCache>
            </c:strRef>
          </c:tx>
          <c:spPr>
            <a:solidFill>
              <a:srgbClr val="C00000"/>
            </a:solidFill>
            <a:ln>
              <a:solidFill>
                <a:srgbClr val="C00000"/>
              </a:solidFill>
            </a:ln>
            <a:effectLst/>
          </c:spPr>
          <c:invertIfNegative val="0"/>
          <c:dLbls>
            <c:spPr>
              <a:solidFill>
                <a:srgbClr val="C00000"/>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Hárok1!$A$2:$A$10</c:f>
              <c:strCache>
                <c:ptCount val="9"/>
                <c:pt idx="0">
                  <c:v>4P1</c:v>
                </c:pt>
                <c:pt idx="1">
                  <c:v>4P2</c:v>
                </c:pt>
                <c:pt idx="2">
                  <c:v>4P3</c:v>
                </c:pt>
                <c:pt idx="3">
                  <c:v>4P4</c:v>
                </c:pt>
                <c:pt idx="4">
                  <c:v>4P5</c:v>
                </c:pt>
                <c:pt idx="5">
                  <c:v>4P6</c:v>
                </c:pt>
                <c:pt idx="6">
                  <c:v>4P7</c:v>
                </c:pt>
                <c:pt idx="7">
                  <c:v>4P8</c:v>
                </c:pt>
                <c:pt idx="8">
                  <c:v>SPOLU</c:v>
                </c:pt>
              </c:strCache>
            </c:strRef>
          </c:cat>
          <c:val>
            <c:numRef>
              <c:f>Hárok1!$D$2:$D$10</c:f>
              <c:numCache>
                <c:formatCode>0.00%</c:formatCode>
                <c:ptCount val="9"/>
                <c:pt idx="0">
                  <c:v>0.19859041722633877</c:v>
                </c:pt>
                <c:pt idx="1">
                  <c:v>0.26552404287795639</c:v>
                </c:pt>
                <c:pt idx="2">
                  <c:v>4.0026471159452001E-2</c:v>
                </c:pt>
                <c:pt idx="3">
                  <c:v>6.348381736289993E-2</c:v>
                </c:pt>
                <c:pt idx="4">
                  <c:v>0.15303003037752166</c:v>
                </c:pt>
                <c:pt idx="5">
                  <c:v>0.20202017940199332</c:v>
                </c:pt>
                <c:pt idx="6">
                  <c:v>3.9236914002318312E-3</c:v>
                </c:pt>
                <c:pt idx="7">
                  <c:v>4.5344416239930744E-3</c:v>
                </c:pt>
                <c:pt idx="8">
                  <c:v>0.16458220864288431</c:v>
                </c:pt>
              </c:numCache>
            </c:numRef>
          </c:val>
          <c:extLst>
            <c:ext xmlns:c16="http://schemas.microsoft.com/office/drawing/2014/chart" uri="{C3380CC4-5D6E-409C-BE32-E72D297353CC}">
              <c16:uniqueId val="{00000002-5ACE-4DD8-9735-AA1C451EA6AF}"/>
            </c:ext>
          </c:extLst>
        </c:ser>
        <c:dLbls>
          <c:showLegendKey val="0"/>
          <c:showVal val="0"/>
          <c:showCatName val="0"/>
          <c:showSerName val="0"/>
          <c:showPercent val="0"/>
          <c:showBubbleSize val="0"/>
        </c:dLbls>
        <c:gapWidth val="219"/>
        <c:overlap val="-27"/>
        <c:axId val="271788688"/>
        <c:axId val="271737104"/>
      </c:barChart>
      <c:catAx>
        <c:axId val="27178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k-SK"/>
          </a:p>
        </c:txPr>
        <c:crossAx val="271737104"/>
        <c:crosses val="autoZero"/>
        <c:auto val="1"/>
        <c:lblAlgn val="ctr"/>
        <c:lblOffset val="100"/>
        <c:noMultiLvlLbl val="0"/>
      </c:catAx>
      <c:valAx>
        <c:axId val="27173710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k-SK"/>
          </a:p>
        </c:txPr>
        <c:crossAx val="271788688"/>
        <c:crosses val="autoZero"/>
        <c:crossBetween val="between"/>
      </c:valAx>
      <c:spPr>
        <a:noFill/>
        <a:ln>
          <a:noFill/>
        </a:ln>
        <a:effectLst/>
      </c:spPr>
    </c:plotArea>
    <c:legend>
      <c:legendPos val="b"/>
      <c:layout>
        <c:manualLayout>
          <c:xMode val="edge"/>
          <c:yMode val="edge"/>
          <c:x val="0.11852068890904159"/>
          <c:y val="0.90667829694940827"/>
          <c:w val="0.69428987482247917"/>
          <c:h val="5.92185824081981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k-SK"/>
        </a:p>
      </c:txPr>
    </c:legend>
    <c:plotVisOnly val="1"/>
    <c:dispBlanksAs val="gap"/>
    <c:showDLblsOverMax val="0"/>
  </c:chart>
  <c:spPr>
    <a:solidFill>
      <a:sysClr val="window" lastClr="FFFFFF"/>
    </a:solid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sk-S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28437-0553-A541-AD0F-6CF0B70894E7}" type="datetimeFigureOut">
              <a:rPr lang="sk-SK" smtClean="0"/>
              <a:t>7. 10. 2025</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5C93B-E089-DE41-ABFC-12A6C026AC3A}" type="slidenum">
              <a:rPr lang="sk-SK" smtClean="0"/>
              <a:t>‹#›</a:t>
            </a:fld>
            <a:endParaRPr lang="sk-SK"/>
          </a:p>
        </p:txBody>
      </p:sp>
    </p:spTree>
    <p:extLst>
      <p:ext uri="{BB962C8B-B14F-4D97-AF65-F5344CB8AC3E}">
        <p14:creationId xmlns:p14="http://schemas.microsoft.com/office/powerpoint/2010/main" val="3492192175"/>
      </p:ext>
    </p:extLst>
  </p:cSld>
  <p:clrMap bg1="lt1" tx1="dk1" bg2="lt2" tx2="dk2" accent1="accent1" accent2="accent2" accent3="accent3" accent4="accent4" accent5="accent5" accent6="accent6" hlink="hlink" folHlink="folHlink"/>
  <p:notesStyle>
    <a:lvl1pPr marL="0" algn="l" defTabSz="506120" rtl="0" eaLnBrk="1" latinLnBrk="0" hangingPunct="1">
      <a:defRPr sz="664" kern="1200">
        <a:solidFill>
          <a:schemeClr val="tx1"/>
        </a:solidFill>
        <a:latin typeface="+mn-lt"/>
        <a:ea typeface="+mn-ea"/>
        <a:cs typeface="+mn-cs"/>
      </a:defRPr>
    </a:lvl1pPr>
    <a:lvl2pPr marL="253060" algn="l" defTabSz="506120" rtl="0" eaLnBrk="1" latinLnBrk="0" hangingPunct="1">
      <a:defRPr sz="664" kern="1200">
        <a:solidFill>
          <a:schemeClr val="tx1"/>
        </a:solidFill>
        <a:latin typeface="+mn-lt"/>
        <a:ea typeface="+mn-ea"/>
        <a:cs typeface="+mn-cs"/>
      </a:defRPr>
    </a:lvl2pPr>
    <a:lvl3pPr marL="506120" algn="l" defTabSz="506120" rtl="0" eaLnBrk="1" latinLnBrk="0" hangingPunct="1">
      <a:defRPr sz="664" kern="1200">
        <a:solidFill>
          <a:schemeClr val="tx1"/>
        </a:solidFill>
        <a:latin typeface="+mn-lt"/>
        <a:ea typeface="+mn-ea"/>
        <a:cs typeface="+mn-cs"/>
      </a:defRPr>
    </a:lvl3pPr>
    <a:lvl4pPr marL="759181" algn="l" defTabSz="506120" rtl="0" eaLnBrk="1" latinLnBrk="0" hangingPunct="1">
      <a:defRPr sz="664" kern="1200">
        <a:solidFill>
          <a:schemeClr val="tx1"/>
        </a:solidFill>
        <a:latin typeface="+mn-lt"/>
        <a:ea typeface="+mn-ea"/>
        <a:cs typeface="+mn-cs"/>
      </a:defRPr>
    </a:lvl4pPr>
    <a:lvl5pPr marL="1012241" algn="l" defTabSz="506120" rtl="0" eaLnBrk="1" latinLnBrk="0" hangingPunct="1">
      <a:defRPr sz="664" kern="1200">
        <a:solidFill>
          <a:schemeClr val="tx1"/>
        </a:solidFill>
        <a:latin typeface="+mn-lt"/>
        <a:ea typeface="+mn-ea"/>
        <a:cs typeface="+mn-cs"/>
      </a:defRPr>
    </a:lvl5pPr>
    <a:lvl6pPr marL="1265301" algn="l" defTabSz="506120" rtl="0" eaLnBrk="1" latinLnBrk="0" hangingPunct="1">
      <a:defRPr sz="664" kern="1200">
        <a:solidFill>
          <a:schemeClr val="tx1"/>
        </a:solidFill>
        <a:latin typeface="+mn-lt"/>
        <a:ea typeface="+mn-ea"/>
        <a:cs typeface="+mn-cs"/>
      </a:defRPr>
    </a:lvl6pPr>
    <a:lvl7pPr marL="1518361" algn="l" defTabSz="506120" rtl="0" eaLnBrk="1" latinLnBrk="0" hangingPunct="1">
      <a:defRPr sz="664" kern="1200">
        <a:solidFill>
          <a:schemeClr val="tx1"/>
        </a:solidFill>
        <a:latin typeface="+mn-lt"/>
        <a:ea typeface="+mn-ea"/>
        <a:cs typeface="+mn-cs"/>
      </a:defRPr>
    </a:lvl7pPr>
    <a:lvl8pPr marL="1771421" algn="l" defTabSz="506120" rtl="0" eaLnBrk="1" latinLnBrk="0" hangingPunct="1">
      <a:defRPr sz="664" kern="1200">
        <a:solidFill>
          <a:schemeClr val="tx1"/>
        </a:solidFill>
        <a:latin typeface="+mn-lt"/>
        <a:ea typeface="+mn-ea"/>
        <a:cs typeface="+mn-cs"/>
      </a:defRPr>
    </a:lvl8pPr>
    <a:lvl9pPr marL="2024482" algn="l" defTabSz="506120" rtl="0" eaLnBrk="1" latinLnBrk="0" hangingPunct="1">
      <a:defRPr sz="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62C5C93B-E089-DE41-ABFC-12A6C026AC3A}" type="slidenum">
              <a:rPr lang="sk-SK" smtClean="0"/>
              <a:t>1</a:t>
            </a:fld>
            <a:endParaRPr lang="sk-SK"/>
          </a:p>
        </p:txBody>
      </p:sp>
    </p:spTree>
    <p:extLst>
      <p:ext uri="{BB962C8B-B14F-4D97-AF65-F5344CB8AC3E}">
        <p14:creationId xmlns:p14="http://schemas.microsoft.com/office/powerpoint/2010/main" val="204680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10</a:t>
            </a:fld>
            <a:endParaRPr lang="sk-SK"/>
          </a:p>
        </p:txBody>
      </p:sp>
    </p:spTree>
    <p:extLst>
      <p:ext uri="{BB962C8B-B14F-4D97-AF65-F5344CB8AC3E}">
        <p14:creationId xmlns:p14="http://schemas.microsoft.com/office/powerpoint/2010/main" val="109867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11</a:t>
            </a:fld>
            <a:endParaRPr lang="sk-SK"/>
          </a:p>
        </p:txBody>
      </p:sp>
    </p:spTree>
    <p:extLst>
      <p:ext uri="{BB962C8B-B14F-4D97-AF65-F5344CB8AC3E}">
        <p14:creationId xmlns:p14="http://schemas.microsoft.com/office/powerpoint/2010/main" val="1691922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12</a:t>
            </a:fld>
            <a:endParaRPr lang="sk-SK"/>
          </a:p>
        </p:txBody>
      </p:sp>
    </p:spTree>
    <p:extLst>
      <p:ext uri="{BB962C8B-B14F-4D97-AF65-F5344CB8AC3E}">
        <p14:creationId xmlns:p14="http://schemas.microsoft.com/office/powerpoint/2010/main" val="1195426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13</a:t>
            </a:fld>
            <a:endParaRPr lang="sk-SK"/>
          </a:p>
        </p:txBody>
      </p:sp>
    </p:spTree>
    <p:extLst>
      <p:ext uri="{BB962C8B-B14F-4D97-AF65-F5344CB8AC3E}">
        <p14:creationId xmlns:p14="http://schemas.microsoft.com/office/powerpoint/2010/main" val="75152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14</a:t>
            </a:fld>
            <a:endParaRPr lang="sk-SK"/>
          </a:p>
        </p:txBody>
      </p:sp>
    </p:spTree>
    <p:extLst>
      <p:ext uri="{BB962C8B-B14F-4D97-AF65-F5344CB8AC3E}">
        <p14:creationId xmlns:p14="http://schemas.microsoft.com/office/powerpoint/2010/main" val="2875331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15</a:t>
            </a:fld>
            <a:endParaRPr lang="sk-SK"/>
          </a:p>
        </p:txBody>
      </p:sp>
    </p:spTree>
    <p:extLst>
      <p:ext uri="{BB962C8B-B14F-4D97-AF65-F5344CB8AC3E}">
        <p14:creationId xmlns:p14="http://schemas.microsoft.com/office/powerpoint/2010/main" val="3139234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16</a:t>
            </a:fld>
            <a:endParaRPr lang="sk-SK"/>
          </a:p>
        </p:txBody>
      </p:sp>
    </p:spTree>
    <p:extLst>
      <p:ext uri="{BB962C8B-B14F-4D97-AF65-F5344CB8AC3E}">
        <p14:creationId xmlns:p14="http://schemas.microsoft.com/office/powerpoint/2010/main" val="90084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17</a:t>
            </a:fld>
            <a:endParaRPr lang="sk-SK"/>
          </a:p>
        </p:txBody>
      </p:sp>
    </p:spTree>
    <p:extLst>
      <p:ext uri="{BB962C8B-B14F-4D97-AF65-F5344CB8AC3E}">
        <p14:creationId xmlns:p14="http://schemas.microsoft.com/office/powerpoint/2010/main" val="3877852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18</a:t>
            </a:fld>
            <a:endParaRPr lang="sk-SK"/>
          </a:p>
        </p:txBody>
      </p:sp>
    </p:spTree>
    <p:extLst>
      <p:ext uri="{BB962C8B-B14F-4D97-AF65-F5344CB8AC3E}">
        <p14:creationId xmlns:p14="http://schemas.microsoft.com/office/powerpoint/2010/main" val="373635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19</a:t>
            </a:fld>
            <a:endParaRPr lang="sk-SK"/>
          </a:p>
        </p:txBody>
      </p:sp>
    </p:spTree>
    <p:extLst>
      <p:ext uri="{BB962C8B-B14F-4D97-AF65-F5344CB8AC3E}">
        <p14:creationId xmlns:p14="http://schemas.microsoft.com/office/powerpoint/2010/main" val="181531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a:t>
            </a:fld>
            <a:endParaRPr lang="sk-SK"/>
          </a:p>
        </p:txBody>
      </p:sp>
    </p:spTree>
    <p:extLst>
      <p:ext uri="{BB962C8B-B14F-4D97-AF65-F5344CB8AC3E}">
        <p14:creationId xmlns:p14="http://schemas.microsoft.com/office/powerpoint/2010/main" val="1713344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20</a:t>
            </a:fld>
            <a:endParaRPr lang="sk-SK"/>
          </a:p>
        </p:txBody>
      </p:sp>
    </p:spTree>
    <p:extLst>
      <p:ext uri="{BB962C8B-B14F-4D97-AF65-F5344CB8AC3E}">
        <p14:creationId xmlns:p14="http://schemas.microsoft.com/office/powerpoint/2010/main" val="131618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21</a:t>
            </a:fld>
            <a:endParaRPr lang="sk-SK"/>
          </a:p>
        </p:txBody>
      </p:sp>
    </p:spTree>
    <p:extLst>
      <p:ext uri="{BB962C8B-B14F-4D97-AF65-F5344CB8AC3E}">
        <p14:creationId xmlns:p14="http://schemas.microsoft.com/office/powerpoint/2010/main" val="217617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22</a:t>
            </a:fld>
            <a:endParaRPr lang="sk-SK"/>
          </a:p>
        </p:txBody>
      </p:sp>
    </p:spTree>
    <p:extLst>
      <p:ext uri="{BB962C8B-B14F-4D97-AF65-F5344CB8AC3E}">
        <p14:creationId xmlns:p14="http://schemas.microsoft.com/office/powerpoint/2010/main" val="351708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23</a:t>
            </a:fld>
            <a:endParaRPr lang="sk-SK"/>
          </a:p>
        </p:txBody>
      </p:sp>
    </p:spTree>
    <p:extLst>
      <p:ext uri="{BB962C8B-B14F-4D97-AF65-F5344CB8AC3E}">
        <p14:creationId xmlns:p14="http://schemas.microsoft.com/office/powerpoint/2010/main" val="381160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24</a:t>
            </a:fld>
            <a:endParaRPr lang="sk-SK"/>
          </a:p>
        </p:txBody>
      </p:sp>
    </p:spTree>
    <p:extLst>
      <p:ext uri="{BB962C8B-B14F-4D97-AF65-F5344CB8AC3E}">
        <p14:creationId xmlns:p14="http://schemas.microsoft.com/office/powerpoint/2010/main" val="609930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25</a:t>
            </a:fld>
            <a:endParaRPr lang="sk-SK"/>
          </a:p>
        </p:txBody>
      </p:sp>
    </p:spTree>
    <p:extLst>
      <p:ext uri="{BB962C8B-B14F-4D97-AF65-F5344CB8AC3E}">
        <p14:creationId xmlns:p14="http://schemas.microsoft.com/office/powerpoint/2010/main" val="3638173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26</a:t>
            </a:fld>
            <a:endParaRPr lang="sk-SK"/>
          </a:p>
        </p:txBody>
      </p:sp>
    </p:spTree>
    <p:extLst>
      <p:ext uri="{BB962C8B-B14F-4D97-AF65-F5344CB8AC3E}">
        <p14:creationId xmlns:p14="http://schemas.microsoft.com/office/powerpoint/2010/main" val="657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27</a:t>
            </a:fld>
            <a:endParaRPr lang="sk-SK"/>
          </a:p>
        </p:txBody>
      </p:sp>
    </p:spTree>
    <p:extLst>
      <p:ext uri="{BB962C8B-B14F-4D97-AF65-F5344CB8AC3E}">
        <p14:creationId xmlns:p14="http://schemas.microsoft.com/office/powerpoint/2010/main" val="2519636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28</a:t>
            </a:fld>
            <a:endParaRPr lang="sk-SK"/>
          </a:p>
        </p:txBody>
      </p:sp>
    </p:spTree>
    <p:extLst>
      <p:ext uri="{BB962C8B-B14F-4D97-AF65-F5344CB8AC3E}">
        <p14:creationId xmlns:p14="http://schemas.microsoft.com/office/powerpoint/2010/main" val="2217035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29</a:t>
            </a:fld>
            <a:endParaRPr lang="sk-SK"/>
          </a:p>
        </p:txBody>
      </p:sp>
    </p:spTree>
    <p:extLst>
      <p:ext uri="{BB962C8B-B14F-4D97-AF65-F5344CB8AC3E}">
        <p14:creationId xmlns:p14="http://schemas.microsoft.com/office/powerpoint/2010/main" val="18189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a:t>
            </a:fld>
            <a:endParaRPr lang="sk-SK"/>
          </a:p>
        </p:txBody>
      </p:sp>
    </p:spTree>
    <p:extLst>
      <p:ext uri="{BB962C8B-B14F-4D97-AF65-F5344CB8AC3E}">
        <p14:creationId xmlns:p14="http://schemas.microsoft.com/office/powerpoint/2010/main" val="2231329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30</a:t>
            </a:fld>
            <a:endParaRPr lang="sk-SK"/>
          </a:p>
        </p:txBody>
      </p:sp>
    </p:spTree>
    <p:extLst>
      <p:ext uri="{BB962C8B-B14F-4D97-AF65-F5344CB8AC3E}">
        <p14:creationId xmlns:p14="http://schemas.microsoft.com/office/powerpoint/2010/main" val="2439196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31</a:t>
            </a:fld>
            <a:endParaRPr lang="sk-SK"/>
          </a:p>
        </p:txBody>
      </p:sp>
    </p:spTree>
    <p:extLst>
      <p:ext uri="{BB962C8B-B14F-4D97-AF65-F5344CB8AC3E}">
        <p14:creationId xmlns:p14="http://schemas.microsoft.com/office/powerpoint/2010/main" val="4147972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32</a:t>
            </a:fld>
            <a:endParaRPr lang="sk-SK"/>
          </a:p>
        </p:txBody>
      </p:sp>
    </p:spTree>
    <p:extLst>
      <p:ext uri="{BB962C8B-B14F-4D97-AF65-F5344CB8AC3E}">
        <p14:creationId xmlns:p14="http://schemas.microsoft.com/office/powerpoint/2010/main" val="1323531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33</a:t>
            </a:fld>
            <a:endParaRPr lang="sk-SK"/>
          </a:p>
        </p:txBody>
      </p:sp>
    </p:spTree>
    <p:extLst>
      <p:ext uri="{BB962C8B-B14F-4D97-AF65-F5344CB8AC3E}">
        <p14:creationId xmlns:p14="http://schemas.microsoft.com/office/powerpoint/2010/main" val="976487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34</a:t>
            </a:fld>
            <a:endParaRPr lang="sk-SK"/>
          </a:p>
        </p:txBody>
      </p:sp>
    </p:spTree>
    <p:extLst>
      <p:ext uri="{BB962C8B-B14F-4D97-AF65-F5344CB8AC3E}">
        <p14:creationId xmlns:p14="http://schemas.microsoft.com/office/powerpoint/2010/main" val="94099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36</a:t>
            </a:fld>
            <a:endParaRPr lang="sk-SK"/>
          </a:p>
        </p:txBody>
      </p:sp>
    </p:spTree>
    <p:extLst>
      <p:ext uri="{BB962C8B-B14F-4D97-AF65-F5344CB8AC3E}">
        <p14:creationId xmlns:p14="http://schemas.microsoft.com/office/powerpoint/2010/main" val="2403642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37</a:t>
            </a:fld>
            <a:endParaRPr lang="sk-SK"/>
          </a:p>
        </p:txBody>
      </p:sp>
    </p:spTree>
    <p:extLst>
      <p:ext uri="{BB962C8B-B14F-4D97-AF65-F5344CB8AC3E}">
        <p14:creationId xmlns:p14="http://schemas.microsoft.com/office/powerpoint/2010/main" val="2182928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38</a:t>
            </a:fld>
            <a:endParaRPr lang="sk-SK"/>
          </a:p>
        </p:txBody>
      </p:sp>
    </p:spTree>
    <p:extLst>
      <p:ext uri="{BB962C8B-B14F-4D97-AF65-F5344CB8AC3E}">
        <p14:creationId xmlns:p14="http://schemas.microsoft.com/office/powerpoint/2010/main" val="1976851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39</a:t>
            </a:fld>
            <a:endParaRPr lang="sk-SK"/>
          </a:p>
        </p:txBody>
      </p:sp>
    </p:spTree>
    <p:extLst>
      <p:ext uri="{BB962C8B-B14F-4D97-AF65-F5344CB8AC3E}">
        <p14:creationId xmlns:p14="http://schemas.microsoft.com/office/powerpoint/2010/main" val="1841508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40</a:t>
            </a:fld>
            <a:endParaRPr lang="sk-SK"/>
          </a:p>
        </p:txBody>
      </p:sp>
    </p:spTree>
    <p:extLst>
      <p:ext uri="{BB962C8B-B14F-4D97-AF65-F5344CB8AC3E}">
        <p14:creationId xmlns:p14="http://schemas.microsoft.com/office/powerpoint/2010/main" val="425768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a:t>
            </a:fld>
            <a:endParaRPr lang="sk-SK"/>
          </a:p>
        </p:txBody>
      </p:sp>
    </p:spTree>
    <p:extLst>
      <p:ext uri="{BB962C8B-B14F-4D97-AF65-F5344CB8AC3E}">
        <p14:creationId xmlns:p14="http://schemas.microsoft.com/office/powerpoint/2010/main" val="2061526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41</a:t>
            </a:fld>
            <a:endParaRPr lang="sk-SK"/>
          </a:p>
        </p:txBody>
      </p:sp>
    </p:spTree>
    <p:extLst>
      <p:ext uri="{BB962C8B-B14F-4D97-AF65-F5344CB8AC3E}">
        <p14:creationId xmlns:p14="http://schemas.microsoft.com/office/powerpoint/2010/main" val="22458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42</a:t>
            </a:fld>
            <a:endParaRPr lang="sk-SK"/>
          </a:p>
        </p:txBody>
      </p:sp>
    </p:spTree>
    <p:extLst>
      <p:ext uri="{BB962C8B-B14F-4D97-AF65-F5344CB8AC3E}">
        <p14:creationId xmlns:p14="http://schemas.microsoft.com/office/powerpoint/2010/main" val="2784010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43</a:t>
            </a:fld>
            <a:endParaRPr lang="sk-SK"/>
          </a:p>
        </p:txBody>
      </p:sp>
    </p:spTree>
    <p:extLst>
      <p:ext uri="{BB962C8B-B14F-4D97-AF65-F5344CB8AC3E}">
        <p14:creationId xmlns:p14="http://schemas.microsoft.com/office/powerpoint/2010/main" val="60589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44</a:t>
            </a:fld>
            <a:endParaRPr lang="sk-SK"/>
          </a:p>
        </p:txBody>
      </p:sp>
    </p:spTree>
    <p:extLst>
      <p:ext uri="{BB962C8B-B14F-4D97-AF65-F5344CB8AC3E}">
        <p14:creationId xmlns:p14="http://schemas.microsoft.com/office/powerpoint/2010/main" val="1372935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45</a:t>
            </a:fld>
            <a:endParaRPr lang="sk-SK"/>
          </a:p>
        </p:txBody>
      </p:sp>
    </p:spTree>
    <p:extLst>
      <p:ext uri="{BB962C8B-B14F-4D97-AF65-F5344CB8AC3E}">
        <p14:creationId xmlns:p14="http://schemas.microsoft.com/office/powerpoint/2010/main" val="3308919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46</a:t>
            </a:fld>
            <a:endParaRPr lang="sk-SK"/>
          </a:p>
        </p:txBody>
      </p:sp>
    </p:spTree>
    <p:extLst>
      <p:ext uri="{BB962C8B-B14F-4D97-AF65-F5344CB8AC3E}">
        <p14:creationId xmlns:p14="http://schemas.microsoft.com/office/powerpoint/2010/main" val="3842023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47</a:t>
            </a:fld>
            <a:endParaRPr lang="sk-SK"/>
          </a:p>
        </p:txBody>
      </p:sp>
    </p:spTree>
    <p:extLst>
      <p:ext uri="{BB962C8B-B14F-4D97-AF65-F5344CB8AC3E}">
        <p14:creationId xmlns:p14="http://schemas.microsoft.com/office/powerpoint/2010/main" val="1939965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48</a:t>
            </a:fld>
            <a:endParaRPr lang="sk-SK"/>
          </a:p>
        </p:txBody>
      </p:sp>
    </p:spTree>
    <p:extLst>
      <p:ext uri="{BB962C8B-B14F-4D97-AF65-F5344CB8AC3E}">
        <p14:creationId xmlns:p14="http://schemas.microsoft.com/office/powerpoint/2010/main" val="3667691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49</a:t>
            </a:fld>
            <a:endParaRPr lang="sk-SK"/>
          </a:p>
        </p:txBody>
      </p:sp>
    </p:spTree>
    <p:extLst>
      <p:ext uri="{BB962C8B-B14F-4D97-AF65-F5344CB8AC3E}">
        <p14:creationId xmlns:p14="http://schemas.microsoft.com/office/powerpoint/2010/main" val="88757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50</a:t>
            </a:fld>
            <a:endParaRPr lang="sk-SK"/>
          </a:p>
        </p:txBody>
      </p:sp>
    </p:spTree>
    <p:extLst>
      <p:ext uri="{BB962C8B-B14F-4D97-AF65-F5344CB8AC3E}">
        <p14:creationId xmlns:p14="http://schemas.microsoft.com/office/powerpoint/2010/main" val="359271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a:t>
            </a:fld>
            <a:endParaRPr lang="sk-SK"/>
          </a:p>
        </p:txBody>
      </p:sp>
    </p:spTree>
    <p:extLst>
      <p:ext uri="{BB962C8B-B14F-4D97-AF65-F5344CB8AC3E}">
        <p14:creationId xmlns:p14="http://schemas.microsoft.com/office/powerpoint/2010/main" val="39391678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51</a:t>
            </a:fld>
            <a:endParaRPr lang="sk-SK"/>
          </a:p>
        </p:txBody>
      </p:sp>
    </p:spTree>
    <p:extLst>
      <p:ext uri="{BB962C8B-B14F-4D97-AF65-F5344CB8AC3E}">
        <p14:creationId xmlns:p14="http://schemas.microsoft.com/office/powerpoint/2010/main" val="26336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Zmenené hodnoty ukazovateľov boli upravené v súlade s aktuálnym nastavením implementovaných ako aj pripravovaných opatrení, ktoré v porovnaní s rokmi 2021 a 2022, počas ktorých boli pôvodne plánované, reflektovali na </a:t>
            </a:r>
            <a:r>
              <a:rPr lang="sk-SK" sz="664" kern="1200" dirty="0" err="1" smtClean="0">
                <a:solidFill>
                  <a:schemeClr val="tx1"/>
                </a:solidFill>
                <a:effectLst/>
                <a:latin typeface="+mn-lt"/>
                <a:ea typeface="+mn-ea"/>
                <a:cs typeface="+mn-cs"/>
              </a:rPr>
              <a:t>celopospoločenské</a:t>
            </a:r>
            <a:r>
              <a:rPr lang="sk-SK" sz="664" kern="1200" dirty="0" smtClean="0">
                <a:solidFill>
                  <a:schemeClr val="tx1"/>
                </a:solidFill>
                <a:effectLst/>
                <a:latin typeface="+mn-lt"/>
                <a:ea typeface="+mn-ea"/>
                <a:cs typeface="+mn-cs"/>
              </a:rPr>
              <a:t> dianie, či už vo forme zmien zamerania plánovaných opatrení alebo nárastu finančnej náročnosti spôsobenej infláciou.</a:t>
            </a:r>
            <a:endParaRPr lang="sk-SK" dirty="0" smtClean="0"/>
          </a:p>
          <a:p>
            <a:endParaRPr lang="sk-SK" dirty="0" smtClean="0"/>
          </a:p>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52</a:t>
            </a:fld>
            <a:endParaRPr lang="sk-SK"/>
          </a:p>
        </p:txBody>
      </p:sp>
    </p:spTree>
    <p:extLst>
      <p:ext uri="{BB962C8B-B14F-4D97-AF65-F5344CB8AC3E}">
        <p14:creationId xmlns:p14="http://schemas.microsoft.com/office/powerpoint/2010/main" val="2987629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dirty="0" smtClean="0">
                <a:latin typeface="Arial" panose="020B0604020202020204" pitchFamily="34" charset="0"/>
                <a:cs typeface="Arial" panose="020B0604020202020204" pitchFamily="34" charset="0"/>
              </a:rPr>
              <a:t>RSO4.1</a:t>
            </a:r>
            <a:endParaRPr lang="sk-SK" sz="800" b="0" kern="0" dirty="0" smtClean="0">
              <a:solidFill>
                <a:srgbClr val="000000"/>
              </a:solidFill>
              <a:latin typeface="Arial" panose="020B0604020202020204" pitchFamily="34" charset="0"/>
              <a:cs typeface="Arial" panose="020B0604020202020204" pitchFamily="34" charset="0"/>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Návrh spresnenia textácie reflektuje na aktualizáciu záverov ex </a:t>
            </a:r>
            <a:r>
              <a:rPr lang="sk-SK" sz="664" kern="1200" dirty="0" err="1" smtClean="0">
                <a:solidFill>
                  <a:schemeClr val="tx1"/>
                </a:solidFill>
                <a:effectLst/>
                <a:latin typeface="+mn-lt"/>
                <a:ea typeface="+mn-ea"/>
                <a:cs typeface="+mn-cs"/>
              </a:rPr>
              <a:t>ante</a:t>
            </a:r>
            <a:r>
              <a:rPr lang="sk-SK" sz="664" kern="1200" dirty="0" smtClean="0">
                <a:solidFill>
                  <a:schemeClr val="tx1"/>
                </a:solidFill>
                <a:effectLst/>
                <a:latin typeface="+mn-lt"/>
                <a:ea typeface="+mn-ea"/>
                <a:cs typeface="+mn-cs"/>
              </a:rPr>
              <a:t> hodnotenia pre využitie finančných nástrojov v programovom období 2021-2027 v Slovenskej republike pre oblasť sociálnej ekonomiky vo vzťahu k navrhovanému finančnému nástroju v bankovej oblasti, kde na základe spätnej väzby z trhu (trhové konzultácie) je v rámci bankových produktov aktuálne skôr preferovaný úverový nástroj pred nástrojom záručným.</a:t>
            </a:r>
          </a:p>
          <a:p>
            <a:endParaRPr lang="sk-SK" sz="664" kern="1200" dirty="0" smtClean="0">
              <a:solidFill>
                <a:schemeClr val="tx1"/>
              </a:solidFill>
              <a:effectLst/>
              <a:latin typeface="+mn-lt"/>
              <a:ea typeface="+mn-ea"/>
              <a:cs typeface="+mn-cs"/>
            </a:endParaRPr>
          </a:p>
          <a:p>
            <a:r>
              <a:rPr lang="sk-SK" sz="664" kern="1200" dirty="0" smtClean="0">
                <a:solidFill>
                  <a:schemeClr val="tx1"/>
                </a:solidFill>
                <a:effectLst/>
                <a:latin typeface="+mn-lt"/>
                <a:ea typeface="+mn-ea"/>
                <a:cs typeface="+mn-cs"/>
              </a:rPr>
              <a:t>Pôvodne mal byť bankový nástroj implementovaný vo forme záručného nástroja, nakoľko však došlo k zvýšeniu úrokových sadzieb na trhu, bolo potrebné, aj na základe spätnej väzby z trhu (trhové konzultácie), pristúpiť k úprave typu finančného nástroja zo záručného na úverový. Pri úverovom nástroji dostáva klient zväčša výhodnejšiu úrokovú sadzbu, nakoľko je úver priamo financovaný aj z verejných zdrojov, čo je v prípade podpory sociálnych podnikov smerodajné. Úverový finančný nástroj má však nižší pákový efekt v porovnaní so záručným, čo si vyžiadalo zvýšenie alokácie na tento finančný nástroj, na úrok upustenia od implementácie ďalšieho finančného nástroja (kapitálový nástroj na podporu sociálnych podnikov). Zároveň sa zohľadnila aj vyššia investičná náročnosť, ako bola pôvodne predpokladaná.</a:t>
            </a:r>
          </a:p>
          <a:p>
            <a:endParaRPr lang="sk-SK" sz="664" kern="1200" dirty="0" smtClean="0">
              <a:solidFill>
                <a:schemeClr val="tx1"/>
              </a:solidFill>
              <a:effectLst/>
              <a:latin typeface="+mn-lt"/>
              <a:ea typeface="+mn-ea"/>
              <a:cs typeface="+mn-cs"/>
            </a:endParaRPr>
          </a:p>
          <a:p>
            <a:r>
              <a:rPr lang="sk-SK" sz="664" kern="1200" dirty="0" smtClean="0">
                <a:solidFill>
                  <a:schemeClr val="tx1"/>
                </a:solidFill>
                <a:effectLst/>
                <a:latin typeface="+mn-lt"/>
                <a:ea typeface="+mn-ea"/>
                <a:cs typeface="+mn-cs"/>
              </a:rPr>
              <a:t>V nadväznosti na </a:t>
            </a:r>
            <a:r>
              <a:rPr lang="sk-SK" sz="664" kern="1200" dirty="0" err="1" smtClean="0">
                <a:solidFill>
                  <a:schemeClr val="tx1"/>
                </a:solidFill>
                <a:effectLst/>
                <a:latin typeface="+mn-lt"/>
                <a:ea typeface="+mn-ea"/>
                <a:cs typeface="+mn-cs"/>
              </a:rPr>
              <a:t>realokáciu</a:t>
            </a:r>
            <a:r>
              <a:rPr lang="sk-SK" sz="664" kern="1200" dirty="0" smtClean="0">
                <a:solidFill>
                  <a:schemeClr val="tx1"/>
                </a:solidFill>
                <a:effectLst/>
                <a:latin typeface="+mn-lt"/>
                <a:ea typeface="+mn-ea"/>
                <a:cs typeface="+mn-cs"/>
              </a:rPr>
              <a:t> všetkých pôvodne pridelených finančných prostriedkov v mechanizme IUI v kategórii VRR mimo ŠC RSO4.1 (schválené MV 18.3.2025), sa požaduje aj odstránenie prislúchajúcich MU k alokácii, ktorá bola na návrh územných partnerov presunutá na iné opatrenia. </a:t>
            </a:r>
          </a:p>
          <a:p>
            <a:r>
              <a:rPr lang="sk-SK" sz="800" b="1" kern="0" dirty="0" smtClean="0">
                <a:solidFill>
                  <a:srgbClr val="000000"/>
                </a:solidFill>
                <a:latin typeface="Arial" panose="020B0604020202020204" pitchFamily="34" charset="0"/>
                <a:cs typeface="Arial" panose="020B0604020202020204" pitchFamily="34" charset="0"/>
              </a:rPr>
              <a:t> </a:t>
            </a:r>
          </a:p>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dirty="0" smtClean="0">
                <a:latin typeface="Arial" panose="020B0604020202020204" pitchFamily="34" charset="0"/>
                <a:cs typeface="Arial" panose="020B0604020202020204" pitchFamily="34" charset="0"/>
              </a:rPr>
              <a:t>ESO4.1</a:t>
            </a:r>
            <a:endParaRPr lang="sk-SK" sz="800" b="1" kern="0" dirty="0" smtClean="0">
              <a:solidFill>
                <a:srgbClr val="000000"/>
              </a:solidFill>
              <a:latin typeface="Arial" panose="020B0604020202020204" pitchFamily="34" charset="0"/>
              <a:cs typeface="Arial" panose="020B0604020202020204" pitchFamily="34" charset="0"/>
            </a:endParaRPr>
          </a:p>
          <a:p>
            <a:r>
              <a:rPr lang="sk-SK" sz="800" kern="1200" dirty="0" smtClean="0">
                <a:solidFill>
                  <a:schemeClr val="tx1"/>
                </a:solidFill>
                <a:effectLst/>
                <a:latin typeface="+mn-lt"/>
                <a:ea typeface="+mn-ea"/>
                <a:cs typeface="+mn-cs"/>
              </a:rPr>
              <a:t>Akcia zabezpečovanie služieb podporovaného zamestnávania je zlúčená s akciou „zabezpečovanie individualizovaného a komplexného prístupu k znevýhodneným uchádzačom o zamestnanie alebo neaktívnym osobám so zameraním na poradenské činnosti a asistenciu pri identifikácii vhodných podporných nástrojov“, nakoľko sú obe akcie zamerané na rovnané aktivity – ide o duplicitu. </a:t>
            </a:r>
          </a:p>
          <a:p>
            <a:endParaRPr lang="sk-SK" sz="800"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800" kern="1200" dirty="0" smtClean="0">
                <a:solidFill>
                  <a:schemeClr val="tx1"/>
                </a:solidFill>
                <a:effectLst/>
                <a:latin typeface="+mn-lt"/>
                <a:ea typeface="+mn-ea"/>
                <a:cs typeface="+mn-cs"/>
              </a:rPr>
              <a:t>Cieľové skupiny v ŠC ESO 4.1 sú upravené na základe novelizácií zákona č. 5/2004 Z. Z.  o službách zamestnanosti a o zmene a doplnení niektorých zákonov.</a:t>
            </a:r>
          </a:p>
          <a:p>
            <a:endParaRPr lang="sk-SK" sz="800" b="1" kern="0" dirty="0" smtClean="0">
              <a:solidFill>
                <a:srgbClr val="000000"/>
              </a:solidFill>
              <a:latin typeface="Arial" panose="020B0604020202020204" pitchFamily="34" charset="0"/>
              <a:cs typeface="Arial" panose="020B0604020202020204" pitchFamily="34" charset="0"/>
            </a:endParaRPr>
          </a:p>
          <a:p>
            <a:endParaRPr lang="sk-SK" sz="800" b="1" kern="0" dirty="0" smtClean="0">
              <a:solidFill>
                <a:srgbClr val="000000"/>
              </a:solidFill>
              <a:latin typeface="Arial" panose="020B0604020202020204" pitchFamily="34" charset="0"/>
              <a:cs typeface="Arial" panose="020B0604020202020204" pitchFamily="34" charset="0"/>
            </a:endParaRPr>
          </a:p>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53</a:t>
            </a:fld>
            <a:endParaRPr lang="sk-SK"/>
          </a:p>
        </p:txBody>
      </p:sp>
    </p:spTree>
    <p:extLst>
      <p:ext uri="{BB962C8B-B14F-4D97-AF65-F5344CB8AC3E}">
        <p14:creationId xmlns:p14="http://schemas.microsoft.com/office/powerpoint/2010/main" val="157997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r>
              <a:rPr lang="sk-SK" sz="800" b="1" kern="0" dirty="0" smtClean="0">
                <a:solidFill>
                  <a:srgbClr val="000000"/>
                </a:solidFill>
                <a:latin typeface="Arial" panose="020B0604020202020204" pitchFamily="34" charset="0"/>
                <a:cs typeface="Arial" panose="020B0604020202020204" pitchFamily="34" charset="0"/>
              </a:rPr>
              <a:t>RSO4.2</a:t>
            </a:r>
            <a:endParaRPr lang="sk-SK" sz="664" b="1" kern="1200" dirty="0" smtClean="0">
              <a:solidFill>
                <a:schemeClr val="tx1"/>
              </a:solidFill>
              <a:effectLst/>
              <a:latin typeface="+mn-lt"/>
              <a:ea typeface="+mn-ea"/>
              <a:cs typeface="+mn-cs"/>
            </a:endParaRPr>
          </a:p>
          <a:p>
            <a:r>
              <a:rPr lang="sk-SK" sz="664" kern="1200" dirty="0" smtClean="0">
                <a:solidFill>
                  <a:schemeClr val="tx1"/>
                </a:solidFill>
                <a:effectLst/>
                <a:latin typeface="+mn-lt"/>
                <a:ea typeface="+mn-ea"/>
                <a:cs typeface="+mn-cs"/>
              </a:rPr>
              <a:t>Navýšenie alokácie  na podporu aktivít MRK o 3 300 000 eur z dôvodu presunu alokácie vyčlenenej pre ÚV SR zo 4P5, špecifického cieľa RSO4.3.</a:t>
            </a:r>
          </a:p>
          <a:p>
            <a:r>
              <a:rPr lang="sk-SK" sz="664" kern="1200" dirty="0" smtClean="0">
                <a:solidFill>
                  <a:schemeClr val="tx1"/>
                </a:solidFill>
                <a:effectLst/>
                <a:latin typeface="+mn-lt"/>
                <a:ea typeface="+mn-ea"/>
                <a:cs typeface="+mn-cs"/>
              </a:rPr>
              <a:t>Táto zmena programu súvisí s nevyužitou finančnou alokáciou ÚV SR v rámci priority 4P5, RSO4.3, v rámci ktorej bolo pôvodne plánované </a:t>
            </a:r>
            <a:r>
              <a:rPr lang="sk-SK" sz="664" i="1" kern="1200" dirty="0" smtClean="0">
                <a:solidFill>
                  <a:schemeClr val="tx1"/>
                </a:solidFill>
                <a:effectLst/>
                <a:latin typeface="+mn-lt"/>
                <a:ea typeface="+mn-ea"/>
                <a:cs typeface="+mn-cs"/>
              </a:rPr>
              <a:t>dobudovanie komunitných centier a zlepšenie ich vybavenosti</a:t>
            </a:r>
            <a:r>
              <a:rPr lang="sk-SK" sz="664" kern="1200" dirty="0" smtClean="0">
                <a:solidFill>
                  <a:schemeClr val="tx1"/>
                </a:solidFill>
                <a:effectLst/>
                <a:latin typeface="+mn-lt"/>
                <a:ea typeface="+mn-ea"/>
                <a:cs typeface="+mn-cs"/>
              </a:rPr>
              <a:t> pre Poskytovateľa ÚV SR. Z dôvodu obmedzenia možného duplicitného financovania sa táto podpora v rámci 4P5 počas realizácie programu presunula výhradne do gescie MPSVaR. Časť z takto uvoľnených finančných prostriedkov plánuje ÚV SR efektívnejšie využiť v rámci 4P2 a to na pokrytie predložených projektov pre typ akcie </a:t>
            </a:r>
            <a:r>
              <a:rPr lang="sk-SK" sz="664" i="1" kern="1200" dirty="0" smtClean="0">
                <a:solidFill>
                  <a:schemeClr val="tx1"/>
                </a:solidFill>
                <a:effectLst/>
                <a:latin typeface="+mn-lt"/>
                <a:ea typeface="+mn-ea"/>
                <a:cs typeface="+mn-cs"/>
              </a:rPr>
              <a:t>podpora </a:t>
            </a:r>
            <a:r>
              <a:rPr lang="sk-SK" sz="664" i="1" kern="1200" dirty="0" err="1" smtClean="0">
                <a:solidFill>
                  <a:schemeClr val="tx1"/>
                </a:solidFill>
                <a:effectLst/>
                <a:latin typeface="+mn-lt"/>
                <a:ea typeface="+mn-ea"/>
                <a:cs typeface="+mn-cs"/>
              </a:rPr>
              <a:t>desegregácie</a:t>
            </a:r>
            <a:r>
              <a:rPr lang="sk-SK" sz="664" i="1" kern="1200" dirty="0" smtClean="0">
                <a:solidFill>
                  <a:schemeClr val="tx1"/>
                </a:solidFill>
                <a:effectLst/>
                <a:latin typeface="+mn-lt"/>
                <a:ea typeface="+mn-ea"/>
                <a:cs typeface="+mn-cs"/>
              </a:rPr>
              <a:t> výchovy a vzdelávania</a:t>
            </a:r>
            <a:r>
              <a:rPr lang="sk-SK" sz="664" kern="1200" dirty="0" smtClean="0">
                <a:solidFill>
                  <a:schemeClr val="tx1"/>
                </a:solidFill>
                <a:effectLst/>
                <a:latin typeface="+mn-lt"/>
                <a:ea typeface="+mn-ea"/>
                <a:cs typeface="+mn-cs"/>
              </a:rPr>
              <a:t>. V rámci vyhlásenej výzvy PSK-UV-010-2024-DV-EFRR zameranej na budovanie infraštruktúry základných škôl za účelom kvalitného a dostupného vzdelávania pre žiakov z MRK poskytovateľ aktuálne eviduje predložené žiadosti o poskytnutie NFP prevyšujúce pôvodnú alokáciu výzvy o cca 4,5 mil. eur.</a:t>
            </a:r>
            <a:r>
              <a:rPr lang="sk-SK" sz="664" b="1" u="sng" kern="1200" dirty="0" smtClean="0">
                <a:solidFill>
                  <a:schemeClr val="tx1"/>
                </a:solidFill>
                <a:effectLst/>
                <a:latin typeface="+mn-lt"/>
                <a:ea typeface="+mn-ea"/>
                <a:cs typeface="+mn-cs"/>
              </a:rPr>
              <a:t> </a:t>
            </a:r>
            <a:r>
              <a:rPr lang="sk-SK" sz="664" kern="1200" dirty="0" smtClean="0">
                <a:solidFill>
                  <a:schemeClr val="tx1"/>
                </a:solidFill>
                <a:effectLst/>
                <a:latin typeface="+mn-lt"/>
                <a:ea typeface="+mn-ea"/>
                <a:cs typeface="+mn-cs"/>
              </a:rPr>
              <a:t> </a:t>
            </a:r>
          </a:p>
          <a:p>
            <a:endParaRPr lang="sk-SK" dirty="0" smtClean="0"/>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b="1" kern="1200" dirty="0" smtClean="0">
                <a:solidFill>
                  <a:schemeClr val="tx1"/>
                </a:solidFill>
                <a:effectLst/>
                <a:latin typeface="+mn-lt"/>
                <a:ea typeface="+mn-ea"/>
                <a:cs typeface="+mn-cs"/>
              </a:rPr>
              <a:t>ESO4.6</a:t>
            </a:r>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Návrh na vypustenie typu akcie a jeho popisu z dôvodu, že aktivity 4P2 primárne smerujú k podpore formálneho vzdelávania a zameriavajú sa na cieľovú skupinu školopovinných žiakov základných a stredných škôl, ktorí si plnia povinnú školskú dochádzku v súlade s § 19 ods. 1 až ods. 5 školského zákona. Aktivity na podporu </a:t>
            </a:r>
            <a:r>
              <a:rPr lang="sk-SK" sz="664" kern="1200" dirty="0" err="1" smtClean="0">
                <a:solidFill>
                  <a:schemeClr val="tx1"/>
                </a:solidFill>
                <a:effectLst/>
                <a:latin typeface="+mn-lt"/>
                <a:ea typeface="+mn-ea"/>
                <a:cs typeface="+mn-cs"/>
              </a:rPr>
              <a:t>druhošancového</a:t>
            </a:r>
            <a:r>
              <a:rPr lang="sk-SK" sz="664" kern="1200" dirty="0" smtClean="0">
                <a:solidFill>
                  <a:schemeClr val="tx1"/>
                </a:solidFill>
                <a:effectLst/>
                <a:latin typeface="+mn-lt"/>
                <a:ea typeface="+mn-ea"/>
                <a:cs typeface="+mn-cs"/>
              </a:rPr>
              <a:t> vzdelávania sú podporované v rámci 4P4 Záruky pre mladých, ako aj v rámci 4P3 ŠC ESO4.7 v súlade so Stratégiou celoživotného vzdelávania a poradenstva na roky 2021 – 2030.</a:t>
            </a:r>
          </a:p>
          <a:p>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Návrh na vypustenie cieľovej skupiny z dôvodu, že aktivity 4P2 primárne smerujú k podpore formálneho vzdelávania a zameriavajú sa na cieľovú skupinu školopovinných žiakov základných a stredných škôl, ktorí si plnia povinnú školskú dochádzku v súlade s § 19 ods. 1 až ods. 5 školského zákona. Aktivity na podporu </a:t>
            </a:r>
            <a:r>
              <a:rPr lang="sk-SK" sz="664" kern="1200" dirty="0" err="1" smtClean="0">
                <a:solidFill>
                  <a:schemeClr val="tx1"/>
                </a:solidFill>
                <a:effectLst/>
                <a:latin typeface="+mn-lt"/>
                <a:ea typeface="+mn-ea"/>
                <a:cs typeface="+mn-cs"/>
              </a:rPr>
              <a:t>druhošancového</a:t>
            </a:r>
            <a:r>
              <a:rPr lang="sk-SK" sz="664" kern="1200" dirty="0" smtClean="0">
                <a:solidFill>
                  <a:schemeClr val="tx1"/>
                </a:solidFill>
                <a:effectLst/>
                <a:latin typeface="+mn-lt"/>
                <a:ea typeface="+mn-ea"/>
                <a:cs typeface="+mn-cs"/>
              </a:rPr>
              <a:t> vzdelávania sú podporované v rámci 4P4 Záruky pre mladých, ako aj v rámci 4P3 ŠC ESO4.7 v súlade so Stratégiou celoživotného vzdelávania a poradenstva na roky 2021 – 2030. </a:t>
            </a:r>
          </a:p>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54</a:t>
            </a:fld>
            <a:endParaRPr lang="sk-SK"/>
          </a:p>
        </p:txBody>
      </p:sp>
    </p:spTree>
    <p:extLst>
      <p:ext uri="{BB962C8B-B14F-4D97-AF65-F5344CB8AC3E}">
        <p14:creationId xmlns:p14="http://schemas.microsoft.com/office/powerpoint/2010/main" val="1116899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kern="0" dirty="0" smtClean="0">
                <a:solidFill>
                  <a:srgbClr val="000000"/>
                </a:solidFill>
                <a:latin typeface="Arial" panose="020B0604020202020204" pitchFamily="34" charset="0"/>
                <a:cs typeface="Arial" panose="020B0604020202020204" pitchFamily="34" charset="0"/>
              </a:rPr>
              <a:t>ESO4.7</a:t>
            </a:r>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Prostredníctvom doplnenia ďalšej samostatnej hlavnej cieľovej skupiny (účastníkov aktivít vzdelávania a poradenstva dospelých) sa uľahčí žiadateľom realizujúcim intervencie v oblasti podpory vzdelávania a poradenstva dospelých pre široké spektrum cieľových skupín (najmä vo vzťahu k národným projektom systémového charakteru)  výber cieľovej skupiny, t. j. nebude nutné uvádzať všetky podporené cieľové skupiny individuálne, ale bude postačovať využiť možnosť ich definovania v širšom kontexte podpory (ako napr. pri národnom projekte Systém individuálnych vzdelávacích účtov – časť II: Podpora zručností formou individuálnych vzdelávacích účtov (POZIVU). </a:t>
            </a:r>
          </a:p>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55</a:t>
            </a:fld>
            <a:endParaRPr lang="sk-SK"/>
          </a:p>
        </p:txBody>
      </p:sp>
    </p:spTree>
    <p:extLst>
      <p:ext uri="{BB962C8B-B14F-4D97-AF65-F5344CB8AC3E}">
        <p14:creationId xmlns:p14="http://schemas.microsoft.com/office/powerpoint/2010/main" val="2325650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56</a:t>
            </a:fld>
            <a:endParaRPr lang="sk-SK"/>
          </a:p>
        </p:txBody>
      </p:sp>
    </p:spTree>
    <p:extLst>
      <p:ext uri="{BB962C8B-B14F-4D97-AF65-F5344CB8AC3E}">
        <p14:creationId xmlns:p14="http://schemas.microsoft.com/office/powerpoint/2010/main" val="325517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kern="0" dirty="0" smtClean="0">
                <a:solidFill>
                  <a:srgbClr val="000000"/>
                </a:solidFill>
                <a:latin typeface="Arial" panose="020B0604020202020204" pitchFamily="34" charset="0"/>
                <a:cs typeface="Arial" panose="020B0604020202020204" pitchFamily="34" charset="0"/>
              </a:rPr>
              <a:t>RSO4.3</a:t>
            </a:r>
            <a:endParaRPr lang="sk-SK" dirty="0" smtClean="0"/>
          </a:p>
          <a:p>
            <a:pPr marL="0" marR="0" lvl="0" indent="0" algn="l" defTabSz="506120" rtl="0" eaLnBrk="1" fontAlgn="auto" latinLnBrk="0" hangingPunct="1">
              <a:lnSpc>
                <a:spcPct val="100000"/>
              </a:lnSpc>
              <a:spcBef>
                <a:spcPts val="0"/>
              </a:spcBef>
              <a:spcAft>
                <a:spcPts val="0"/>
              </a:spcAft>
              <a:buClrTx/>
              <a:buSzTx/>
              <a:buFontTx/>
              <a:buNone/>
              <a:tabLst/>
              <a:defRPr/>
            </a:pPr>
            <a:r>
              <a:rPr lang="sk-SK" dirty="0" smtClean="0"/>
              <a:t>Presun</a:t>
            </a:r>
            <a:r>
              <a:rPr lang="sk-SK" baseline="0" dirty="0" smtClean="0"/>
              <a:t> do 4P2 </a:t>
            </a:r>
            <a:r>
              <a:rPr lang="sk-SK" sz="664" kern="1200" baseline="0" dirty="0" smtClean="0">
                <a:solidFill>
                  <a:schemeClr val="tx1"/>
                </a:solidFill>
                <a:effectLst/>
                <a:latin typeface="+mn-lt"/>
                <a:ea typeface="+mn-ea"/>
                <a:cs typeface="+mn-cs"/>
              </a:rPr>
              <a:t>–</a:t>
            </a:r>
            <a:r>
              <a:rPr lang="sk-SK" sz="664" kern="1200" dirty="0" smtClean="0">
                <a:solidFill>
                  <a:schemeClr val="tx1"/>
                </a:solidFill>
                <a:effectLst/>
                <a:latin typeface="+mn-lt"/>
                <a:ea typeface="+mn-ea"/>
                <a:cs typeface="+mn-cs"/>
              </a:rPr>
              <a:t> budovanie infraštruktúry základných škôl za účelom kvalitného a dostupného vzdelávania pre žiakov z MRK.</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Cieľom komunitnej starostlivosti o duševné zdravie je zlepšiť funkčnosť pacienta s duševnou poruchou, začleniť ho do aktívneho života v jeho prirodzenom prostredí, a tak pozitívne ovplyvniť priebeh a zlepšiť prognózu ochorenia, prepojením a poskytovaním sociálnych služieb. Zariadenia komunitnej starostlivosti o duševné zdravie budú poskytovať starostlivosť v moderných, zrekonštruovaných a materiálno-technicky zabezpečených zdravotníckych zariadeniach ambulantnej zdravotnej starostlivosti v odbore psychiatria, detská psychiatria, klinická psychológia, liečebná pedagogika a klinická logopédia, a to najmä prostredníctvom stacionárov a mobilných tímov, ktoré budú poskytovať predovšetkým služby psychiatrickej a </a:t>
            </a:r>
            <a:r>
              <a:rPr lang="sk-SK" sz="664" kern="1200" dirty="0" err="1" smtClean="0">
                <a:solidFill>
                  <a:schemeClr val="tx1"/>
                </a:solidFill>
                <a:effectLst/>
                <a:latin typeface="+mn-lt"/>
                <a:ea typeface="+mn-ea"/>
                <a:cs typeface="+mn-cs"/>
              </a:rPr>
              <a:t>psychosociálnej</a:t>
            </a:r>
            <a:r>
              <a:rPr lang="sk-SK" sz="664" kern="1200" dirty="0" smtClean="0">
                <a:solidFill>
                  <a:schemeClr val="tx1"/>
                </a:solidFill>
                <a:effectLst/>
                <a:latin typeface="+mn-lt"/>
                <a:ea typeface="+mn-ea"/>
                <a:cs typeface="+mn-cs"/>
              </a:rPr>
              <a:t> rehabilitácie, psychoterapie a sociálne služby.</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dirty="0" smtClean="0"/>
          </a:p>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kern="0" dirty="0" smtClean="0">
                <a:solidFill>
                  <a:srgbClr val="000000"/>
                </a:solidFill>
                <a:latin typeface="Arial" panose="020B0604020202020204" pitchFamily="34" charset="0"/>
                <a:cs typeface="Arial" panose="020B0604020202020204" pitchFamily="34" charset="0"/>
              </a:rPr>
              <a:t>RSO4.5</a:t>
            </a:r>
            <a:endParaRPr lang="sk-SK" dirty="0" smtClean="0"/>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Podpora bude zameraná na </a:t>
            </a:r>
            <a:r>
              <a:rPr lang="sk-SK" sz="664" kern="1200" dirty="0" err="1" smtClean="0">
                <a:solidFill>
                  <a:schemeClr val="tx1"/>
                </a:solidFill>
                <a:effectLst/>
                <a:latin typeface="+mn-lt"/>
                <a:ea typeface="+mn-ea"/>
                <a:cs typeface="+mn-cs"/>
              </a:rPr>
              <a:t>Self-triáž</a:t>
            </a:r>
            <a:r>
              <a:rPr lang="sk-SK" sz="664" kern="1200" dirty="0" smtClean="0">
                <a:solidFill>
                  <a:schemeClr val="tx1"/>
                </a:solidFill>
                <a:effectLst/>
                <a:latin typeface="+mn-lt"/>
                <a:ea typeface="+mn-ea"/>
                <a:cs typeface="+mn-cs"/>
              </a:rPr>
              <a:t> (digitálna </a:t>
            </a:r>
            <a:r>
              <a:rPr lang="sk-SK" sz="664" kern="1200" dirty="0" err="1" smtClean="0">
                <a:solidFill>
                  <a:schemeClr val="tx1"/>
                </a:solidFill>
                <a:effectLst/>
                <a:latin typeface="+mn-lt"/>
                <a:ea typeface="+mn-ea"/>
                <a:cs typeface="+mn-cs"/>
              </a:rPr>
              <a:t>triáž</a:t>
            </a:r>
            <a:r>
              <a:rPr lang="sk-SK" sz="664" kern="1200" dirty="0" smtClean="0">
                <a:solidFill>
                  <a:schemeClr val="tx1"/>
                </a:solidFill>
                <a:effectLst/>
                <a:latin typeface="+mn-lt"/>
                <a:ea typeface="+mn-ea"/>
                <a:cs typeface="+mn-cs"/>
              </a:rPr>
              <a:t>) pre pacientov, najmä v kontexte dostupnosti, prístupu k zdravotnej starostlivosti a optimalizácie zdravotných systémov. Digitálne technológie majú potenciál predstavovať efektívny nástroj na manažment dopytu po zdravotnej starostlivosti, čo je v kontexte preťažených zdravotných systémov mimoriadne žiadúce.</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dirty="0" smtClean="0"/>
          </a:p>
          <a:p>
            <a:pPr marL="0" marR="0" lvl="0" indent="0" algn="l" defTabSz="506120" rtl="0" eaLnBrk="1" fontAlgn="auto" latinLnBrk="0" hangingPunct="1">
              <a:lnSpc>
                <a:spcPct val="100000"/>
              </a:lnSpc>
              <a:spcBef>
                <a:spcPts val="0"/>
              </a:spcBef>
              <a:spcAft>
                <a:spcPts val="0"/>
              </a:spcAft>
              <a:buClrTx/>
              <a:buSzTx/>
              <a:buFontTx/>
              <a:buNone/>
              <a:tabLst/>
              <a:defRPr/>
            </a:pPr>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57</a:t>
            </a:fld>
            <a:endParaRPr lang="sk-SK"/>
          </a:p>
        </p:txBody>
      </p:sp>
    </p:spTree>
    <p:extLst>
      <p:ext uri="{BB962C8B-B14F-4D97-AF65-F5344CB8AC3E}">
        <p14:creationId xmlns:p14="http://schemas.microsoft.com/office/powerpoint/2010/main" val="29042636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kern="0" dirty="0" smtClean="0">
                <a:solidFill>
                  <a:srgbClr val="000000"/>
                </a:solidFill>
                <a:latin typeface="Arial" panose="020B0604020202020204" pitchFamily="34" charset="0"/>
                <a:cs typeface="Arial" panose="020B0604020202020204" pitchFamily="34" charset="0"/>
              </a:rPr>
              <a:t>ESO4.8</a:t>
            </a:r>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Akcia  vypustená nakoľko „komplexné riešenia individuálnej a multidisciplinárnej pomoci deťom s rizikovým alebo neštandardným vývinom a komplexnými potrebami“ svojim obsahom a realizovanými intervenciami ako napr. poradenské, mediačné a preventívne činnosti, rozvoj a zlepšenie dostupnosti služby včasnej intervencie pokrýva komplexne tieto činnosti v oblasti služby včasnej intervencie.</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Domovy komplexnej pomoci budú z fondu EFRR zrealizované až ku koncu programového obdobia. Akcia (navrhnutá na zrušenie) je priamo naviazaná na tieto projekty. Z uvedeného dôvodu navrhujeme akciu zrušiť. </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dirty="0" smtClean="0"/>
          </a:p>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kern="0" dirty="0" smtClean="0">
                <a:solidFill>
                  <a:srgbClr val="000000"/>
                </a:solidFill>
                <a:latin typeface="Arial" panose="020B0604020202020204" pitchFamily="34" charset="0"/>
                <a:cs typeface="Arial" panose="020B0604020202020204" pitchFamily="34" charset="0"/>
              </a:rPr>
              <a:t>ESO4.9</a:t>
            </a:r>
            <a:endParaRPr lang="sk-SK" sz="664" kern="1200" dirty="0" smtClean="0">
              <a:solidFill>
                <a:schemeClr val="tx1"/>
              </a:solidFill>
              <a:effectLst/>
              <a:latin typeface="+mn-lt"/>
              <a:ea typeface="+mn-ea"/>
              <a:cs typeface="+mn-cs"/>
            </a:endParaRPr>
          </a:p>
          <a:p>
            <a:r>
              <a:rPr lang="sk-SK" sz="664" kern="1200" dirty="0" smtClean="0">
                <a:solidFill>
                  <a:schemeClr val="tx1"/>
                </a:solidFill>
                <a:effectLst/>
                <a:latin typeface="+mn-lt"/>
                <a:ea typeface="+mn-ea"/>
                <a:cs typeface="+mn-cs"/>
              </a:rPr>
              <a:t>Národný projekt bol realizovaný jednou akciou z P SK,  a to „Individualizovaná pomoc osobám, ktorým bol udelený azyl alebo poskytnutá doplnková ochrana, a to aj formou finančných príspevkov“, v rámci ktorého boli formou finančného príspevku podporované samosprávy a mimovládne organizácie, ktorých zamestnanci realizovali aktivity zamerané na dlhodobú integráciu štátnych príslušníkov tretích krajín. Podpora smerovala aj k vysokokvalifikovaným osobám s cieľom zabezpečenia poradenských služieb pri integrácii na trh práce a preklenutí ich jazykových a sociálno- kultúrnych bariér. </a:t>
            </a:r>
          </a:p>
          <a:p>
            <a:r>
              <a:rPr lang="sk-SK" sz="664" b="1" kern="1200" dirty="0" smtClean="0">
                <a:solidFill>
                  <a:schemeClr val="tx1"/>
                </a:solidFill>
                <a:effectLst/>
                <a:latin typeface="+mn-lt"/>
                <a:ea typeface="+mn-ea"/>
                <a:cs typeface="+mn-cs"/>
              </a:rPr>
              <a:t>Medzi tieto aktivity patrili činnosti, ktoré svojou náplňou zahŕňali popis jednotlivých akcií P SK, ktoré navrhujeme z tohto špecifického cieľa vypustiť. Predmetom podpory z už realizovaného národného projektu boli nasledovné činnosti: </a:t>
            </a:r>
            <a:endParaRPr lang="sk-SK" sz="664" kern="1200" dirty="0" smtClean="0">
              <a:solidFill>
                <a:schemeClr val="tx1"/>
              </a:solidFill>
              <a:effectLst/>
              <a:latin typeface="+mn-lt"/>
              <a:ea typeface="+mn-ea"/>
              <a:cs typeface="+mn-cs"/>
            </a:endParaRPr>
          </a:p>
          <a:p>
            <a:pPr lvl="0"/>
            <a:r>
              <a:rPr lang="sk-SK" sz="664" kern="1200" dirty="0" smtClean="0">
                <a:solidFill>
                  <a:schemeClr val="tx1"/>
                </a:solidFill>
                <a:effectLst/>
                <a:latin typeface="+mn-lt"/>
                <a:ea typeface="+mn-ea"/>
                <a:cs typeface="+mn-cs"/>
              </a:rPr>
              <a:t>poskytovanie všeobecných informácií a poradenstva, najmä v oblastiach týkajúcich sa zamestnávania, vzdelávania, zdravotnej starostlivosti, bývania, sociálneho zabezpečenia, či uplatňovania právnych nárokov vo všeobecnosti, </a:t>
            </a:r>
          </a:p>
          <a:p>
            <a:pPr lvl="0"/>
            <a:r>
              <a:rPr lang="sk-SK" sz="664" kern="1200" dirty="0" smtClean="0">
                <a:solidFill>
                  <a:schemeClr val="tx1"/>
                </a:solidFill>
                <a:effectLst/>
                <a:latin typeface="+mn-lt"/>
                <a:ea typeface="+mn-ea"/>
                <a:cs typeface="+mn-cs"/>
              </a:rPr>
              <a:t>zabezpečovanie aktivít a programov vytváraných za účelom zvýšenia účinnosti podpory integrácie, najmä v oblastiach týkajúcich sa zamestnávania, vzdelávania, zdravotnej starostlivosti (vrátane psychologickej a sociálnej podpory), bývania, sociálneho zabezpečenia, kultúry, športu, či uplatňovania právnych nárokov vo všeobecnosti,</a:t>
            </a:r>
          </a:p>
          <a:p>
            <a:pPr lvl="0"/>
            <a:r>
              <a:rPr lang="sk-SK" sz="664" kern="1200" dirty="0" smtClean="0">
                <a:solidFill>
                  <a:schemeClr val="tx1"/>
                </a:solidFill>
                <a:effectLst/>
                <a:latin typeface="+mn-lt"/>
                <a:ea typeface="+mn-ea"/>
                <a:cs typeface="+mn-cs"/>
              </a:rPr>
              <a:t>aktivity a programy na komunitnej úrovni a komunitné organizovanie, </a:t>
            </a:r>
          </a:p>
          <a:p>
            <a:pPr lvl="0"/>
            <a:r>
              <a:rPr lang="sk-SK" sz="664" kern="1200" dirty="0" smtClean="0">
                <a:solidFill>
                  <a:schemeClr val="tx1"/>
                </a:solidFill>
                <a:effectLst/>
                <a:latin typeface="+mn-lt"/>
                <a:ea typeface="+mn-ea"/>
                <a:cs typeface="+mn-cs"/>
              </a:rPr>
              <a:t>informačné a osvetové aktivity smerom k širokej verejnosti, </a:t>
            </a:r>
          </a:p>
          <a:p>
            <a:pPr lvl="0"/>
            <a:r>
              <a:rPr lang="sk-SK" sz="664" kern="1200" dirty="0" smtClean="0">
                <a:solidFill>
                  <a:schemeClr val="tx1"/>
                </a:solidFill>
                <a:effectLst/>
                <a:latin typeface="+mn-lt"/>
                <a:ea typeface="+mn-ea"/>
                <a:cs typeface="+mn-cs"/>
              </a:rPr>
              <a:t>zabezpečovanie inštruktáže a podporných, metodických a koordinačných činností.</a:t>
            </a:r>
          </a:p>
          <a:p>
            <a:r>
              <a:rPr lang="sk-SK" sz="664" kern="1200" dirty="0" smtClean="0">
                <a:solidFill>
                  <a:schemeClr val="tx1"/>
                </a:solidFill>
                <a:effectLst/>
                <a:latin typeface="+mn-lt"/>
                <a:ea typeface="+mn-ea"/>
                <a:cs typeface="+mn-cs"/>
              </a:rPr>
              <a:t>V rámci národného projektu sa realizovala aj aktivita zameraná na prenos informácií a vstupov z prostredia mimovládnych a medzinárodných organizácií do procesov tvorby a implementácie migračnej a integračnej politiky SR. Jej realizáciou sa posilní dlhodobá  </a:t>
            </a:r>
            <a:r>
              <a:rPr lang="sk-SK" sz="664" kern="1200" dirty="0" err="1" smtClean="0">
                <a:solidFill>
                  <a:schemeClr val="tx1"/>
                </a:solidFill>
                <a:effectLst/>
                <a:latin typeface="+mn-lt"/>
                <a:ea typeface="+mn-ea"/>
                <a:cs typeface="+mn-cs"/>
              </a:rPr>
              <a:t>sociálno</a:t>
            </a:r>
            <a:r>
              <a:rPr lang="sk-SK" sz="664" kern="1200" dirty="0" smtClean="0">
                <a:solidFill>
                  <a:schemeClr val="tx1"/>
                </a:solidFill>
                <a:effectLst/>
                <a:latin typeface="+mn-lt"/>
                <a:ea typeface="+mn-ea"/>
                <a:cs typeface="+mn-cs"/>
              </a:rPr>
              <a:t> ekonomická integrácia osôb cieľovej skupiny do spoločnosti a prispeje k zlepšeniu kvality života v komunite.  </a:t>
            </a:r>
          </a:p>
          <a:p>
            <a:endParaRPr lang="sk-SK" sz="664" kern="1200" dirty="0" smtClean="0">
              <a:solidFill>
                <a:schemeClr val="tx1"/>
              </a:solidFill>
              <a:effectLst/>
              <a:latin typeface="+mn-lt"/>
              <a:ea typeface="+mn-ea"/>
              <a:cs typeface="+mn-cs"/>
            </a:endParaRPr>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58</a:t>
            </a:fld>
            <a:endParaRPr lang="sk-SK"/>
          </a:p>
        </p:txBody>
      </p:sp>
    </p:spTree>
    <p:extLst>
      <p:ext uri="{BB962C8B-B14F-4D97-AF65-F5344CB8AC3E}">
        <p14:creationId xmlns:p14="http://schemas.microsoft.com/office/powerpoint/2010/main" val="36273780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kern="0" dirty="0" smtClean="0">
                <a:solidFill>
                  <a:srgbClr val="000000"/>
                </a:solidFill>
                <a:latin typeface="Arial" panose="020B0604020202020204" pitchFamily="34" charset="0"/>
                <a:cs typeface="Arial" panose="020B0604020202020204" pitchFamily="34" charset="0"/>
              </a:rPr>
              <a:t>ESO4.11</a:t>
            </a:r>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Aktivity implementované prostredníctvom NP Rozvoj výkonu opatrení sociálnoprávnej ochrany detí a sociálnej kurately II zabezpečujú naplnenie všetkých šiestich akcií uvedených v pôvodnom texte PSK, s prioritou predchádzania umiestnenia detí do náhradnej starostlivosti. Prostredníctvom činností zamestnancov vykonávajúcich opatrenia </a:t>
            </a:r>
            <a:r>
              <a:rPr lang="sk-SK" sz="664" kern="1200" dirty="0" err="1" smtClean="0">
                <a:solidFill>
                  <a:schemeClr val="tx1"/>
                </a:solidFill>
                <a:effectLst/>
                <a:latin typeface="+mn-lt"/>
                <a:ea typeface="+mn-ea"/>
                <a:cs typeface="+mn-cs"/>
              </a:rPr>
              <a:t>SPODaSK</a:t>
            </a:r>
            <a:r>
              <a:rPr lang="sk-SK" sz="664" kern="1200" dirty="0" smtClean="0">
                <a:solidFill>
                  <a:schemeClr val="tx1"/>
                </a:solidFill>
                <a:effectLst/>
                <a:latin typeface="+mn-lt"/>
                <a:ea typeface="+mn-ea"/>
                <a:cs typeface="+mn-cs"/>
              </a:rPr>
              <a:t> na úradoch PSVR, v CDR alebo ambulantnou a terénnou formou je okrem iného zabezpečené aj skvalitňovanie podmienok výkonu náhradnej starostlivosti a zvyšovanie záujmu o túto formu starostlivosti. Odborná práca s cieľovou skupinou ako aj rodinami a náhradnými rodinami zároveň umožňuje participáciu detí a mladých dospelých a napomáha ich integrácii v CDR, zahŕňajúc zdravotne znevýhodnené deti. Obsahovo NP RVO </a:t>
            </a:r>
            <a:r>
              <a:rPr lang="sk-SK" sz="664" kern="1200" dirty="0" err="1" smtClean="0">
                <a:solidFill>
                  <a:schemeClr val="tx1"/>
                </a:solidFill>
                <a:effectLst/>
                <a:latin typeface="+mn-lt"/>
                <a:ea typeface="+mn-ea"/>
                <a:cs typeface="+mn-cs"/>
              </a:rPr>
              <a:t>SPODaSK</a:t>
            </a:r>
            <a:r>
              <a:rPr lang="sk-SK" sz="664" kern="1200" dirty="0" smtClean="0">
                <a:solidFill>
                  <a:schemeClr val="tx1"/>
                </a:solidFill>
                <a:effectLst/>
                <a:latin typeface="+mn-lt"/>
                <a:ea typeface="+mn-ea"/>
                <a:cs typeface="+mn-cs"/>
              </a:rPr>
              <a:t> II preto napĺňa všetky akcie uvedené v pôvodnom znení PSK, čo umožňuje zoskupenie všetkých šiestich akcií do dvoch, zameraných na skvalitňovanie metód práce s dieťaťom a vytvárania funkčnej siete pomoci deťom, rodičom a náhradným rodinám. Nie je preto potrebné, aby bolo v PSK ponechaných všetkých šesť akcií.</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sz="664" kern="1200" dirty="0" smtClean="0">
              <a:solidFill>
                <a:schemeClr val="tx1"/>
              </a:solidFill>
              <a:effectLst/>
              <a:latin typeface="+mn-lt"/>
              <a:ea typeface="+mn-ea"/>
              <a:cs typeface="+mn-cs"/>
            </a:endParaRPr>
          </a:p>
          <a:p>
            <a:r>
              <a:rPr lang="sk-SK" sz="664" kern="1200" dirty="0" smtClean="0">
                <a:solidFill>
                  <a:schemeClr val="tx1"/>
                </a:solidFill>
                <a:effectLst/>
                <a:latin typeface="+mn-lt"/>
                <a:ea typeface="+mn-ea"/>
                <a:cs typeface="+mn-cs"/>
              </a:rPr>
              <a:t>Precizovanie názvu intervencie. Zabezpečenie implementácie komunitnej psychiatrickej starostlivosti v praxi je možné len prostredníctvom dostatočného počtu odborne vzdelaných zdravotníckych pracovníkov a iných pracovníkov pracujúcich v zdravotníctve. Na základe požiadavky praxe je potrebné zvýšiť najmä počet lekárov a sestier pracujúcich v odbore psychiatria a detská psychiatria a v rámci zvýšenia odborných zručností a kvalifikovaných vedomostí je potrebné sústrediť sa na postgraduálne vzdelávanie pracovníkov v uvedených odboroch v súlade s najnovšími medicínskymi poznatkami. </a:t>
            </a:r>
          </a:p>
          <a:p>
            <a:r>
              <a:rPr lang="sk-SK" sz="664" kern="1200" dirty="0" smtClean="0">
                <a:solidFill>
                  <a:schemeClr val="tx1"/>
                </a:solidFill>
                <a:effectLst/>
                <a:latin typeface="+mn-lt"/>
                <a:ea typeface="+mn-ea"/>
                <a:cs typeface="+mn-cs"/>
              </a:rPr>
              <a:t>Podpora sústavného vzdelávania zdravotníckych pracovníkov prostredníctvom vybudovania simulačných centier. Simulácia umožní zdravotníckym pracovníkom / študentom praktizovať a demonštrovať zručnosti v bezpečnom a kontrolovanom prostredí, a to ich pripraví na výzvy, ktorým budú čeliť v reálnej praxi. Simulačné centrá predstavujú dôležitý nástroj pre nácvik techník komunikácie s pacientom s ohľadom na špecifické komunikačné potreby komunikačného partnera.</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kern="0" dirty="0" smtClean="0">
                <a:solidFill>
                  <a:srgbClr val="000000"/>
                </a:solidFill>
                <a:latin typeface="Arial" panose="020B0604020202020204" pitchFamily="34" charset="0"/>
                <a:cs typeface="Arial" panose="020B0604020202020204" pitchFamily="34" charset="0"/>
              </a:rPr>
              <a:t>ESO4.12</a:t>
            </a:r>
            <a:endParaRPr lang="sk-SK" sz="664" kern="1200" dirty="0" smtClean="0">
              <a:solidFill>
                <a:schemeClr val="tx1"/>
              </a:solidFill>
              <a:effectLst/>
              <a:latin typeface="+mn-lt"/>
              <a:ea typeface="+mn-ea"/>
              <a:cs typeface="+mn-cs"/>
            </a:endParaRPr>
          </a:p>
          <a:p>
            <a:r>
              <a:rPr lang="sk-SK" sz="664" kern="1200" dirty="0" smtClean="0">
                <a:solidFill>
                  <a:schemeClr val="tx1"/>
                </a:solidFill>
                <a:effectLst/>
                <a:latin typeface="+mn-lt"/>
                <a:ea typeface="+mn-ea"/>
                <a:cs typeface="+mn-cs"/>
              </a:rPr>
              <a:t>Bezdomovstvo a vylúčenie z bývania sú spoločenským problémom, ktorý negatívne ovplyvňuje</a:t>
            </a:r>
            <a:r>
              <a:rPr lang="sk-SK" sz="664" kern="1200" baseline="0" dirty="0" smtClean="0">
                <a:solidFill>
                  <a:schemeClr val="tx1"/>
                </a:solidFill>
                <a:effectLst/>
                <a:latin typeface="+mn-lt"/>
                <a:ea typeface="+mn-ea"/>
                <a:cs typeface="+mn-cs"/>
              </a:rPr>
              <a:t> </a:t>
            </a:r>
            <a:r>
              <a:rPr lang="sk-SK" sz="664" kern="1200" dirty="0" smtClean="0">
                <a:solidFill>
                  <a:schemeClr val="tx1"/>
                </a:solidFill>
                <a:effectLst/>
                <a:latin typeface="+mn-lt"/>
                <a:ea typeface="+mn-ea"/>
                <a:cs typeface="+mn-cs"/>
              </a:rPr>
              <a:t>jednotlivcov, skupiny osôb ako aj celú spoločnosť. Z uvedeného dôvodu je dôležité vytvorenie dostupnej a funkčnej siete, ktorá kombinuje prevenciu, sociálne poradenstvo, poskytovanie podporných služieb, hľadanie dostupného bývania, atď.</a:t>
            </a:r>
          </a:p>
          <a:p>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59</a:t>
            </a:fld>
            <a:endParaRPr lang="sk-SK"/>
          </a:p>
        </p:txBody>
      </p:sp>
    </p:spTree>
    <p:extLst>
      <p:ext uri="{BB962C8B-B14F-4D97-AF65-F5344CB8AC3E}">
        <p14:creationId xmlns:p14="http://schemas.microsoft.com/office/powerpoint/2010/main" val="3035696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r>
              <a:rPr lang="sk-SK" sz="800" b="1" kern="0" dirty="0" smtClean="0">
                <a:solidFill>
                  <a:srgbClr val="000000"/>
                </a:solidFill>
                <a:latin typeface="Arial" panose="020B0604020202020204" pitchFamily="34" charset="0"/>
                <a:cs typeface="Arial" panose="020B0604020202020204" pitchFamily="34" charset="0"/>
              </a:rPr>
              <a:t>RSO4.3 </a:t>
            </a:r>
            <a:endParaRPr lang="sk-SK" sz="664" kern="1200" dirty="0" smtClean="0">
              <a:solidFill>
                <a:schemeClr val="tx1"/>
              </a:solidFill>
              <a:effectLst/>
              <a:latin typeface="+mn-lt"/>
              <a:ea typeface="+mn-ea"/>
              <a:cs typeface="+mn-cs"/>
            </a:endParaRPr>
          </a:p>
          <a:p>
            <a:r>
              <a:rPr lang="sk-SK" sz="664" kern="1200" dirty="0" smtClean="0">
                <a:solidFill>
                  <a:schemeClr val="tx1"/>
                </a:solidFill>
                <a:effectLst/>
                <a:latin typeface="+mn-lt"/>
                <a:ea typeface="+mn-ea"/>
                <a:cs typeface="+mn-cs"/>
              </a:rPr>
              <a:t>Odstránenie typu akcie svojpomocného bývania z 4P6 RSO 4.3  z dôvodu, že budú podporené iba sprievodné mäkké aktivity zamerané na podporu svojpomocného bývania v rámci ESO4.10.</a:t>
            </a:r>
          </a:p>
          <a:p>
            <a:r>
              <a:rPr lang="sk-SK" sz="664" kern="1200" dirty="0" smtClean="0">
                <a:solidFill>
                  <a:schemeClr val="tx1"/>
                </a:solidFill>
                <a:effectLst/>
                <a:latin typeface="+mn-lt"/>
                <a:ea typeface="+mn-ea"/>
                <a:cs typeface="+mn-cs"/>
              </a:rPr>
              <a:t>V rámci  typu akcie „rekonštrukcia a výstavba vyhovujúcich foriem bývania pre sociálne odkázané skupiny obyvateľstva s dôrazom na MRK“ bol pôvodný text bližšie popisujúci stav z minulosti v rámci podporených aktivít zameraných na svojpomocnú výstavbu domov a bytov z dôvodu </a:t>
            </a:r>
            <a:r>
              <a:rPr lang="sk-SK" sz="664" kern="1200" dirty="0" err="1" smtClean="0">
                <a:solidFill>
                  <a:schemeClr val="tx1"/>
                </a:solidFill>
                <a:effectLst/>
                <a:latin typeface="+mn-lt"/>
                <a:ea typeface="+mn-ea"/>
                <a:cs typeface="+mn-cs"/>
              </a:rPr>
              <a:t>nerelevantnosti</a:t>
            </a:r>
            <a:r>
              <a:rPr lang="sk-SK" sz="664" kern="1200" dirty="0" smtClean="0">
                <a:solidFill>
                  <a:schemeClr val="tx1"/>
                </a:solidFill>
                <a:effectLst/>
                <a:latin typeface="+mn-lt"/>
                <a:ea typeface="+mn-ea"/>
                <a:cs typeface="+mn-cs"/>
              </a:rPr>
              <a:t> pre tento typ akcie presunutý do akcie svojpomocného bývania v rámci ESO 4.10. Zároveň bol odstránený text nahradený detailnejším popisom typu akcie za účelom presnejšieho zadefinovania podporených aktivít a odstránenia pochybností o rozsahu podpory. Skúsenosti z posledného obdobia jasne naznačujú potrebu ochrany zdravia, majetku a bezpečnosti v osídleniach MRK (napr. požiare v obciach Spišský Štiavnik a Veľký Šariš).</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dirty="0" smtClean="0"/>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Doplnenie nového typu akcie „podpora občianskej vybavenosti na realizáciu </a:t>
            </a:r>
            <a:r>
              <a:rPr lang="sk-SK" sz="664" kern="1200" dirty="0" err="1" smtClean="0">
                <a:solidFill>
                  <a:schemeClr val="tx1"/>
                </a:solidFill>
                <a:effectLst/>
                <a:latin typeface="+mn-lt"/>
                <a:ea typeface="+mn-ea"/>
                <a:cs typeface="+mn-cs"/>
              </a:rPr>
              <a:t>inkluzívnych</a:t>
            </a:r>
            <a:r>
              <a:rPr lang="sk-SK" sz="664" kern="1200" dirty="0" smtClean="0">
                <a:solidFill>
                  <a:schemeClr val="tx1"/>
                </a:solidFill>
                <a:effectLst/>
                <a:latin typeface="+mn-lt"/>
                <a:ea typeface="+mn-ea"/>
                <a:cs typeface="+mn-cs"/>
              </a:rPr>
              <a:t> rozvojových aktivít“ z dôvodu zabezpečenia komplexnej podpory priestorov pre </a:t>
            </a:r>
            <a:r>
              <a:rPr lang="sk-SK" sz="664" kern="1200" dirty="0" err="1" smtClean="0">
                <a:solidFill>
                  <a:schemeClr val="tx1"/>
                </a:solidFill>
                <a:effectLst/>
                <a:latin typeface="+mn-lt"/>
                <a:ea typeface="+mn-ea"/>
                <a:cs typeface="+mn-cs"/>
              </a:rPr>
              <a:t>inkluzívne</a:t>
            </a:r>
            <a:r>
              <a:rPr lang="sk-SK" sz="664" kern="1200" dirty="0" smtClean="0">
                <a:solidFill>
                  <a:schemeClr val="tx1"/>
                </a:solidFill>
                <a:effectLst/>
                <a:latin typeface="+mn-lt"/>
                <a:ea typeface="+mn-ea"/>
                <a:cs typeface="+mn-cs"/>
              </a:rPr>
              <a:t> aktivity. Uvedená aktivita si vyžaduje dodatočné pridelenie finančných prostriedkov v rámci revízie PSK (na kód intervencie 154).</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sz="800" b="1" kern="0" dirty="0" smtClean="0">
              <a:solidFill>
                <a:srgbClr val="000000"/>
              </a:solidFill>
              <a:latin typeface="Arial" panose="020B0604020202020204" pitchFamily="34" charset="0"/>
              <a:cs typeface="Arial" panose="020B0604020202020204" pitchFamily="34" charset="0"/>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800" b="1" kern="0" dirty="0" smtClean="0">
                <a:solidFill>
                  <a:srgbClr val="000000"/>
                </a:solidFill>
                <a:latin typeface="Arial" panose="020B0604020202020204" pitchFamily="34" charset="0"/>
                <a:cs typeface="Arial" panose="020B0604020202020204" pitchFamily="34" charset="0"/>
              </a:rPr>
              <a:t>ESO4.10</a:t>
            </a:r>
            <a:endParaRPr lang="sk-SK" sz="664" kern="1200" dirty="0" smtClean="0">
              <a:solidFill>
                <a:schemeClr val="tx1"/>
              </a:solidFill>
              <a:effectLst/>
              <a:latin typeface="+mn-lt"/>
              <a:ea typeface="+mn-ea"/>
              <a:cs typeface="+mn-cs"/>
            </a:endParaRPr>
          </a:p>
          <a:p>
            <a:r>
              <a:rPr lang="sk-SK" sz="664" kern="1200" dirty="0" smtClean="0">
                <a:solidFill>
                  <a:schemeClr val="tx1"/>
                </a:solidFill>
                <a:effectLst/>
                <a:latin typeface="+mn-lt"/>
                <a:ea typeface="+mn-ea"/>
                <a:cs typeface="+mn-cs"/>
              </a:rPr>
              <a:t>Zmeny boli vykonané z dôvodu presnejšieho zadefinovania podporených aktivít a typov akcie za účelom jednoznačnosti a odstránenia pochybností o rozsahu podpory.</a:t>
            </a:r>
          </a:p>
          <a:p>
            <a:r>
              <a:rPr lang="sk-SK" sz="664" kern="1200" dirty="0" smtClean="0">
                <a:solidFill>
                  <a:schemeClr val="tx1"/>
                </a:solidFill>
                <a:effectLst/>
                <a:latin typeface="+mn-lt"/>
                <a:ea typeface="+mn-ea"/>
                <a:cs typeface="+mn-cs"/>
              </a:rPr>
              <a:t>V rámci popisu typu akcie „aktivizácia rómskych dievčat a žien k ich vyššej účasti vo vzdelávaní, na trhu práce, ako aj v programoch zameraných na lepšie podmienky ich bývania a zdravia“ bolo doplnené upresnenie podporenej aktivity zameranej na inklúziu rómskych žien do spoločnosti po výkone trestu.</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r>
              <a:rPr lang="sk-SK" sz="664" kern="1200" dirty="0" smtClean="0">
                <a:solidFill>
                  <a:schemeClr val="tx1"/>
                </a:solidFill>
                <a:effectLst/>
                <a:latin typeface="+mn-lt"/>
                <a:ea typeface="+mn-ea"/>
                <a:cs typeface="+mn-cs"/>
              </a:rPr>
              <a:t>V rámci popisu typu akcie „podpora vzájomného učenia, </a:t>
            </a:r>
            <a:r>
              <a:rPr lang="sk-SK" sz="664" kern="1200" dirty="0" err="1" smtClean="0">
                <a:solidFill>
                  <a:schemeClr val="tx1"/>
                </a:solidFill>
                <a:effectLst/>
                <a:latin typeface="+mn-lt"/>
                <a:ea typeface="+mn-ea"/>
                <a:cs typeface="+mn-cs"/>
              </a:rPr>
              <a:t>desegregácie</a:t>
            </a:r>
            <a:r>
              <a:rPr lang="sk-SK" sz="664" kern="1200" dirty="0" smtClean="0">
                <a:solidFill>
                  <a:schemeClr val="tx1"/>
                </a:solidFill>
                <a:effectLst/>
                <a:latin typeface="+mn-lt"/>
                <a:ea typeface="+mn-ea"/>
                <a:cs typeface="+mn-cs"/>
              </a:rPr>
              <a:t> a súdržnosti (opatrenia proti rómskemu rasizmu)“  bol doplnený konkrétnejší spôsob realizácie aktivity prostredníctvom výkonu misijno-pastoračnej práce pre zabezpečovanie integrálneho osobnostného rozvoja MRK v súlade s vyhlásenou výzvou.</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sz="664" kern="1200" dirty="0" smtClean="0">
              <a:solidFill>
                <a:schemeClr val="tx1"/>
              </a:solidFill>
              <a:effectLst/>
              <a:latin typeface="+mn-lt"/>
              <a:ea typeface="+mn-ea"/>
              <a:cs typeface="+mn-cs"/>
            </a:endParaRPr>
          </a:p>
          <a:p>
            <a:r>
              <a:rPr lang="sk-SK" sz="664" kern="1200" dirty="0" smtClean="0">
                <a:solidFill>
                  <a:schemeClr val="tx1"/>
                </a:solidFill>
                <a:effectLst/>
                <a:latin typeface="+mn-lt"/>
                <a:ea typeface="+mn-ea"/>
                <a:cs typeface="+mn-cs"/>
              </a:rPr>
              <a:t>Doplnený nový typ akcie s popisom podporených aktivít s názvom „podpora asistencie v oblasti bývania a ochrany zdravia“, ktorý súvisí:</a:t>
            </a:r>
          </a:p>
          <a:p>
            <a:r>
              <a:rPr lang="sk-SK" sz="664" kern="1200" dirty="0" smtClean="0">
                <a:solidFill>
                  <a:schemeClr val="tx1"/>
                </a:solidFill>
                <a:effectLst/>
                <a:latin typeface="+mn-lt"/>
                <a:ea typeface="+mn-ea"/>
                <a:cs typeface="+mn-cs"/>
              </a:rPr>
              <a:t>-	 s   presunom aktivít zo ŠC RSO4.3 - dôvodom presunu aktivít je, že pri výstavbe vlastného bývania pre obyvateľov MRK, ako aj pri sprostredkovaní nájomného bývania budú podporené iba sprievodné mäkké aktivity z fondu ESF+</a:t>
            </a:r>
          </a:p>
          <a:p>
            <a:r>
              <a:rPr lang="sk-SK" sz="664" kern="1200" dirty="0" smtClean="0">
                <a:solidFill>
                  <a:schemeClr val="tx1"/>
                </a:solidFill>
                <a:effectLst/>
                <a:latin typeface="+mn-lt"/>
                <a:ea typeface="+mn-ea"/>
                <a:cs typeface="+mn-cs"/>
              </a:rPr>
              <a:t>-	s doplnením novej intervencie zameranej na služby pre zabezpečenie bezpečnosti a ochrany zdravia obyvateľov v sídlach s prítomnosťou MRK (napr. problém so šírením besnoty a iných chorôb u psov, ich útoky na obyvateľov). </a:t>
            </a:r>
          </a:p>
          <a:p>
            <a:pPr marL="0" marR="0" lvl="0" indent="0" algn="l" defTabSz="506120" rtl="0" eaLnBrk="1" fontAlgn="auto" latinLnBrk="0" hangingPunct="1">
              <a:lnSpc>
                <a:spcPct val="100000"/>
              </a:lnSpc>
              <a:spcBef>
                <a:spcPts val="0"/>
              </a:spcBef>
              <a:spcAft>
                <a:spcPts val="0"/>
              </a:spcAft>
              <a:buClrTx/>
              <a:buSzTx/>
              <a:buFontTx/>
              <a:buNone/>
              <a:tabLst/>
              <a:defRPr/>
            </a:pPr>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endParaRPr lang="sk-SK" sz="664" kern="1200" dirty="0" smtClean="0">
              <a:solidFill>
                <a:schemeClr val="tx1"/>
              </a:solidFill>
              <a:effectLst/>
              <a:latin typeface="+mn-lt"/>
              <a:ea typeface="+mn-ea"/>
              <a:cs typeface="+mn-cs"/>
            </a:endParaRPr>
          </a:p>
          <a:p>
            <a:pPr marL="0" marR="0" lvl="0" indent="0" algn="l" defTabSz="506120" rtl="0" eaLnBrk="1" fontAlgn="auto" latinLnBrk="0" hangingPunct="1">
              <a:lnSpc>
                <a:spcPct val="100000"/>
              </a:lnSpc>
              <a:spcBef>
                <a:spcPts val="0"/>
              </a:spcBef>
              <a:spcAft>
                <a:spcPts val="0"/>
              </a:spcAft>
              <a:buClrTx/>
              <a:buSzTx/>
              <a:buFontTx/>
              <a:buNone/>
              <a:tabLst/>
              <a:defRPr/>
            </a:pPr>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60</a:t>
            </a:fld>
            <a:endParaRPr lang="sk-SK"/>
          </a:p>
        </p:txBody>
      </p:sp>
    </p:spTree>
    <p:extLst>
      <p:ext uri="{BB962C8B-B14F-4D97-AF65-F5344CB8AC3E}">
        <p14:creationId xmlns:p14="http://schemas.microsoft.com/office/powerpoint/2010/main" val="105455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6</a:t>
            </a:fld>
            <a:endParaRPr lang="sk-SK"/>
          </a:p>
        </p:txBody>
      </p:sp>
    </p:spTree>
    <p:extLst>
      <p:ext uri="{BB962C8B-B14F-4D97-AF65-F5344CB8AC3E}">
        <p14:creationId xmlns:p14="http://schemas.microsoft.com/office/powerpoint/2010/main" val="3830051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61</a:t>
            </a:fld>
            <a:endParaRPr lang="sk-SK"/>
          </a:p>
        </p:txBody>
      </p:sp>
    </p:spTree>
    <p:extLst>
      <p:ext uri="{BB962C8B-B14F-4D97-AF65-F5344CB8AC3E}">
        <p14:creationId xmlns:p14="http://schemas.microsoft.com/office/powerpoint/2010/main" val="17515412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62</a:t>
            </a:fld>
            <a:endParaRPr lang="sk-SK"/>
          </a:p>
        </p:txBody>
      </p:sp>
    </p:spTree>
    <p:extLst>
      <p:ext uri="{BB962C8B-B14F-4D97-AF65-F5344CB8AC3E}">
        <p14:creationId xmlns:p14="http://schemas.microsoft.com/office/powerpoint/2010/main" val="19544866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63</a:t>
            </a:fld>
            <a:endParaRPr lang="sk-SK"/>
          </a:p>
        </p:txBody>
      </p:sp>
    </p:spTree>
    <p:extLst>
      <p:ext uri="{BB962C8B-B14F-4D97-AF65-F5344CB8AC3E}">
        <p14:creationId xmlns:p14="http://schemas.microsoft.com/office/powerpoint/2010/main" val="32584107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64</a:t>
            </a:fld>
            <a:endParaRPr lang="sk-SK"/>
          </a:p>
        </p:txBody>
      </p:sp>
    </p:spTree>
    <p:extLst>
      <p:ext uri="{BB962C8B-B14F-4D97-AF65-F5344CB8AC3E}">
        <p14:creationId xmlns:p14="http://schemas.microsoft.com/office/powerpoint/2010/main" val="2546936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71896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59CF2995-AB43-4B7C-B8CD-9DC7C3692A9C}" type="slidenum">
              <a:rPr kumimoji="0" lang="en-GB"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73</a:t>
            </a:fld>
            <a:endParaRPr kumimoji="0" lang="en-GB"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09435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59CF2995-AB43-4B7C-B8CD-9DC7C3692A9C}" type="slidenum">
              <a:rPr kumimoji="0" lang="en-GB"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lang="en-GB"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877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7</a:t>
            </a:fld>
            <a:endParaRPr lang="sk-SK"/>
          </a:p>
        </p:txBody>
      </p:sp>
    </p:spTree>
    <p:extLst>
      <p:ext uri="{BB962C8B-B14F-4D97-AF65-F5344CB8AC3E}">
        <p14:creationId xmlns:p14="http://schemas.microsoft.com/office/powerpoint/2010/main" val="35304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8</a:t>
            </a:fld>
            <a:endParaRPr lang="sk-SK"/>
          </a:p>
        </p:txBody>
      </p:sp>
    </p:spTree>
    <p:extLst>
      <p:ext uri="{BB962C8B-B14F-4D97-AF65-F5344CB8AC3E}">
        <p14:creationId xmlns:p14="http://schemas.microsoft.com/office/powerpoint/2010/main" val="307973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1D6-F8DE-AABA-8280-7A8AAC2E11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E194D49-B81C-A117-DE7A-2F6D4289D697}"/>
              </a:ext>
            </a:extLst>
          </p:cNvPr>
          <p:cNvSpPr>
            <a:spLocks noGrp="1" noRot="1" noChangeAspect="1"/>
          </p:cNvSpPr>
          <p:nvPr>
            <p:ph type="sldImg"/>
          </p:nvPr>
        </p:nvSpPr>
        <p:spPr>
          <a:xfrm>
            <a:off x="685800" y="1143000"/>
            <a:ext cx="5486400" cy="3086100"/>
          </a:xfrm>
        </p:spPr>
      </p:sp>
      <p:sp>
        <p:nvSpPr>
          <p:cNvPr id="3" name="Zástupný objekt pre poznámky 2">
            <a:extLst>
              <a:ext uri="{FF2B5EF4-FFF2-40B4-BE49-F238E27FC236}">
                <a16:creationId xmlns:a16="http://schemas.microsoft.com/office/drawing/2014/main" id="{6278B85A-3701-1459-A8CD-36A58B86AB8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128704B-DBC6-D851-8D76-4A6A9186A4CD}"/>
              </a:ext>
            </a:extLst>
          </p:cNvPr>
          <p:cNvSpPr>
            <a:spLocks noGrp="1"/>
          </p:cNvSpPr>
          <p:nvPr>
            <p:ph type="sldNum" sz="quarter" idx="5"/>
          </p:nvPr>
        </p:nvSpPr>
        <p:spPr/>
        <p:txBody>
          <a:bodyPr/>
          <a:lstStyle/>
          <a:p>
            <a:fld id="{62C5C93B-E089-DE41-ABFC-12A6C026AC3A}" type="slidenum">
              <a:rPr lang="sk-SK" smtClean="0"/>
              <a:t>9</a:t>
            </a:fld>
            <a:endParaRPr lang="sk-SK"/>
          </a:p>
        </p:txBody>
      </p:sp>
    </p:spTree>
    <p:extLst>
      <p:ext uri="{BB962C8B-B14F-4D97-AF65-F5344CB8AC3E}">
        <p14:creationId xmlns:p14="http://schemas.microsoft.com/office/powerpoint/2010/main" val="321925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sk-SK"/>
              <a:t>Kliknutím upravte štýl predlohy nadpisu</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C2296187-D6B8-1A4E-8FCA-5F45BC03D54E}" type="datetimeFigureOut">
              <a:rPr lang="sk-SK" smtClean="0"/>
              <a:t>7. 10. 2025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1022199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2296187-D6B8-1A4E-8FCA-5F45BC03D54E}" type="datetimeFigureOut">
              <a:rPr lang="sk-SK" smtClean="0"/>
              <a:t>7. 10. 2025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68373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2296187-D6B8-1A4E-8FCA-5F45BC03D54E}" type="datetimeFigureOut">
              <a:rPr lang="sk-SK" smtClean="0"/>
              <a:t>7. 10. 2025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58157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ver page option 1">
    <p:bg>
      <p:bgPr>
        <a:solidFill>
          <a:srgbClr val="00339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75400-3E4A-4805-76D4-89E3DBA2294C}"/>
              </a:ext>
            </a:extLst>
          </p:cNvPr>
          <p:cNvSpPr>
            <a:spLocks noGrp="1"/>
          </p:cNvSpPr>
          <p:nvPr>
            <p:ph type="sldNum" sz="quarter" idx="4"/>
          </p:nvPr>
        </p:nvSpPr>
        <p:spPr>
          <a:xfrm>
            <a:off x="628650" y="4738115"/>
            <a:ext cx="2057400" cy="129392"/>
          </a:xfrm>
          <a:prstGeom prst="rect">
            <a:avLst/>
          </a:prstGeom>
          <a:noFill/>
        </p:spPr>
        <p:txBody>
          <a:bodyPr vert="horz" lIns="91440" tIns="45720" rIns="91440" bIns="45720" rtlCol="0" anchor="ctr"/>
          <a:lstStyle>
            <a:lvl1pPr algn="r">
              <a:defRPr sz="900">
                <a:solidFill>
                  <a:schemeClr val="bg1"/>
                </a:solidFill>
                <a:latin typeface="+mn-lt"/>
              </a:defRPr>
            </a:lvl1pPr>
          </a:lstStyle>
          <a:p>
            <a:pPr algn="l"/>
            <a:r>
              <a:rPr lang="fr-BE"/>
              <a:t>DD/MM/YYYY</a:t>
            </a:r>
            <a:endParaRPr lang="en-IE"/>
          </a:p>
        </p:txBody>
      </p:sp>
      <p:sp>
        <p:nvSpPr>
          <p:cNvPr id="4" name="Title 1">
            <a:extLst>
              <a:ext uri="{FF2B5EF4-FFF2-40B4-BE49-F238E27FC236}">
                <a16:creationId xmlns:a16="http://schemas.microsoft.com/office/drawing/2014/main" id="{DB290A50-B43D-A2B6-515F-75425256ACB5}"/>
              </a:ext>
            </a:extLst>
          </p:cNvPr>
          <p:cNvSpPr>
            <a:spLocks noGrp="1"/>
          </p:cNvSpPr>
          <p:nvPr>
            <p:ph type="title" hasCustomPrompt="1"/>
          </p:nvPr>
        </p:nvSpPr>
        <p:spPr>
          <a:xfrm>
            <a:off x="628650" y="2280536"/>
            <a:ext cx="7886700" cy="765253"/>
          </a:xfrm>
          <a:noFill/>
        </p:spPr>
        <p:txBody>
          <a:bodyPr>
            <a:noAutofit/>
          </a:bodyPr>
          <a:lstStyle>
            <a:lvl1pPr>
              <a:defRPr sz="6600">
                <a:solidFill>
                  <a:schemeClr val="bg1"/>
                </a:solidFill>
              </a:defRPr>
            </a:lvl1pPr>
          </a:lstStyle>
          <a:p>
            <a:r>
              <a:rPr lang="en-US"/>
              <a:t>Click to add a title</a:t>
            </a:r>
            <a:endParaRPr lang="en-IE"/>
          </a:p>
        </p:txBody>
      </p:sp>
      <p:sp>
        <p:nvSpPr>
          <p:cNvPr id="15" name="Content Placeholder 14">
            <a:extLst>
              <a:ext uri="{FF2B5EF4-FFF2-40B4-BE49-F238E27FC236}">
                <a16:creationId xmlns:a16="http://schemas.microsoft.com/office/drawing/2014/main" id="{69D02D42-BA7D-84CC-873F-80F08362B35A}"/>
              </a:ext>
            </a:extLst>
          </p:cNvPr>
          <p:cNvSpPr>
            <a:spLocks noGrp="1"/>
          </p:cNvSpPr>
          <p:nvPr>
            <p:ph sz="quarter" idx="11"/>
          </p:nvPr>
        </p:nvSpPr>
        <p:spPr>
          <a:xfrm>
            <a:off x="628650" y="3164681"/>
            <a:ext cx="3696891" cy="458391"/>
          </a:xfrm>
        </p:spPr>
        <p:txBody>
          <a:bodyPr/>
          <a:lstStyle>
            <a:lvl1pPr marL="0" indent="0">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600E4EF-7051-9AAC-2C78-0958FBC514BC}"/>
              </a:ext>
            </a:extLst>
          </p:cNvPr>
          <p:cNvSpPr>
            <a:spLocks noGrp="1"/>
          </p:cNvSpPr>
          <p:nvPr>
            <p:ph sz="half" idx="10"/>
          </p:nvPr>
        </p:nvSpPr>
        <p:spPr>
          <a:xfrm>
            <a:off x="628650" y="3932369"/>
            <a:ext cx="2382635" cy="228462"/>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anchor="ctr">
            <a:noAutofit/>
          </a:bodyPr>
          <a:lstStyle>
            <a:lvl1pPr marL="0" indent="0">
              <a:buNone/>
              <a:defRPr sz="1200" b="0" i="1">
                <a:solidFill>
                  <a:schemeClr val="tx2"/>
                </a:solidFill>
              </a:defRPr>
            </a:lvl1pPr>
          </a:lstStyle>
          <a:p>
            <a:pPr lvl="0"/>
            <a:r>
              <a:rPr lang="en-US"/>
              <a:t>Click to edit Master text styles</a:t>
            </a:r>
          </a:p>
        </p:txBody>
      </p:sp>
      <p:pic>
        <p:nvPicPr>
          <p:cNvPr id="3" name="Picture 2" descr="European Commission">
            <a:extLst>
              <a:ext uri="{FF2B5EF4-FFF2-40B4-BE49-F238E27FC236}">
                <a16:creationId xmlns:a16="http://schemas.microsoft.com/office/drawing/2014/main" id="{85D80D5D-B11B-B8B1-1D33-81E7377D5953}"/>
              </a:ext>
              <a:ext uri="{C183D7F6-B498-43B3-948B-1728B52AA6E4}">
                <adec:decorative xmlns:adec="http://schemas.microsoft.com/office/drawing/2017/decorative" xmlns="" val="0"/>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7097537" y="4304088"/>
            <a:ext cx="1908018" cy="705763"/>
          </a:xfrm>
          <a:prstGeom prst="rect">
            <a:avLst/>
          </a:prstGeom>
          <a:noFill/>
        </p:spPr>
      </p:pic>
    </p:spTree>
    <p:extLst>
      <p:ext uri="{BB962C8B-B14F-4D97-AF65-F5344CB8AC3E}">
        <p14:creationId xmlns:p14="http://schemas.microsoft.com/office/powerpoint/2010/main" val="3021379342"/>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page option 2">
    <p:spTree>
      <p:nvGrpSpPr>
        <p:cNvPr id="1" name=""/>
        <p:cNvGrpSpPr/>
        <p:nvPr/>
      </p:nvGrpSpPr>
      <p:grpSpPr>
        <a:xfrm>
          <a:off x="0" y="0"/>
          <a:ext cx="0" cy="0"/>
          <a:chOff x="0" y="0"/>
          <a:chExt cx="0" cy="0"/>
        </a:xfrm>
      </p:grpSpPr>
      <p:sp>
        <p:nvSpPr>
          <p:cNvPr id="4" name="Google Shape;75;p31">
            <a:extLst>
              <a:ext uri="{FF2B5EF4-FFF2-40B4-BE49-F238E27FC236}">
                <a16:creationId xmlns:a16="http://schemas.microsoft.com/office/drawing/2014/main" id="{D3CADB7B-43FA-62FF-A4B3-5E073752114C}"/>
              </a:ext>
            </a:extLst>
          </p:cNvPr>
          <p:cNvSpPr>
            <a:spLocks noGrp="1"/>
          </p:cNvSpPr>
          <p:nvPr>
            <p:ph type="pic" idx="2"/>
          </p:nvPr>
        </p:nvSpPr>
        <p:spPr>
          <a:xfrm>
            <a:off x="0" y="1485901"/>
            <a:ext cx="9144000" cy="3657599"/>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2910E61F-C8F9-4190-1EE4-9217CF0F1D1D}"/>
              </a:ext>
            </a:extLst>
          </p:cNvPr>
          <p:cNvSpPr>
            <a:spLocks noGrp="1"/>
          </p:cNvSpPr>
          <p:nvPr>
            <p:ph type="title" hasCustomPrompt="1"/>
          </p:nvPr>
        </p:nvSpPr>
        <p:spPr>
          <a:xfrm>
            <a:off x="628650" y="1195889"/>
            <a:ext cx="7886700" cy="801300"/>
          </a:xfrm>
          <a:solidFill>
            <a:schemeClr val="bg1"/>
          </a:solidFill>
        </p:spPr>
        <p:txBody>
          <a:bodyPr lIns="144000" tIns="144000" rIns="144000" bIns="144000" anchor="b">
            <a:noAutofit/>
          </a:bodyPr>
          <a:lstStyle>
            <a:lvl1pPr>
              <a:defRPr sz="6600"/>
            </a:lvl1pPr>
          </a:lstStyle>
          <a:p>
            <a:r>
              <a:rPr lang="en-US"/>
              <a:t>Click to add a title</a:t>
            </a:r>
            <a:endParaRPr lang="en-IE"/>
          </a:p>
        </p:txBody>
      </p:sp>
      <p:sp>
        <p:nvSpPr>
          <p:cNvPr id="6" name="Content Placeholder 14">
            <a:extLst>
              <a:ext uri="{FF2B5EF4-FFF2-40B4-BE49-F238E27FC236}">
                <a16:creationId xmlns:a16="http://schemas.microsoft.com/office/drawing/2014/main" id="{F041A8C2-E23F-3F85-E8AE-2AEEB496419A}"/>
              </a:ext>
            </a:extLst>
          </p:cNvPr>
          <p:cNvSpPr>
            <a:spLocks noGrp="1"/>
          </p:cNvSpPr>
          <p:nvPr>
            <p:ph sz="quarter" idx="11"/>
          </p:nvPr>
        </p:nvSpPr>
        <p:spPr>
          <a:xfrm>
            <a:off x="628650" y="2206923"/>
            <a:ext cx="3696891" cy="458391"/>
          </a:xfrm>
        </p:spPr>
        <p:txBody>
          <a:bodyPr/>
          <a:lstStyle>
            <a:lvl1pPr marL="0" indent="0">
              <a:buNone/>
              <a:defRPr>
                <a:solidFill>
                  <a:schemeClr val="tx2"/>
                </a:solidFill>
              </a:defRPr>
            </a:lvl1pPr>
          </a:lstStyle>
          <a:p>
            <a:pPr lvl="0"/>
            <a:r>
              <a:rPr lang="en-US"/>
              <a:t>Click to edit Master text styles</a:t>
            </a:r>
          </a:p>
        </p:txBody>
      </p:sp>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cstate="print">
            <a:alphaModFix amt="2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descr="European Commission">
            <a:extLst>
              <a:ext uri="{FF2B5EF4-FFF2-40B4-BE49-F238E27FC236}">
                <a16:creationId xmlns:a16="http://schemas.microsoft.com/office/drawing/2014/main" id="{97034CB8-2B4A-3519-77AF-1512D68F2797}"/>
              </a:ext>
            </a:extLst>
          </p:cNvPr>
          <p:cNvPicPr/>
          <p:nvPr userDrawn="1"/>
        </p:nvPicPr>
        <p:blipFill>
          <a:blip r:embed="rId3" cstate="print">
            <a:extLst>
              <a:ext uri="{28A0092B-C50C-407E-A947-70E740481C1C}">
                <a14:useLocalDpi xmlns:a14="http://schemas.microsoft.com/office/drawing/2010/main"/>
              </a:ext>
            </a:extLst>
          </a:blip>
          <a:srcRect/>
          <a:stretch/>
        </p:blipFill>
        <p:spPr>
          <a:xfrm>
            <a:off x="127998" y="130889"/>
            <a:ext cx="1908018" cy="686886"/>
          </a:xfrm>
          <a:prstGeom prst="rect">
            <a:avLst/>
          </a:prstGeom>
          <a:noFill/>
        </p:spPr>
      </p:pic>
    </p:spTree>
    <p:extLst>
      <p:ext uri="{BB962C8B-B14F-4D97-AF65-F5344CB8AC3E}">
        <p14:creationId xmlns:p14="http://schemas.microsoft.com/office/powerpoint/2010/main" val="1452415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pter pag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8779EA-6394-AAE5-959A-6BB82A7D90AE}"/>
              </a:ext>
            </a:extLst>
          </p:cNvPr>
          <p:cNvSpPr/>
          <p:nvPr/>
        </p:nvSpPr>
        <p:spPr>
          <a:xfrm>
            <a:off x="0" y="0"/>
            <a:ext cx="9144000" cy="2857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6" name="Google Shape;75;p31">
            <a:extLst>
              <a:ext uri="{FF2B5EF4-FFF2-40B4-BE49-F238E27FC236}">
                <a16:creationId xmlns:a16="http://schemas.microsoft.com/office/drawing/2014/main" id="{66DB0E40-389A-4ADF-E594-6BBAB29E7192}"/>
              </a:ext>
            </a:extLst>
          </p:cNvPr>
          <p:cNvSpPr>
            <a:spLocks noGrp="1"/>
          </p:cNvSpPr>
          <p:nvPr>
            <p:ph type="pic" idx="2"/>
          </p:nvPr>
        </p:nvSpPr>
        <p:spPr>
          <a:xfrm>
            <a:off x="0" y="0"/>
            <a:ext cx="9144000" cy="2857500"/>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10" name="Title 1">
            <a:extLst>
              <a:ext uri="{FF2B5EF4-FFF2-40B4-BE49-F238E27FC236}">
                <a16:creationId xmlns:a16="http://schemas.microsoft.com/office/drawing/2014/main" id="{BD6BCEAD-64F8-A9C2-D826-FF1F037B20C7}"/>
              </a:ext>
            </a:extLst>
          </p:cNvPr>
          <p:cNvSpPr>
            <a:spLocks noGrp="1"/>
          </p:cNvSpPr>
          <p:nvPr>
            <p:ph type="title"/>
          </p:nvPr>
        </p:nvSpPr>
        <p:spPr>
          <a:xfrm>
            <a:off x="628650" y="2576174"/>
            <a:ext cx="7886700" cy="612678"/>
          </a:xfrm>
          <a:solidFill>
            <a:schemeClr val="bg1"/>
          </a:solidFill>
        </p:spPr>
        <p:txBody>
          <a:bodyPr lIns="180000"/>
          <a:lstStyle/>
          <a:p>
            <a:r>
              <a:rPr lang="en-US"/>
              <a:t>Click to edit Master title style</a:t>
            </a:r>
            <a:endParaRPr lang="en-IE"/>
          </a:p>
        </p:txBody>
      </p:sp>
      <p:sp>
        <p:nvSpPr>
          <p:cNvPr id="8" name="Content Placeholder 6">
            <a:extLst>
              <a:ext uri="{FF2B5EF4-FFF2-40B4-BE49-F238E27FC236}">
                <a16:creationId xmlns:a16="http://schemas.microsoft.com/office/drawing/2014/main" id="{A59C8E60-AD13-6DDB-15AD-A3F8E3F22A78}"/>
              </a:ext>
            </a:extLst>
          </p:cNvPr>
          <p:cNvSpPr>
            <a:spLocks noGrp="1"/>
          </p:cNvSpPr>
          <p:nvPr>
            <p:ph sz="quarter" idx="11"/>
          </p:nvPr>
        </p:nvSpPr>
        <p:spPr>
          <a:xfrm>
            <a:off x="628650" y="3331369"/>
            <a:ext cx="7886700" cy="440531"/>
          </a:xfrm>
        </p:spPr>
        <p:txBody>
          <a:bodyPr>
            <a:noAutofit/>
          </a:bodyPr>
          <a:lstStyle>
            <a:lvl1pPr marL="0" indent="0">
              <a:buNone/>
              <a:defRPr sz="1500"/>
            </a:lvl1pPr>
          </a:lstStyle>
          <a:p>
            <a:pPr lvl="0"/>
            <a:r>
              <a:rPr lang="en-US"/>
              <a:t>Click to edit Master text styles</a:t>
            </a:r>
          </a:p>
        </p:txBody>
      </p:sp>
      <p:sp>
        <p:nvSpPr>
          <p:cNvPr id="2" name="Slide Number Placeholder 5">
            <a:extLst>
              <a:ext uri="{FF2B5EF4-FFF2-40B4-BE49-F238E27FC236}">
                <a16:creationId xmlns:a16="http://schemas.microsoft.com/office/drawing/2014/main" id="{C239B419-47F7-2FF3-C377-FBB7B2DBA65C}"/>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4" name="Footer Placeholder 8">
            <a:extLst>
              <a:ext uri="{FF2B5EF4-FFF2-40B4-BE49-F238E27FC236}">
                <a16:creationId xmlns:a16="http://schemas.microsoft.com/office/drawing/2014/main" id="{D8C14CF6-6F1D-C458-1F86-A760F31FEEA9}"/>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861801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ter pag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B256C-F848-9C9F-2A9C-E218DE9A1995}"/>
              </a:ext>
            </a:extLst>
          </p:cNvPr>
          <p:cNvSpPr/>
          <p:nvPr userDrawn="1"/>
        </p:nvSpPr>
        <p:spPr>
          <a:xfrm>
            <a:off x="0" y="0"/>
            <a:ext cx="9144000" cy="2857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solidFill>
                <a:schemeClr val="bg1"/>
              </a:solidFill>
            </a:endParaRPr>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9144000" cy="2857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solidFill>
                <a:schemeClr val="bg1"/>
              </a:solidFill>
            </a:endParaRPr>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628650" y="2576174"/>
            <a:ext cx="7886700" cy="612678"/>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628650" y="3331369"/>
            <a:ext cx="7886700" cy="440531"/>
          </a:xfrm>
        </p:spPr>
        <p:txBody>
          <a:bodyPr>
            <a:noAutofit/>
          </a:bodyPr>
          <a:lstStyle>
            <a:lvl1pPr marL="0" indent="0">
              <a:buNone/>
              <a:defRPr sz="1500"/>
            </a:lvl1pPr>
          </a:lstStyle>
          <a:p>
            <a:pPr lvl="0"/>
            <a:r>
              <a:rPr lang="en-US"/>
              <a:t>Click to edit Master text styles</a:t>
            </a:r>
          </a:p>
        </p:txBody>
      </p:sp>
      <p:sp>
        <p:nvSpPr>
          <p:cNvPr id="8" name="Footer Placeholder 8">
            <a:extLst>
              <a:ext uri="{FF2B5EF4-FFF2-40B4-BE49-F238E27FC236}">
                <a16:creationId xmlns:a16="http://schemas.microsoft.com/office/drawing/2014/main" id="{A1F22256-0B85-5AAD-C0B2-E8F5E3C500B3}"/>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35844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ter pag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58619-8012-9B7D-9C59-16671B374575}"/>
              </a:ext>
            </a:extLst>
          </p:cNvPr>
          <p:cNvSpPr/>
          <p:nvPr userDrawn="1"/>
        </p:nvSpPr>
        <p:spPr>
          <a:xfrm>
            <a:off x="0" y="0"/>
            <a:ext cx="9144000" cy="2857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9144000" cy="2857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628650" y="2576174"/>
            <a:ext cx="7886700" cy="612678"/>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628650" y="3331369"/>
            <a:ext cx="7886700" cy="440531"/>
          </a:xfrm>
        </p:spPr>
        <p:txBody>
          <a:bodyPr>
            <a:noAutofit/>
          </a:bodyPr>
          <a:lstStyle>
            <a:lvl1pPr marL="0" indent="0">
              <a:buNone/>
              <a:defRPr sz="1500"/>
            </a:lvl1pPr>
          </a:lstStyle>
          <a:p>
            <a:pPr lvl="0"/>
            <a:r>
              <a:rPr lang="en-US"/>
              <a:t>Click to edit Master text styles</a:t>
            </a:r>
          </a:p>
        </p:txBody>
      </p:sp>
      <p:sp>
        <p:nvSpPr>
          <p:cNvPr id="8" name="Footer Placeholder 8">
            <a:extLst>
              <a:ext uri="{FF2B5EF4-FFF2-40B4-BE49-F238E27FC236}">
                <a16:creationId xmlns:a16="http://schemas.microsoft.com/office/drawing/2014/main" id="{A0835BD4-2C09-6FBA-FC30-3BD6A28667F2}"/>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81743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ter pag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45A3C0-5810-CECB-04D1-E370BADB2EE8}"/>
              </a:ext>
            </a:extLst>
          </p:cNvPr>
          <p:cNvSpPr/>
          <p:nvPr userDrawn="1"/>
        </p:nvSpPr>
        <p:spPr>
          <a:xfrm flipV="1">
            <a:off x="0" y="1396093"/>
            <a:ext cx="9144000" cy="37474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4" name="Rectangle 3">
            <a:extLst>
              <a:ext uri="{FF2B5EF4-FFF2-40B4-BE49-F238E27FC236}">
                <a16:creationId xmlns:a16="http://schemas.microsoft.com/office/drawing/2014/main" id="{EE1DFA4B-D09C-D3C7-CF14-10151C0BAF5D}"/>
              </a:ext>
            </a:extLst>
          </p:cNvPr>
          <p:cNvSpPr/>
          <p:nvPr/>
        </p:nvSpPr>
        <p:spPr>
          <a:xfrm flipV="1">
            <a:off x="0" y="1396093"/>
            <a:ext cx="9144000" cy="37474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bg1"/>
                </a:solidFill>
              </a:defRPr>
            </a:lvl1pPr>
          </a:lstStyle>
          <a:p>
            <a:pPr algn="l"/>
            <a:fld id="{768364BB-9B21-4D29-A19C-C6410F652861}" type="slidenum">
              <a:rPr lang="en-IE" smtClean="0"/>
              <a:pPr algn="l"/>
              <a:t>‹#›</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628650" y="1057616"/>
            <a:ext cx="7886700" cy="612678"/>
          </a:xfrm>
          <a:solidFill>
            <a:schemeClr val="bg1"/>
          </a:solidFill>
        </p:spPr>
        <p:txBody>
          <a:bodyPr lIns="180000" tIns="144000" rIns="144000" bIns="144000" anchor="ctr"/>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628650" y="1861798"/>
            <a:ext cx="7886700" cy="440531"/>
          </a:xfrm>
        </p:spPr>
        <p:txBody>
          <a:bodyPr>
            <a:noAutofit/>
          </a:bodyPr>
          <a:lstStyle>
            <a:lvl1pPr marL="0" indent="0">
              <a:buNone/>
              <a:defRPr sz="1500">
                <a:solidFill>
                  <a:schemeClr val="bg1"/>
                </a:solidFill>
              </a:defRPr>
            </a:lvl1pPr>
          </a:lstStyle>
          <a:p>
            <a:pPr lvl="0"/>
            <a:r>
              <a:rPr lang="en-US"/>
              <a:t>Click to edit Master text styles</a:t>
            </a:r>
          </a:p>
        </p:txBody>
      </p:sp>
      <p:pic>
        <p:nvPicPr>
          <p:cNvPr id="9" name="Picture 8" descr="A blue flag with yellow stars and stripes&#10;&#10;Description automatically generated">
            <a:extLst>
              <a:ext uri="{FF2B5EF4-FFF2-40B4-BE49-F238E27FC236}">
                <a16:creationId xmlns:a16="http://schemas.microsoft.com/office/drawing/2014/main" id="{9BD178DF-B2B3-E383-43AA-D54BBF2273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pic>
        <p:nvPicPr>
          <p:cNvPr id="6" name="Picture 5" descr="A blue flag with yellow stars and stripes&#10;&#10;Description automatically generated">
            <a:extLst>
              <a:ext uri="{FF2B5EF4-FFF2-40B4-BE49-F238E27FC236}">
                <a16:creationId xmlns:a16="http://schemas.microsoft.com/office/drawing/2014/main" id="{9C194F48-423C-93CB-1A61-CE12CAB5B4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
        <p:nvSpPr>
          <p:cNvPr id="10" name="Footer Placeholder 8">
            <a:extLst>
              <a:ext uri="{FF2B5EF4-FFF2-40B4-BE49-F238E27FC236}">
                <a16:creationId xmlns:a16="http://schemas.microsoft.com/office/drawing/2014/main" id="{5037411D-B917-4DD6-582A-69CDCB27DAAB}"/>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506577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ter page option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26B31-D383-5ABA-08B1-8097743DECE0}"/>
              </a:ext>
            </a:extLst>
          </p:cNvPr>
          <p:cNvSpPr/>
          <p:nvPr userDrawn="1"/>
        </p:nvSpPr>
        <p:spPr>
          <a:xfrm flipV="1">
            <a:off x="0" y="1396093"/>
            <a:ext cx="9144000" cy="37474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4" name="Rectangle 3">
            <a:extLst>
              <a:ext uri="{FF2B5EF4-FFF2-40B4-BE49-F238E27FC236}">
                <a16:creationId xmlns:a16="http://schemas.microsoft.com/office/drawing/2014/main" id="{EE1DFA4B-D09C-D3C7-CF14-10151C0BAF5D}"/>
              </a:ext>
            </a:extLst>
          </p:cNvPr>
          <p:cNvSpPr/>
          <p:nvPr/>
        </p:nvSpPr>
        <p:spPr>
          <a:xfrm flipV="1">
            <a:off x="0" y="1396093"/>
            <a:ext cx="9144000" cy="37474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tx1"/>
                </a:solidFill>
              </a:defRPr>
            </a:lvl1pPr>
          </a:lstStyle>
          <a:p>
            <a:pPr algn="l"/>
            <a:fld id="{768364BB-9B21-4D29-A19C-C6410F652861}" type="slidenum">
              <a:rPr lang="en-IE" smtClean="0"/>
              <a:pPr algn="l"/>
              <a:t>‹#›</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628650" y="1057616"/>
            <a:ext cx="7886700" cy="612678"/>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628650" y="1861798"/>
            <a:ext cx="7886700" cy="440531"/>
          </a:xfrm>
        </p:spPr>
        <p:txBody>
          <a:bodyPr>
            <a:noAutofit/>
          </a:bodyPr>
          <a:lstStyle>
            <a:lvl1pPr marL="0" indent="0">
              <a:buNone/>
              <a:defRPr sz="1500">
                <a:solidFill>
                  <a:schemeClr val="tx2"/>
                </a:solidFill>
              </a:defRPr>
            </a:lvl1pPr>
          </a:lstStyle>
          <a:p>
            <a:pPr lvl="0"/>
            <a:r>
              <a:rPr lang="en-US"/>
              <a:t>Click to edit Master text styles</a:t>
            </a:r>
          </a:p>
        </p:txBody>
      </p:sp>
      <p:pic>
        <p:nvPicPr>
          <p:cNvPr id="5" name="Picture 4" descr="A blue flag with yellow stars&#10;&#10;Description automatically generated">
            <a:extLst>
              <a:ext uri="{FF2B5EF4-FFF2-40B4-BE49-F238E27FC236}">
                <a16:creationId xmlns:a16="http://schemas.microsoft.com/office/drawing/2014/main" id="{D7151F52-9DDF-CEC4-58EC-587B7A1D77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2047" cy="571580"/>
          </a:xfrm>
          <a:prstGeom prst="rect">
            <a:avLst/>
          </a:prstGeom>
        </p:spPr>
      </p:pic>
      <p:pic>
        <p:nvPicPr>
          <p:cNvPr id="8" name="Picture 7" descr="A blue flag with yellow stars&#10;&#10;Description automatically generated">
            <a:extLst>
              <a:ext uri="{FF2B5EF4-FFF2-40B4-BE49-F238E27FC236}">
                <a16:creationId xmlns:a16="http://schemas.microsoft.com/office/drawing/2014/main" id="{8B94F84F-1590-9DE6-C3AC-9FBA58E40E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2047" cy="571580"/>
          </a:xfrm>
          <a:prstGeom prst="rect">
            <a:avLst/>
          </a:prstGeom>
        </p:spPr>
      </p:pic>
      <p:sp>
        <p:nvSpPr>
          <p:cNvPr id="10" name="Footer Placeholder 8">
            <a:extLst>
              <a:ext uri="{FF2B5EF4-FFF2-40B4-BE49-F238E27FC236}">
                <a16:creationId xmlns:a16="http://schemas.microsoft.com/office/drawing/2014/main" id="{6D8387C3-85B8-44CF-42FB-C414F5876B21}"/>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49642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628650" y="1369219"/>
            <a:ext cx="7886700" cy="2728855"/>
          </a:xfrm>
          <a:prstGeom prst="rect">
            <a:avLst/>
          </a:prstGeom>
        </p:spPr>
        <p:txBody>
          <a:bodyPr vert="horz" lIns="144000" tIns="144000" rIns="144000" bIns="144000" rtlCol="0">
            <a:noAutofit/>
          </a:bodyPr>
          <a:lstStyle>
            <a:lvl1pPr marL="0" indent="0">
              <a:buNone/>
              <a:defRPr sz="15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3A7104ED-A036-D2F4-B40F-5A65C505AC4E}"/>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36956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2296187-D6B8-1A4E-8FCA-5F45BC03D54E}" type="datetimeFigureOut">
              <a:rPr lang="sk-SK" smtClean="0"/>
              <a:t>7. 10. 2025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947963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body text and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6" name="Text Placeholder 2">
            <a:extLst>
              <a:ext uri="{FF2B5EF4-FFF2-40B4-BE49-F238E27FC236}">
                <a16:creationId xmlns:a16="http://schemas.microsoft.com/office/drawing/2014/main" id="{509BE7C2-2602-0313-8D83-EAB1C755A713}"/>
              </a:ext>
            </a:extLst>
          </p:cNvPr>
          <p:cNvSpPr>
            <a:spLocks noGrp="1"/>
          </p:cNvSpPr>
          <p:nvPr>
            <p:ph idx="1"/>
          </p:nvPr>
        </p:nvSpPr>
        <p:spPr>
          <a:xfrm>
            <a:off x="628650" y="1369219"/>
            <a:ext cx="7886700" cy="2728855"/>
          </a:xfrm>
          <a:prstGeom prst="rect">
            <a:avLst/>
          </a:prstGeom>
        </p:spPr>
        <p:txBody>
          <a:bodyPr vert="horz" lIns="144000" tIns="144000" rIns="144000" bIns="144000" rtlCol="0">
            <a:noAutofit/>
          </a:bodyPr>
          <a:lstStyle>
            <a:lvl1pPr marL="257175" indent="-257175">
              <a:buClr>
                <a:schemeClr val="tx2"/>
              </a:buClr>
              <a:buSzPct val="150000"/>
              <a:buFont typeface="Arial" panose="020B0604020202020204" pitchFamily="34" charset="0"/>
              <a:buChar char="•"/>
              <a:defRPr sz="1500"/>
            </a:lvl1pPr>
            <a:lvl2pPr>
              <a:buClr>
                <a:schemeClr val="tx2"/>
              </a:buClr>
              <a:buSzPct val="100000"/>
              <a:defRPr sz="1350"/>
            </a:lvl2pPr>
            <a:lvl3pPr>
              <a:buClr>
                <a:schemeClr val="tx2"/>
              </a:buClr>
              <a:defRPr sz="1200"/>
            </a:lvl3pPr>
            <a:lvl4pPr>
              <a:buClr>
                <a:schemeClr val="tx2"/>
              </a:buClr>
              <a:defRPr sz="1050"/>
            </a:lvl4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5D43C2E6-DFE0-78B7-AEF2-E94F28383CAA}"/>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2BE520F0-58F1-06F4-10C5-832EFDCE68DF}"/>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689937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body text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628650" y="1391779"/>
            <a:ext cx="3764756" cy="2453327"/>
          </a:xfrm>
          <a:noFill/>
        </p:spPr>
        <p:txBody>
          <a:bodyPr lIns="144000" tIns="144000" rIns="144000" bIns="144000">
            <a:noAutofit/>
          </a:bodyPr>
          <a:lstStyle>
            <a:lvl1pPr marL="0" indent="0">
              <a:buNone/>
              <a:defRPr sz="1500">
                <a:solidFill>
                  <a:schemeClr val="tx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5F39DED1-43B7-A54B-D3D7-54792E535D26}"/>
              </a:ext>
            </a:extLst>
          </p:cNvPr>
          <p:cNvSpPr>
            <a:spLocks noGrp="1"/>
          </p:cNvSpPr>
          <p:nvPr>
            <p:ph sz="half" idx="10"/>
          </p:nvPr>
        </p:nvSpPr>
        <p:spPr>
          <a:xfrm>
            <a:off x="4750594" y="1391779"/>
            <a:ext cx="3764756" cy="2453327"/>
          </a:xfrm>
          <a:noFill/>
        </p:spPr>
        <p:txBody>
          <a:bodyPr lIns="144000" tIns="144000" rIns="144000" bIns="144000">
            <a:noAutofit/>
          </a:bodyPr>
          <a:lstStyle>
            <a:lvl1pPr marL="0" indent="0">
              <a:buNone/>
              <a:defRPr sz="150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B9416748-3994-A02A-B7BD-AC8272883D95}"/>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6A56761B-AC86-49AF-4B3B-2CCCDB7A47B8}"/>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313540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body text two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628650" y="1391779"/>
            <a:ext cx="3764756" cy="2453327"/>
          </a:xfrm>
          <a:solidFill>
            <a:schemeClr val="tx2"/>
          </a:solidFill>
        </p:spPr>
        <p:txBody>
          <a:bodyPr lIns="144000" tIns="144000" rIns="144000" bIns="144000">
            <a:noAutofit/>
          </a:bodyPr>
          <a:lstStyle>
            <a:lvl1pPr marL="0" indent="0">
              <a:buNone/>
              <a:defRPr sz="1500">
                <a:solidFill>
                  <a:schemeClr val="bg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DC0E4D59-AF6A-8993-094A-5A4FED57EA37}"/>
              </a:ext>
            </a:extLst>
          </p:cNvPr>
          <p:cNvSpPr>
            <a:spLocks noGrp="1"/>
          </p:cNvSpPr>
          <p:nvPr>
            <p:ph sz="half" idx="10"/>
          </p:nvPr>
        </p:nvSpPr>
        <p:spPr>
          <a:xfrm>
            <a:off x="4750594" y="1391779"/>
            <a:ext cx="3764756" cy="2453327"/>
          </a:xfrm>
          <a:solidFill>
            <a:schemeClr val="tx2"/>
          </a:solidFill>
        </p:spPr>
        <p:txBody>
          <a:bodyPr lIns="144000" tIns="144000" rIns="144000" bIns="144000">
            <a:noAutofit/>
          </a:bodyPr>
          <a:lstStyle>
            <a:lvl1pPr marL="0" indent="0">
              <a:buNone/>
              <a:defRPr sz="150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C3588F2-1E00-50BC-0820-CB663EE9719E}"/>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7575C568-2951-1529-11F7-C12F1B067788}"/>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623845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628650" y="1521767"/>
            <a:ext cx="3764756" cy="345281"/>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1800" b="1">
                <a:solidFill>
                  <a:schemeClr val="bg1"/>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628650" y="2043112"/>
            <a:ext cx="3764756" cy="1902006"/>
          </a:xfrm>
          <a:noFill/>
        </p:spPr>
        <p:txBody>
          <a:bodyPr lIns="144000" tIns="144000" rIns="144000" bIns="144000">
            <a:noAutofit/>
          </a:bodyPr>
          <a:lstStyle>
            <a:lvl1pPr marL="0" indent="0">
              <a:buNone/>
              <a:defRPr sz="1500">
                <a:solidFill>
                  <a:schemeClr val="tx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4750594" y="1521767"/>
            <a:ext cx="3764756" cy="345281"/>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1800" b="1">
                <a:solidFill>
                  <a:schemeClr val="bg1"/>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4750594" y="2043112"/>
            <a:ext cx="3764756" cy="1902006"/>
          </a:xfrm>
          <a:noFill/>
        </p:spPr>
        <p:txBody>
          <a:bodyPr lIns="144000" tIns="144000" rIns="144000" bIns="144000">
            <a:noAutofit/>
          </a:bodyPr>
          <a:lstStyle>
            <a:lvl1pPr marL="0" indent="0">
              <a:buNone/>
              <a:defRPr sz="15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10AA9BB-29EC-79EA-02CA-8452ADF649A1}"/>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9" name="Footer Placeholder 8">
            <a:extLst>
              <a:ext uri="{FF2B5EF4-FFF2-40B4-BE49-F238E27FC236}">
                <a16:creationId xmlns:a16="http://schemas.microsoft.com/office/drawing/2014/main" id="{C1BA1A05-4F7E-D9F9-D094-9C9394F846EC}"/>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255633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270BF-EE76-A46D-95E0-FB617042099B}"/>
              </a:ext>
            </a:extLst>
          </p:cNvPr>
          <p:cNvSpPr>
            <a:spLocks/>
          </p:cNvSpPr>
          <p:nvPr/>
        </p:nvSpPr>
        <p:spPr>
          <a:xfrm>
            <a:off x="0" y="1115983"/>
            <a:ext cx="9144000" cy="402751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solidFill>
                <a:schemeClr val="tx2"/>
              </a:solidFill>
            </a:endParaRPr>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628650" y="1521767"/>
            <a:ext cx="3764756" cy="345281"/>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1800" b="1">
                <a:solidFill>
                  <a:schemeClr val="tx2"/>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628650" y="2043112"/>
            <a:ext cx="3764756" cy="1902006"/>
          </a:xfrm>
          <a:noFill/>
        </p:spPr>
        <p:txBody>
          <a:bodyPr lIns="144000" tIns="144000" rIns="144000" bIns="144000">
            <a:noAutofit/>
          </a:bodyPr>
          <a:lstStyle>
            <a:lvl1pPr marL="0" indent="0">
              <a:buNone/>
              <a:defRPr sz="15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4750594" y="1521767"/>
            <a:ext cx="3764756" cy="345281"/>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1800" b="1">
                <a:solidFill>
                  <a:schemeClr val="tx2"/>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4750594" y="2043112"/>
            <a:ext cx="3764756" cy="1902006"/>
          </a:xfrm>
          <a:noFill/>
        </p:spPr>
        <p:txBody>
          <a:bodyPr lIns="144000" tIns="144000" rIns="144000" bIns="144000">
            <a:noAutofit/>
          </a:bodyPr>
          <a:lstStyle>
            <a:lvl1pPr marL="0" indent="0">
              <a:buNone/>
              <a:defRPr sz="1500">
                <a:solidFill>
                  <a:schemeClr val="bg1"/>
                </a:solidFill>
              </a:defRPr>
            </a:lvl1pPr>
          </a:lstStyle>
          <a:p>
            <a:pPr lvl="0"/>
            <a:r>
              <a:rPr lang="en-US"/>
              <a:t>Click to edit Master text styles</a:t>
            </a:r>
          </a:p>
        </p:txBody>
      </p:sp>
      <p:pic>
        <p:nvPicPr>
          <p:cNvPr id="10" name="Picture 9" descr="A blue flag with yellow stars and stripes&#10;&#10;Description automatically generated">
            <a:extLst>
              <a:ext uri="{FF2B5EF4-FFF2-40B4-BE49-F238E27FC236}">
                <a16:creationId xmlns:a16="http://schemas.microsoft.com/office/drawing/2014/main" id="{7262511B-BA2E-7984-66D6-B5152DA09D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pic>
        <p:nvPicPr>
          <p:cNvPr id="11" name="Picture 10" descr="A blue flag with yellow stars and stripes&#10;&#10;Description automatically generated">
            <a:extLst>
              <a:ext uri="{FF2B5EF4-FFF2-40B4-BE49-F238E27FC236}">
                <a16:creationId xmlns:a16="http://schemas.microsoft.com/office/drawing/2014/main" id="{DB557BE9-B8DC-E601-A0F8-16CD84F9181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
        <p:nvSpPr>
          <p:cNvPr id="9" name="Slide Number Placeholder 5">
            <a:extLst>
              <a:ext uri="{FF2B5EF4-FFF2-40B4-BE49-F238E27FC236}">
                <a16:creationId xmlns:a16="http://schemas.microsoft.com/office/drawing/2014/main" id="{BEFAC7B2-2467-A72A-9F8B-CBD0FB0D8C42}"/>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bg1"/>
                </a:solidFill>
                <a:latin typeface="+mn-lt"/>
              </a:defRPr>
            </a:lvl1pPr>
          </a:lstStyle>
          <a:p>
            <a:pPr algn="l"/>
            <a:fld id="{768364BB-9B21-4D29-A19C-C6410F652861}" type="slidenum">
              <a:rPr lang="en-IE" smtClean="0"/>
              <a:pPr algn="l"/>
              <a:t>‹#›</a:t>
            </a:fld>
            <a:endParaRPr lang="en-IE"/>
          </a:p>
        </p:txBody>
      </p:sp>
      <p:sp>
        <p:nvSpPr>
          <p:cNvPr id="12" name="Footer Placeholder 8">
            <a:extLst>
              <a:ext uri="{FF2B5EF4-FFF2-40B4-BE49-F238E27FC236}">
                <a16:creationId xmlns:a16="http://schemas.microsoft.com/office/drawing/2014/main" id="{D838E642-5C12-54DE-94A0-3EDA044A547F}"/>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035422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body text two columns colure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CFB38-4E5F-126B-A212-3CBD911F9836}"/>
              </a:ext>
            </a:extLst>
          </p:cNvPr>
          <p:cNvSpPr>
            <a:spLocks noGrp="1" noRot="1" noMove="1" noResize="1" noEditPoints="1" noAdjustHandles="1" noChangeArrowheads="1" noChangeShapeType="1"/>
          </p:cNvSpPr>
          <p:nvPr/>
        </p:nvSpPr>
        <p:spPr>
          <a:xfrm>
            <a:off x="0" y="1115983"/>
            <a:ext cx="9144000" cy="402751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628650" y="1940313"/>
            <a:ext cx="3502877" cy="2174488"/>
          </a:xfrm>
          <a:noFill/>
        </p:spPr>
        <p:txBody>
          <a:bodyPr>
            <a:noAutofit/>
          </a:bodyPr>
          <a:lstStyle>
            <a:lvl1pPr marL="0" indent="0">
              <a:buNone/>
              <a:defRPr sz="1500">
                <a:solidFill>
                  <a:schemeClr val="bg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E36259F-C7F8-D963-3DFD-92239B4D3FA2}"/>
              </a:ext>
            </a:extLst>
          </p:cNvPr>
          <p:cNvSpPr>
            <a:spLocks noGrp="1"/>
          </p:cNvSpPr>
          <p:nvPr>
            <p:ph sz="half" idx="2"/>
          </p:nvPr>
        </p:nvSpPr>
        <p:spPr>
          <a:xfrm>
            <a:off x="4629150" y="1940313"/>
            <a:ext cx="3886200" cy="2174488"/>
          </a:xfrm>
          <a:noFill/>
        </p:spPr>
        <p:txBody>
          <a:bodyPr>
            <a:noAutofit/>
          </a:bodyPr>
          <a:lstStyle>
            <a:lvl1pPr marL="0" indent="0">
              <a:buNone/>
              <a:defRPr sz="1500">
                <a:solidFill>
                  <a:schemeClr val="bg1"/>
                </a:solidFill>
              </a:defRPr>
            </a:lvl1pPr>
          </a:lstStyle>
          <a:p>
            <a:pPr lvl="0"/>
            <a:r>
              <a:rPr lang="en-US"/>
              <a:t>Click to edit Master text styles</a:t>
            </a:r>
          </a:p>
        </p:txBody>
      </p:sp>
      <p:pic>
        <p:nvPicPr>
          <p:cNvPr id="8" name="Picture 7" descr="A blue flag with yellow stars and stripes&#10;&#10;Description automatically generated">
            <a:extLst>
              <a:ext uri="{FF2B5EF4-FFF2-40B4-BE49-F238E27FC236}">
                <a16:creationId xmlns:a16="http://schemas.microsoft.com/office/drawing/2014/main" id="{02BBC44B-821F-21ED-8464-03E5216981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22B46DA4-CDDE-5119-2E5E-AD549E681C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
        <p:nvSpPr>
          <p:cNvPr id="5" name="Slide Number Placeholder 5">
            <a:extLst>
              <a:ext uri="{FF2B5EF4-FFF2-40B4-BE49-F238E27FC236}">
                <a16:creationId xmlns:a16="http://schemas.microsoft.com/office/drawing/2014/main" id="{4A321162-C08B-5D98-4E1F-FE50C321D819}"/>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bg1"/>
                </a:solidFill>
                <a:latin typeface="+mn-lt"/>
              </a:defRPr>
            </a:lvl1pPr>
          </a:lstStyle>
          <a:p>
            <a:pPr algn="l"/>
            <a:fld id="{768364BB-9B21-4D29-A19C-C6410F652861}" type="slidenum">
              <a:rPr lang="en-IE" smtClean="0"/>
              <a:pPr algn="l"/>
              <a:t>‹#›</a:t>
            </a:fld>
            <a:endParaRPr lang="en-IE"/>
          </a:p>
        </p:txBody>
      </p:sp>
      <p:sp>
        <p:nvSpPr>
          <p:cNvPr id="10" name="Footer Placeholder 8">
            <a:extLst>
              <a:ext uri="{FF2B5EF4-FFF2-40B4-BE49-F238E27FC236}">
                <a16:creationId xmlns:a16="http://schemas.microsoft.com/office/drawing/2014/main" id="{75400899-1203-EA20-07C6-EFFB182F41FF}"/>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939045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body text three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628650" y="1491792"/>
            <a:ext cx="2291303" cy="2474536"/>
          </a:xfrm>
          <a:solidFill>
            <a:schemeClr val="tx2"/>
          </a:solidFill>
        </p:spPr>
        <p:txBody>
          <a:bodyPr>
            <a:noAutofit/>
          </a:bodyPr>
          <a:lstStyle>
            <a:lvl1pPr marL="0" indent="0">
              <a:buNone/>
              <a:defRPr sz="15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11A8786C-FCBD-3783-706E-0CBF5B0343E3}"/>
              </a:ext>
            </a:extLst>
          </p:cNvPr>
          <p:cNvSpPr>
            <a:spLocks noGrp="1"/>
          </p:cNvSpPr>
          <p:nvPr>
            <p:ph sz="half" idx="10"/>
          </p:nvPr>
        </p:nvSpPr>
        <p:spPr>
          <a:xfrm>
            <a:off x="3472100" y="1491792"/>
            <a:ext cx="2292300" cy="2474536"/>
          </a:xfrm>
          <a:solidFill>
            <a:schemeClr val="tx2"/>
          </a:solidFill>
        </p:spPr>
        <p:txBody>
          <a:bodyPr>
            <a:noAutofit/>
          </a:bodyPr>
          <a:lstStyle>
            <a:lvl1pPr marL="0" indent="0">
              <a:buNone/>
              <a:defRPr sz="1500">
                <a:solidFill>
                  <a:schemeClr val="bg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F4DC31AC-D39C-A8A3-ED76-D3399E224DE3}"/>
              </a:ext>
            </a:extLst>
          </p:cNvPr>
          <p:cNvSpPr>
            <a:spLocks noGrp="1"/>
          </p:cNvSpPr>
          <p:nvPr>
            <p:ph sz="half" idx="11"/>
          </p:nvPr>
        </p:nvSpPr>
        <p:spPr>
          <a:xfrm>
            <a:off x="6223050" y="1491792"/>
            <a:ext cx="2292300" cy="2474536"/>
          </a:xfrm>
          <a:solidFill>
            <a:schemeClr val="tx2"/>
          </a:solidFill>
        </p:spPr>
        <p:txBody>
          <a:bodyPr>
            <a:noAutofit/>
          </a:bodyPr>
          <a:lstStyle>
            <a:lvl1pPr marL="0" indent="0">
              <a:buNone/>
              <a:defRPr sz="150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6D635DEE-A882-2487-2337-D6BB66A7AF82}"/>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6" name="Footer Placeholder 8">
            <a:extLst>
              <a:ext uri="{FF2B5EF4-FFF2-40B4-BE49-F238E27FC236}">
                <a16:creationId xmlns:a16="http://schemas.microsoft.com/office/drawing/2014/main" id="{440D1373-D055-D2EC-8197-171DDBDADDD6}"/>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4086069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628650" y="1491792"/>
            <a:ext cx="2291303" cy="2474536"/>
          </a:xfrm>
        </p:spPr>
        <p:txBody>
          <a:bodyPr>
            <a:noAutofit/>
          </a:bodyPr>
          <a:lstStyle>
            <a:lvl1pPr marL="0" indent="0">
              <a:buClr>
                <a:schemeClr val="tx2"/>
              </a:buClr>
              <a:buSzPct val="150000"/>
              <a:buFont typeface="Arial" panose="020B0604020202020204" pitchFamily="34" charset="0"/>
              <a:buNone/>
              <a:defRPr sz="15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3426349" y="1491792"/>
            <a:ext cx="2291303" cy="2474536"/>
          </a:xfrm>
        </p:spPr>
        <p:txBody>
          <a:bodyPr>
            <a:noAutofit/>
          </a:bodyPr>
          <a:lstStyle>
            <a:lvl1pPr marL="0" indent="0">
              <a:buClr>
                <a:schemeClr val="tx2"/>
              </a:buClr>
              <a:buSzPct val="150000"/>
              <a:buFont typeface="Arial" panose="020B0604020202020204" pitchFamily="34" charset="0"/>
              <a:buNone/>
              <a:defRPr sz="15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6224047" y="1491792"/>
            <a:ext cx="2291303" cy="2474536"/>
          </a:xfrm>
        </p:spPr>
        <p:txBody>
          <a:bodyPr>
            <a:noAutofit/>
          </a:bodyPr>
          <a:lstStyle>
            <a:lvl1pPr marL="0" indent="0">
              <a:buClr>
                <a:schemeClr val="tx2"/>
              </a:buClr>
              <a:buSzPct val="150000"/>
              <a:buFont typeface="Arial" panose="020B0604020202020204" pitchFamily="34" charset="0"/>
              <a:buNone/>
              <a:defRPr sz="1500">
                <a:solidFill>
                  <a:schemeClr val="tx1"/>
                </a:solidFill>
              </a:defRPr>
            </a:lvl1pPr>
          </a:lstStyle>
          <a:p>
            <a:pPr lvl="0"/>
            <a:r>
              <a:rPr lang="en-US"/>
              <a:t>Click to edit Master text styles</a:t>
            </a:r>
          </a:p>
        </p:txBody>
      </p:sp>
      <p:sp>
        <p:nvSpPr>
          <p:cNvPr id="8" name="Footer Placeholder 8">
            <a:extLst>
              <a:ext uri="{FF2B5EF4-FFF2-40B4-BE49-F238E27FC236}">
                <a16:creationId xmlns:a16="http://schemas.microsoft.com/office/drawing/2014/main" id="{9454014D-FC40-DABB-5F97-62E05A376F6A}"/>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735977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body text three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9E2655-E9DF-246B-F4FD-D62B2B37A4B3}"/>
              </a:ext>
            </a:extLst>
          </p:cNvPr>
          <p:cNvSpPr>
            <a:spLocks noGrp="1"/>
          </p:cNvSpPr>
          <p:nvPr>
            <p:ph sz="half" idx="15" hasCustomPrompt="1"/>
          </p:nvPr>
        </p:nvSpPr>
        <p:spPr>
          <a:xfrm>
            <a:off x="628650" y="1521767"/>
            <a:ext cx="2284233" cy="345281"/>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1800" b="1">
                <a:solidFill>
                  <a:schemeClr val="bg1"/>
                </a:solidFill>
              </a:defRPr>
            </a:lvl1pPr>
          </a:lstStyle>
          <a:p>
            <a:pPr lvl="0"/>
            <a:r>
              <a:rPr lang="en-US"/>
              <a:t>Click to add subtitle</a:t>
            </a:r>
          </a:p>
        </p:txBody>
      </p:sp>
      <p:sp>
        <p:nvSpPr>
          <p:cNvPr id="14" name="Content Placeholder 2">
            <a:extLst>
              <a:ext uri="{FF2B5EF4-FFF2-40B4-BE49-F238E27FC236}">
                <a16:creationId xmlns:a16="http://schemas.microsoft.com/office/drawing/2014/main" id="{A1C7A71E-B4AA-350C-C619-6CD926C5FB05}"/>
              </a:ext>
            </a:extLst>
          </p:cNvPr>
          <p:cNvSpPr>
            <a:spLocks noGrp="1"/>
          </p:cNvSpPr>
          <p:nvPr>
            <p:ph sz="half" idx="1"/>
          </p:nvPr>
        </p:nvSpPr>
        <p:spPr>
          <a:xfrm>
            <a:off x="628650" y="2017649"/>
            <a:ext cx="2284233" cy="1948679"/>
          </a:xfrm>
        </p:spPr>
        <p:txBody>
          <a:bodyPr>
            <a:noAutofit/>
          </a:bodyPr>
          <a:lstStyle>
            <a:lvl1pPr marL="0" indent="0">
              <a:buNone/>
              <a:defRPr sz="15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B64B145-4048-55E1-B2E9-6B27CC0E5870}"/>
              </a:ext>
            </a:extLst>
          </p:cNvPr>
          <p:cNvSpPr>
            <a:spLocks noGrp="1"/>
          </p:cNvSpPr>
          <p:nvPr>
            <p:ph sz="half" idx="16" hasCustomPrompt="1"/>
          </p:nvPr>
        </p:nvSpPr>
        <p:spPr>
          <a:xfrm>
            <a:off x="3440194" y="1507627"/>
            <a:ext cx="2349041" cy="345281"/>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1800" b="1">
                <a:solidFill>
                  <a:schemeClr val="bg1"/>
                </a:solidFill>
              </a:defRPr>
            </a:lvl1pPr>
          </a:lstStyle>
          <a:p>
            <a:pPr lvl="0"/>
            <a:r>
              <a:rPr lang="en-US"/>
              <a:t>Click to add subtitle</a:t>
            </a:r>
          </a:p>
        </p:txBody>
      </p:sp>
      <p:sp>
        <p:nvSpPr>
          <p:cNvPr id="16" name="Content Placeholder 2">
            <a:extLst>
              <a:ext uri="{FF2B5EF4-FFF2-40B4-BE49-F238E27FC236}">
                <a16:creationId xmlns:a16="http://schemas.microsoft.com/office/drawing/2014/main" id="{56044468-6F92-BCD9-357B-E33281665606}"/>
              </a:ext>
            </a:extLst>
          </p:cNvPr>
          <p:cNvSpPr>
            <a:spLocks noGrp="1"/>
          </p:cNvSpPr>
          <p:nvPr>
            <p:ph sz="half" idx="10"/>
          </p:nvPr>
        </p:nvSpPr>
        <p:spPr>
          <a:xfrm>
            <a:off x="3440195" y="2017649"/>
            <a:ext cx="2349041" cy="1948679"/>
          </a:xfrm>
        </p:spPr>
        <p:txBody>
          <a:bodyPr>
            <a:noAutofit/>
          </a:bodyPr>
          <a:lstStyle>
            <a:lvl1pPr marL="0" indent="0">
              <a:buNone/>
              <a:defRPr sz="1500">
                <a:solidFill>
                  <a:schemeClr val="tx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AE2839C1-28EB-C84A-8FE0-1EB86DE1BDEE}"/>
              </a:ext>
            </a:extLst>
          </p:cNvPr>
          <p:cNvSpPr>
            <a:spLocks noGrp="1"/>
          </p:cNvSpPr>
          <p:nvPr>
            <p:ph sz="half" idx="17" hasCustomPrompt="1"/>
          </p:nvPr>
        </p:nvSpPr>
        <p:spPr>
          <a:xfrm>
            <a:off x="6316548" y="1521767"/>
            <a:ext cx="2284233" cy="345281"/>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1800" b="1">
                <a:solidFill>
                  <a:schemeClr val="bg1"/>
                </a:solidFill>
              </a:defRPr>
            </a:lvl1pPr>
          </a:lstStyle>
          <a:p>
            <a:pPr lvl="0"/>
            <a:r>
              <a:rPr lang="en-US"/>
              <a:t>Click to add subtitle</a:t>
            </a:r>
          </a:p>
        </p:txBody>
      </p:sp>
      <p:sp>
        <p:nvSpPr>
          <p:cNvPr id="18" name="Content Placeholder 2">
            <a:extLst>
              <a:ext uri="{FF2B5EF4-FFF2-40B4-BE49-F238E27FC236}">
                <a16:creationId xmlns:a16="http://schemas.microsoft.com/office/drawing/2014/main" id="{A1E8E11D-2B2A-C5C5-EFFC-16D798510576}"/>
              </a:ext>
            </a:extLst>
          </p:cNvPr>
          <p:cNvSpPr>
            <a:spLocks noGrp="1"/>
          </p:cNvSpPr>
          <p:nvPr>
            <p:ph sz="half" idx="11"/>
          </p:nvPr>
        </p:nvSpPr>
        <p:spPr>
          <a:xfrm>
            <a:off x="6316548" y="2017649"/>
            <a:ext cx="2284233" cy="1948679"/>
          </a:xfrm>
        </p:spPr>
        <p:txBody>
          <a:bodyPr>
            <a:noAutofit/>
          </a:bodyPr>
          <a:lstStyle>
            <a:lvl1pPr>
              <a:defRPr sz="150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a:t>Click to edit Master text styles</a:t>
            </a:r>
          </a:p>
        </p:txBody>
      </p:sp>
      <p:sp>
        <p:nvSpPr>
          <p:cNvPr id="7" name="Slide Number Placeholder 5">
            <a:extLst>
              <a:ext uri="{FF2B5EF4-FFF2-40B4-BE49-F238E27FC236}">
                <a16:creationId xmlns:a16="http://schemas.microsoft.com/office/drawing/2014/main" id="{62761D88-1D18-A805-8D96-5BEBFEFE219D}"/>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8" name="Footer Placeholder 8">
            <a:extLst>
              <a:ext uri="{FF2B5EF4-FFF2-40B4-BE49-F238E27FC236}">
                <a16:creationId xmlns:a16="http://schemas.microsoft.com/office/drawing/2014/main" id="{C4BB2291-2147-D1C0-AB46-6D3DE9C2DA5F}"/>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54463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ody text and image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8650" y="273845"/>
            <a:ext cx="7886702" cy="612678"/>
          </a:xfrm>
        </p:spPr>
        <p:txBody>
          <a:bodyPr>
            <a:noAutofit/>
          </a:bodyPr>
          <a:lstStyle>
            <a:lvl1pPr>
              <a:defRPr>
                <a:solidFill>
                  <a:schemeClr val="tx1"/>
                </a:solidFill>
              </a:defRPr>
            </a:lvl1pPr>
          </a:lstStyle>
          <a:p>
            <a:r>
              <a:rPr lang="en-US"/>
              <a:t>Click to edit Master title style</a:t>
            </a:r>
            <a:endParaRPr lang="en-IE"/>
          </a:p>
        </p:txBody>
      </p:sp>
      <p:sp>
        <p:nvSpPr>
          <p:cNvPr id="7" name="Content Placeholder 2">
            <a:extLst>
              <a:ext uri="{FF2B5EF4-FFF2-40B4-BE49-F238E27FC236}">
                <a16:creationId xmlns:a16="http://schemas.microsoft.com/office/drawing/2014/main" id="{4F9DE773-46A1-EE6A-D3DF-FC96DCA4C7CB}"/>
              </a:ext>
            </a:extLst>
          </p:cNvPr>
          <p:cNvSpPr>
            <a:spLocks noGrp="1"/>
          </p:cNvSpPr>
          <p:nvPr>
            <p:ph sz="half" idx="1"/>
          </p:nvPr>
        </p:nvSpPr>
        <p:spPr>
          <a:xfrm>
            <a:off x="628650" y="1385889"/>
            <a:ext cx="3502877" cy="2728912"/>
          </a:xfrm>
          <a:noFill/>
        </p:spPr>
        <p:txBody>
          <a:bodyPr>
            <a:noAutofit/>
          </a:bodyPr>
          <a:lstStyle>
            <a:lvl1pPr marL="0" indent="0">
              <a:buNone/>
              <a:defRPr sz="150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4762502" y="1369219"/>
            <a:ext cx="3752850" cy="2728913"/>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93834467-B58A-08E2-AA0A-DB1D50F360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pic>
        <p:nvPicPr>
          <p:cNvPr id="5" name="Picture 4" descr="A blue flag with yellow stars and stripes&#10;&#10;Description automatically generated">
            <a:extLst>
              <a:ext uri="{FF2B5EF4-FFF2-40B4-BE49-F238E27FC236}">
                <a16:creationId xmlns:a16="http://schemas.microsoft.com/office/drawing/2014/main" id="{570F0233-3DB4-DD9F-5F0F-396910702D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
        <p:nvSpPr>
          <p:cNvPr id="8" name="Slide Number Placeholder 5">
            <a:extLst>
              <a:ext uri="{FF2B5EF4-FFF2-40B4-BE49-F238E27FC236}">
                <a16:creationId xmlns:a16="http://schemas.microsoft.com/office/drawing/2014/main" id="{4A4DF5A1-9706-DCB7-1601-51D0F26AEF16}"/>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9" name="Footer Placeholder 8">
            <a:extLst>
              <a:ext uri="{FF2B5EF4-FFF2-40B4-BE49-F238E27FC236}">
                <a16:creationId xmlns:a16="http://schemas.microsoft.com/office/drawing/2014/main" id="{EFB7DFF0-1C84-8F6C-0408-2B151512616E}"/>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0577101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sk-SK"/>
              <a:t>Kliknutím upravte štýl predlohy nadpisu</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C2296187-D6B8-1A4E-8FCA-5F45BC03D54E}" type="datetimeFigureOut">
              <a:rPr lang="sk-SK" smtClean="0"/>
              <a:t>7. 10. 2025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421952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8650" y="273845"/>
            <a:ext cx="7886702" cy="612678"/>
          </a:xfrm>
        </p:spPr>
        <p:txBody>
          <a:bodyPr>
            <a:noAutofit/>
          </a:bodyPr>
          <a:lstStyle>
            <a:lvl1pPr>
              <a:defRPr>
                <a:solidFill>
                  <a:schemeClr val="bg2"/>
                </a:solidFill>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628650" y="1385889"/>
            <a:ext cx="3502877" cy="2728912"/>
          </a:xfrm>
          <a:noFill/>
        </p:spPr>
        <p:txBody>
          <a:bodyPr>
            <a:noAutofit/>
          </a:bodyPr>
          <a:lstStyle>
            <a:lvl1pPr marL="0" indent="0">
              <a:buNone/>
              <a:defRPr sz="1500">
                <a:solidFill>
                  <a:schemeClr val="bg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4762502" y="1369219"/>
            <a:ext cx="3752850" cy="2728913"/>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bg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B7624A9B-CC72-EEB9-2AE2-FDB9629A0998}"/>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bg1"/>
                </a:solidFill>
                <a:latin typeface="+mn-lt"/>
              </a:defRPr>
            </a:lvl1pPr>
          </a:lstStyle>
          <a:p>
            <a:endParaRPr lang="en-IE"/>
          </a:p>
        </p:txBody>
      </p:sp>
    </p:spTree>
    <p:extLst>
      <p:ext uri="{BB962C8B-B14F-4D97-AF65-F5344CB8AC3E}">
        <p14:creationId xmlns:p14="http://schemas.microsoft.com/office/powerpoint/2010/main" val="47205870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8650" y="273845"/>
            <a:ext cx="7886702" cy="612678"/>
          </a:xfrm>
        </p:spPr>
        <p:txBody>
          <a:bodyPr/>
          <a:lstStyle>
            <a:lvl1pPr>
              <a:defRPr>
                <a:solidFill>
                  <a:schemeClr val="bg2"/>
                </a:solidFill>
              </a:defRPr>
            </a:lvl1pPr>
          </a:lstStyle>
          <a:p>
            <a:r>
              <a:rPr lang="en-US"/>
              <a:t>Click to edit Master title style</a:t>
            </a:r>
            <a:endParaRPr lang="en-IE"/>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2653750" y="1648248"/>
            <a:ext cx="1846193" cy="122861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4620777" y="1648248"/>
            <a:ext cx="1846195" cy="122861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6602069" y="1647825"/>
            <a:ext cx="1889522" cy="1228725"/>
          </a:xfrm>
        </p:spPr>
        <p:txBody>
          <a:bodyPr/>
          <a:lstStyle>
            <a:lvl1pPr marL="0" indent="0">
              <a:buNone/>
              <a:defRPr>
                <a:solidFill>
                  <a:schemeClr val="bg1"/>
                </a:solidFill>
              </a:defRPr>
            </a:lvl1pPr>
            <a:lvl2pPr marL="342900" indent="0">
              <a:buNone/>
              <a:defRPr/>
            </a:lvl2pPr>
          </a:lstStyle>
          <a:p>
            <a:pPr lvl="0"/>
            <a:r>
              <a:rPr lang="en-US"/>
              <a:t>Click to edit Master text styles</a:t>
            </a:r>
          </a:p>
          <a:p>
            <a:pPr lvl="1"/>
            <a:r>
              <a:rPr lang="en-US"/>
              <a:t>Second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2653750" y="3023543"/>
            <a:ext cx="1846193" cy="122861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4620777" y="3023543"/>
            <a:ext cx="1846195" cy="122861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6602069" y="3023120"/>
            <a:ext cx="1889522" cy="1228725"/>
          </a:xfrm>
        </p:spPr>
        <p:txBody>
          <a:bodyPr/>
          <a:lstStyle>
            <a:lvl1pPr marL="0" indent="0">
              <a:buNone/>
              <a:defRPr>
                <a:solidFill>
                  <a:schemeClr val="bg1"/>
                </a:solidFill>
              </a:defRPr>
            </a:lvl1pPr>
            <a:lvl2pPr marL="3429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629130" y="1647825"/>
            <a:ext cx="1889522" cy="1228725"/>
          </a:xfrm>
        </p:spPr>
        <p:txBody>
          <a:bodyPr/>
          <a:lstStyle>
            <a:lvl1pPr marL="0" indent="0">
              <a:buNone/>
              <a:defRPr>
                <a:solidFill>
                  <a:schemeClr val="bg1"/>
                </a:solidFill>
              </a:defRPr>
            </a:lvl1pPr>
            <a:lvl2pPr marL="3429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629130" y="3023120"/>
            <a:ext cx="1889522" cy="1228725"/>
          </a:xfrm>
        </p:spPr>
        <p:txBody>
          <a:bodyPr/>
          <a:lstStyle>
            <a:lvl1pPr marL="0" indent="0">
              <a:buNone/>
              <a:defRPr>
                <a:solidFill>
                  <a:schemeClr val="bg1"/>
                </a:solidFill>
              </a:defRPr>
            </a:lvl1pPr>
            <a:lvl2pPr marL="3429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bg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F256C38A-CD2B-89BF-A117-9ED92151C6AD}"/>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bg1"/>
                </a:solidFill>
                <a:latin typeface="+mn-lt"/>
              </a:defRPr>
            </a:lvl1pPr>
          </a:lstStyle>
          <a:p>
            <a:endParaRPr lang="en-IE"/>
          </a:p>
        </p:txBody>
      </p:sp>
    </p:spTree>
    <p:extLst>
      <p:ext uri="{BB962C8B-B14F-4D97-AF65-F5344CB8AC3E}">
        <p14:creationId xmlns:p14="http://schemas.microsoft.com/office/powerpoint/2010/main" val="413739050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4041322" cy="51434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2824843" y="441785"/>
            <a:ext cx="5690507" cy="537930"/>
          </a:xfrm>
          <a:solidFill>
            <a:schemeClr val="bg1"/>
          </a:solidFill>
        </p:spPr>
        <p:txBody>
          <a:bodyPr>
            <a:noAutofit/>
          </a:bodyPr>
          <a:lstStyle>
            <a:lvl1pPr>
              <a:defRPr sz="3300"/>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2824843" y="1421500"/>
            <a:ext cx="5690507" cy="2884183"/>
          </a:xfrm>
          <a:solidFill>
            <a:schemeClr val="bg1"/>
          </a:solidFill>
        </p:spPr>
        <p:txBody>
          <a:bodyPr>
            <a:noAutofit/>
          </a:bodyPr>
          <a:lstStyle>
            <a:lvl1pPr>
              <a:defRPr sz="1500"/>
            </a:lvl1pPr>
          </a:lstStyle>
          <a:p>
            <a:pPr lvl="0"/>
            <a:r>
              <a:rPr lang="en-US"/>
              <a:t>Click to edit Master text styles</a:t>
            </a:r>
          </a:p>
        </p:txBody>
      </p:sp>
      <p:sp>
        <p:nvSpPr>
          <p:cNvPr id="6" name="Footer Placeholder 8">
            <a:extLst>
              <a:ext uri="{FF2B5EF4-FFF2-40B4-BE49-F238E27FC236}">
                <a16:creationId xmlns:a16="http://schemas.microsoft.com/office/drawing/2014/main" id="{E7AFEC3F-1C21-3132-B967-9F0F25A5601F}"/>
              </a:ext>
            </a:extLst>
          </p:cNvPr>
          <p:cNvSpPr>
            <a:spLocks noGrp="1"/>
          </p:cNvSpPr>
          <p:nvPr>
            <p:ph type="ftr" sz="quarter" idx="3"/>
          </p:nvPr>
        </p:nvSpPr>
        <p:spPr>
          <a:xfrm>
            <a:off x="4127046" y="4701715"/>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2964794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and big photo coloured title 1">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4041322" cy="51434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6" name="Content Placeholder 2">
            <a:extLst>
              <a:ext uri="{FF2B5EF4-FFF2-40B4-BE49-F238E27FC236}">
                <a16:creationId xmlns:a16="http://schemas.microsoft.com/office/drawing/2014/main" id="{E2F83483-47D9-4712-A8D7-6CBF61775821}"/>
              </a:ext>
            </a:extLst>
          </p:cNvPr>
          <p:cNvSpPr>
            <a:spLocks noGrp="1"/>
          </p:cNvSpPr>
          <p:nvPr>
            <p:ph sz="half" idx="16" hasCustomPrompt="1"/>
          </p:nvPr>
        </p:nvSpPr>
        <p:spPr>
          <a:xfrm>
            <a:off x="93889" y="4621900"/>
            <a:ext cx="4567919" cy="293000"/>
          </a:xfrm>
          <a:solidFill>
            <a:schemeClr val="bg1"/>
          </a:solidFill>
        </p:spPr>
        <p:txBody>
          <a:bodyPr anchor="ctr">
            <a:noAutofit/>
          </a:bodyPr>
          <a:lstStyle>
            <a:lvl1pPr marL="0" indent="0">
              <a:buNone/>
              <a:defRPr sz="135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4661808" y="441785"/>
            <a:ext cx="3853543" cy="537930"/>
          </a:xfrm>
          <a:solidFill>
            <a:schemeClr val="bg1"/>
          </a:solidFill>
        </p:spPr>
        <p:txBody>
          <a:bodyPr lIns="72000" tIns="72000" rIns="72000" bIns="72000">
            <a:noAutofit/>
          </a:bodyPr>
          <a:lstStyle>
            <a:lvl1pPr>
              <a:defRPr sz="3300">
                <a:solidFill>
                  <a:schemeClr val="bg1"/>
                </a:solidFill>
                <a:highlight>
                  <a:srgbClr val="003399"/>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4661807" y="1421500"/>
            <a:ext cx="3853542" cy="2884183"/>
          </a:xfrm>
          <a:solidFill>
            <a:schemeClr val="bg1"/>
          </a:solidFill>
        </p:spPr>
        <p:txBody>
          <a:bodyPr>
            <a:noAutofit/>
          </a:bodyPr>
          <a:lstStyle>
            <a:lvl1pPr marL="0" indent="0">
              <a:buClr>
                <a:schemeClr val="tx2"/>
              </a:buClr>
              <a:buSzPct val="150000"/>
              <a:buFont typeface="Arial" panose="020B0604020202020204" pitchFamily="34" charset="0"/>
              <a:buNone/>
              <a:defRPr sz="15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239991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and big photo coloured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035CA-6728-7746-C9FC-81382094BF06}"/>
              </a:ext>
            </a:extLst>
          </p:cNvPr>
          <p:cNvSpPr/>
          <p:nvPr/>
        </p:nvSpPr>
        <p:spPr>
          <a:xfrm>
            <a:off x="4041322" y="1"/>
            <a:ext cx="5102678" cy="51434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4041322" cy="51434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4DE701F0-97E6-7792-DA18-AD6E08BC874A}"/>
              </a:ext>
            </a:extLst>
          </p:cNvPr>
          <p:cNvSpPr>
            <a:spLocks noGrp="1"/>
          </p:cNvSpPr>
          <p:nvPr>
            <p:ph sz="half" idx="16" hasCustomPrompt="1"/>
          </p:nvPr>
        </p:nvSpPr>
        <p:spPr>
          <a:xfrm>
            <a:off x="93889" y="4621900"/>
            <a:ext cx="4567919" cy="293000"/>
          </a:xfrm>
          <a:solidFill>
            <a:schemeClr val="bg1"/>
          </a:solidFill>
        </p:spPr>
        <p:txBody>
          <a:bodyPr anchor="ctr">
            <a:noAutofit/>
          </a:bodyPr>
          <a:lstStyle>
            <a:lvl1pPr marL="0" indent="0">
              <a:buNone/>
              <a:defRPr sz="135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4661808" y="441785"/>
            <a:ext cx="3853543" cy="750200"/>
          </a:xfrm>
          <a:noFill/>
        </p:spPr>
        <p:txBody>
          <a:bodyPr lIns="72000" tIns="72000" rIns="72000" bIns="72000">
            <a:noAutofit/>
          </a:bodyPr>
          <a:lstStyle>
            <a:lvl1pPr>
              <a:defRPr sz="3300">
                <a:solidFill>
                  <a:schemeClr val="tx2"/>
                </a:solidFill>
                <a:highlight>
                  <a:srgbClr val="FFD34E"/>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4661807" y="1421500"/>
            <a:ext cx="3853542" cy="2884183"/>
          </a:xfrm>
          <a:noFill/>
        </p:spPr>
        <p:txBody>
          <a:bodyPr>
            <a:noAutofit/>
          </a:bodyPr>
          <a:lstStyle>
            <a:lvl1pPr marL="0" indent="0">
              <a:buClr>
                <a:schemeClr val="bg1"/>
              </a:buClr>
              <a:buSzPct val="150000"/>
              <a:buFont typeface="Arial" panose="020B0604020202020204" pitchFamily="34" charset="0"/>
              <a:buNone/>
              <a:defRPr sz="1500">
                <a:solidFill>
                  <a:schemeClr val="bg1"/>
                </a:solidFill>
              </a:defRPr>
            </a:lvl1pPr>
          </a:lstStyle>
          <a:p>
            <a:pPr lvl="0"/>
            <a:r>
              <a:rPr lang="en-US"/>
              <a:t>Click to edit Master text styles</a:t>
            </a:r>
          </a:p>
        </p:txBody>
      </p:sp>
      <p:pic>
        <p:nvPicPr>
          <p:cNvPr id="6" name="Picture 5" descr="A blue flag with yellow stars and stripes&#10;&#10;Description automatically generated">
            <a:extLst>
              <a:ext uri="{FF2B5EF4-FFF2-40B4-BE49-F238E27FC236}">
                <a16:creationId xmlns:a16="http://schemas.microsoft.com/office/drawing/2014/main" id="{F07C9B7E-A9F7-E74E-8B7F-3BB737CA39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B7786630-3DC2-B1C3-65DD-397E446197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Tree>
    <p:extLst>
      <p:ext uri="{BB962C8B-B14F-4D97-AF65-F5344CB8AC3E}">
        <p14:creationId xmlns:p14="http://schemas.microsoft.com/office/powerpoint/2010/main" val="2339821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in 2 columns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5830231" y="1"/>
            <a:ext cx="3313769" cy="51434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itle 1">
            <a:extLst>
              <a:ext uri="{FF2B5EF4-FFF2-40B4-BE49-F238E27FC236}">
                <a16:creationId xmlns:a16="http://schemas.microsoft.com/office/drawing/2014/main" id="{278936A4-CDCB-C345-F71F-92F2A35F2AF4}"/>
              </a:ext>
            </a:extLst>
          </p:cNvPr>
          <p:cNvSpPr>
            <a:spLocks noGrp="1"/>
          </p:cNvSpPr>
          <p:nvPr>
            <p:ph type="title"/>
          </p:nvPr>
        </p:nvSpPr>
        <p:spPr>
          <a:xfrm>
            <a:off x="628651" y="345800"/>
            <a:ext cx="5936456" cy="537930"/>
          </a:xfrm>
          <a:solidFill>
            <a:schemeClr val="bg1"/>
          </a:solidFill>
        </p:spPr>
        <p:txBody>
          <a:bodyPr>
            <a:noAutofit/>
          </a:bodyPr>
          <a:lstStyle>
            <a:lvl1pPr>
              <a:defRPr sz="3300"/>
            </a:lvl1pPr>
          </a:lstStyle>
          <a:p>
            <a:r>
              <a:rPr lang="en-US"/>
              <a:t>Click to edit Master title style</a:t>
            </a:r>
            <a:endParaRPr lang="en-IE"/>
          </a:p>
        </p:txBody>
      </p:sp>
      <p:sp>
        <p:nvSpPr>
          <p:cNvPr id="6" name="Content Placeholder 2">
            <a:extLst>
              <a:ext uri="{FF2B5EF4-FFF2-40B4-BE49-F238E27FC236}">
                <a16:creationId xmlns:a16="http://schemas.microsoft.com/office/drawing/2014/main" id="{BFE590DB-1C31-60F0-D6F8-A1706796115D}"/>
              </a:ext>
            </a:extLst>
          </p:cNvPr>
          <p:cNvSpPr>
            <a:spLocks noGrp="1"/>
          </p:cNvSpPr>
          <p:nvPr>
            <p:ph sz="half" idx="13"/>
          </p:nvPr>
        </p:nvSpPr>
        <p:spPr>
          <a:xfrm>
            <a:off x="628650" y="1375315"/>
            <a:ext cx="2231071" cy="2728913"/>
          </a:xfrm>
          <a:noFill/>
        </p:spPr>
        <p:txBody>
          <a:bodyPr>
            <a:noAutofit/>
          </a:bodyPr>
          <a:lstStyle>
            <a:lvl1pPr marL="0" indent="0">
              <a:buNone/>
              <a:defRPr sz="15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94C5D68-6EAE-4A7A-7185-241C6CF3B9BB}"/>
              </a:ext>
            </a:extLst>
          </p:cNvPr>
          <p:cNvSpPr>
            <a:spLocks noGrp="1"/>
          </p:cNvSpPr>
          <p:nvPr>
            <p:ph sz="half" idx="12"/>
          </p:nvPr>
        </p:nvSpPr>
        <p:spPr>
          <a:xfrm>
            <a:off x="3229441" y="1375315"/>
            <a:ext cx="2231071" cy="2728913"/>
          </a:xfrm>
          <a:noFill/>
        </p:spPr>
        <p:txBody>
          <a:bodyPr>
            <a:noAutofit/>
          </a:bodyPr>
          <a:lstStyle>
            <a:lvl1pPr marL="0" indent="0">
              <a:buNone/>
              <a:defRPr sz="1500">
                <a:solidFill>
                  <a:schemeClr val="tx1"/>
                </a:solidFill>
              </a:defRPr>
            </a:lvl1pPr>
          </a:lstStyle>
          <a:p>
            <a:pPr lvl="0"/>
            <a:r>
              <a:rPr lang="en-US"/>
              <a:t>Click to edit Master text styles</a:t>
            </a:r>
          </a:p>
        </p:txBody>
      </p:sp>
      <p:pic>
        <p:nvPicPr>
          <p:cNvPr id="2" name="Picture 1" descr="A blue flag with yellow stars&#10;&#10;Description automatically generated">
            <a:extLst>
              <a:ext uri="{FF2B5EF4-FFF2-40B4-BE49-F238E27FC236}">
                <a16:creationId xmlns:a16="http://schemas.microsoft.com/office/drawing/2014/main" id="{901A7271-B7CF-4C49-1423-D7CA7ECEF2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2047" cy="571580"/>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C0DCEE1B-27AC-37B6-7683-71F823E43E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2047" cy="571580"/>
          </a:xfrm>
          <a:prstGeom prst="rect">
            <a:avLst/>
          </a:prstGeom>
        </p:spPr>
      </p:pic>
      <p:sp>
        <p:nvSpPr>
          <p:cNvPr id="7" name="Slide Number Placeholder 5">
            <a:extLst>
              <a:ext uri="{FF2B5EF4-FFF2-40B4-BE49-F238E27FC236}">
                <a16:creationId xmlns:a16="http://schemas.microsoft.com/office/drawing/2014/main" id="{6397D846-EECB-7092-C88A-21E2250BDEB7}"/>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8" name="Footer Placeholder 8">
            <a:extLst>
              <a:ext uri="{FF2B5EF4-FFF2-40B4-BE49-F238E27FC236}">
                <a16:creationId xmlns:a16="http://schemas.microsoft.com/office/drawing/2014/main" id="{296A4E82-A1A1-EFC7-7768-E6DDC71C4345}"/>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377647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hotos and thre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628650" y="273845"/>
            <a:ext cx="7886702" cy="612678"/>
          </a:xfrm>
        </p:spPr>
        <p:txBody>
          <a:bodyPr>
            <a:noAutofit/>
          </a:bodyPr>
          <a:lstStyle>
            <a:lvl1pPr algn="l" defTabSz="685800" rtl="0" eaLnBrk="1" latinLnBrk="0" hangingPunct="1">
              <a:lnSpc>
                <a:spcPct val="90000"/>
              </a:lnSpc>
              <a:spcBef>
                <a:spcPct val="0"/>
              </a:spcBef>
              <a:buNone/>
              <a:defRPr lang="en-IE" sz="33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654443" y="1178545"/>
            <a:ext cx="2256377" cy="207225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654844" y="3443288"/>
            <a:ext cx="2256235" cy="827485"/>
          </a:xfrm>
        </p:spPr>
        <p:txBody>
          <a:bodyPr>
            <a:noAutofit/>
          </a:bodyPr>
          <a:lstStyle>
            <a:lvl1pPr marL="0" indent="0">
              <a:buNone/>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3456708" y="1178545"/>
            <a:ext cx="2256377" cy="207225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3456850" y="3458754"/>
            <a:ext cx="2256235" cy="827485"/>
          </a:xfrm>
        </p:spPr>
        <p:txBody>
          <a:bodyPr>
            <a:noAutofit/>
          </a:bodyPr>
          <a:lstStyle>
            <a:lvl1pPr marL="0" indent="0">
              <a:buNone/>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6258973" y="1178545"/>
            <a:ext cx="2256377" cy="207225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6259116" y="3458754"/>
            <a:ext cx="2256235" cy="827485"/>
          </a:xfrm>
        </p:spPr>
        <p:txBody>
          <a:bodyPr>
            <a:noAutofit/>
          </a:bodyPr>
          <a:lstStyle>
            <a:lvl1pPr marL="0" indent="0">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3314E959-31F1-870D-FAE7-99D8E6333021}"/>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6" name="Footer Placeholder 8">
            <a:extLst>
              <a:ext uri="{FF2B5EF4-FFF2-40B4-BE49-F238E27FC236}">
                <a16:creationId xmlns:a16="http://schemas.microsoft.com/office/drawing/2014/main" id="{F6ADE38F-D638-BFB1-E702-D0F6D0CB0164}"/>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75924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hotos and three coloured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628650" y="273845"/>
            <a:ext cx="7886702" cy="612678"/>
          </a:xfrm>
        </p:spPr>
        <p:txBody>
          <a:bodyPr>
            <a:noAutofit/>
          </a:bodyPr>
          <a:lstStyle>
            <a:lvl1pPr algn="l" defTabSz="685800" rtl="0" eaLnBrk="1" latinLnBrk="0" hangingPunct="1">
              <a:lnSpc>
                <a:spcPct val="90000"/>
              </a:lnSpc>
              <a:spcBef>
                <a:spcPct val="0"/>
              </a:spcBef>
              <a:buNone/>
              <a:defRPr lang="en-IE" sz="33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654443" y="1178545"/>
            <a:ext cx="2256377" cy="207225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654844" y="3443288"/>
            <a:ext cx="2256235" cy="827485"/>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3456708" y="1178545"/>
            <a:ext cx="2256377" cy="207225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3456850" y="3458754"/>
            <a:ext cx="2256235" cy="827485"/>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6258973" y="1178545"/>
            <a:ext cx="2256377" cy="207225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6259116" y="3458754"/>
            <a:ext cx="2256235" cy="827485"/>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E52517C-B46F-A98F-0643-A97107DEC79E}"/>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2" name="Footer Placeholder 8">
            <a:extLst>
              <a:ext uri="{FF2B5EF4-FFF2-40B4-BE49-F238E27FC236}">
                <a16:creationId xmlns:a16="http://schemas.microsoft.com/office/drawing/2014/main" id="{2D6F6E54-ED8F-C9DE-9355-5B2E347C244D}"/>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492323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and a coloured text box">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C1291-4A16-4E7F-D6F2-0662C6CCE1C1}"/>
              </a:ext>
            </a:extLst>
          </p:cNvPr>
          <p:cNvSpPr>
            <a:spLocks noGrp="1"/>
          </p:cNvSpPr>
          <p:nvPr>
            <p:ph type="title"/>
          </p:nvPr>
        </p:nvSpPr>
        <p:spPr>
          <a:xfrm>
            <a:off x="628650" y="273845"/>
            <a:ext cx="7886700" cy="612678"/>
          </a:xfrm>
        </p:spPr>
        <p:txBody>
          <a:bodyPr>
            <a:noAutofit/>
          </a:bodyPr>
          <a:lstStyle>
            <a:lvl1pPr>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628651" y="1279603"/>
            <a:ext cx="3630206" cy="2597384"/>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621CCFCC-12CB-E276-21C2-DAA2C8D36EC9}"/>
              </a:ext>
            </a:extLst>
          </p:cNvPr>
          <p:cNvSpPr>
            <a:spLocks noGrp="1"/>
          </p:cNvSpPr>
          <p:nvPr>
            <p:ph sz="half" idx="19"/>
          </p:nvPr>
        </p:nvSpPr>
        <p:spPr>
          <a:xfrm>
            <a:off x="4795335" y="1279603"/>
            <a:ext cx="3720016" cy="2597384"/>
          </a:xfrm>
          <a:solidFill>
            <a:schemeClr val="tx2"/>
          </a:solidFill>
        </p:spPr>
        <p:txBody>
          <a:bodyPr>
            <a:noAutofit/>
          </a:bodyPr>
          <a:lstStyle>
            <a:lvl1pPr marL="0" indent="0">
              <a:buNone/>
              <a:defRPr sz="1500">
                <a:solidFill>
                  <a:schemeClr val="bg1"/>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9240A71C-FBDC-ABE7-AF08-221E5E629542}"/>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C1FACF7A-9967-0A10-F75B-7E70FCAB2B76}"/>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IE"/>
          </a:p>
        </p:txBody>
      </p:sp>
    </p:spTree>
    <p:extLst>
      <p:ext uri="{BB962C8B-B14F-4D97-AF65-F5344CB8AC3E}">
        <p14:creationId xmlns:p14="http://schemas.microsoft.com/office/powerpoint/2010/main" val="3013003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positive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59404-34AB-2AB1-76B4-CB85000D699F}"/>
              </a:ext>
            </a:extLst>
          </p:cNvPr>
          <p:cNvSpPr>
            <a:spLocks noGrp="1"/>
          </p:cNvSpPr>
          <p:nvPr>
            <p:ph type="title"/>
          </p:nvPr>
        </p:nvSpPr>
        <p:spPr>
          <a:xfrm>
            <a:off x="0" y="-612678"/>
            <a:ext cx="7886700" cy="612678"/>
          </a:xfrm>
        </p:spPr>
        <p:txBody>
          <a:bodyPr/>
          <a:lstStyle>
            <a:lvl1pPr>
              <a:defRPr>
                <a:solidFill>
                  <a:schemeClr val="tx1">
                    <a:lumMod val="65000"/>
                    <a:lumOff val="35000"/>
                  </a:schemeClr>
                </a:solidFill>
              </a:defRPr>
            </a:lvl1pPr>
          </a:lstStyle>
          <a:p>
            <a:r>
              <a:rPr lang="en-US"/>
              <a:t>Click to edit Master title style</a:t>
            </a:r>
            <a:endParaRPr lang="en-IE"/>
          </a:p>
        </p:txBody>
      </p:sp>
      <p:sp>
        <p:nvSpPr>
          <p:cNvPr id="6" name="Picture Placeholder 5">
            <a:extLst>
              <a:ext uri="{FF2B5EF4-FFF2-40B4-BE49-F238E27FC236}">
                <a16:creationId xmlns:a16="http://schemas.microsoft.com/office/drawing/2014/main" id="{A012AF7B-3A7E-8763-817E-DD321C64A6B1}"/>
              </a:ext>
            </a:extLst>
          </p:cNvPr>
          <p:cNvSpPr>
            <a:spLocks noGrp="1"/>
          </p:cNvSpPr>
          <p:nvPr>
            <p:ph type="pic" sz="quarter" idx="11"/>
          </p:nvPr>
        </p:nvSpPr>
        <p:spPr>
          <a:xfrm>
            <a:off x="0" y="0"/>
            <a:ext cx="9178529" cy="5143500"/>
          </a:xfrm>
          <a:solidFill>
            <a:schemeClr val="bg2"/>
          </a:solidFill>
        </p:spPr>
        <p:txBody>
          <a:bodyPr/>
          <a:lstStyle>
            <a:lvl1pPr marL="0" indent="0">
              <a:buNone/>
              <a:defRPr>
                <a:solidFill>
                  <a:schemeClr val="tx2"/>
                </a:solidFill>
              </a:defRPr>
            </a:lvl1pPr>
          </a:lstStyle>
          <a:p>
            <a:r>
              <a:rPr lang="en-US"/>
              <a:t>Click icon to add picture</a:t>
            </a:r>
            <a:endParaRPr lang="en-IE"/>
          </a:p>
        </p:txBody>
      </p:sp>
      <p:sp>
        <p:nvSpPr>
          <p:cNvPr id="8" name="Content Placeholder 7">
            <a:extLst>
              <a:ext uri="{FF2B5EF4-FFF2-40B4-BE49-F238E27FC236}">
                <a16:creationId xmlns:a16="http://schemas.microsoft.com/office/drawing/2014/main" id="{68A2B82B-3461-6DA2-3E41-F3AC81391822}"/>
              </a:ext>
            </a:extLst>
          </p:cNvPr>
          <p:cNvSpPr>
            <a:spLocks noGrp="1"/>
          </p:cNvSpPr>
          <p:nvPr>
            <p:ph sz="quarter" idx="12"/>
          </p:nvPr>
        </p:nvSpPr>
        <p:spPr>
          <a:xfrm>
            <a:off x="0" y="745829"/>
            <a:ext cx="4572000" cy="3390900"/>
          </a:xfrm>
          <a:solidFill>
            <a:schemeClr val="tx2"/>
          </a:solidFill>
        </p:spPr>
        <p:txBody>
          <a:bodyPr lIns="504000" anchor="ctr">
            <a:noAutofit/>
          </a:bodyPr>
          <a:lstStyle>
            <a:lvl1pPr marL="0" indent="0">
              <a:buNone/>
              <a:defRPr/>
            </a:lvl1pPr>
            <a:lvl2pPr marL="342900" indent="0">
              <a:buNone/>
              <a:defRPr lang="en-US" sz="1800" b="1" i="1" kern="1200" dirty="0">
                <a:solidFill>
                  <a:schemeClr val="bg1"/>
                </a:solidFill>
                <a:latin typeface="+mn-lt"/>
                <a:ea typeface="+mn-ea"/>
                <a:cs typeface="+mn-cs"/>
              </a:defRPr>
            </a:lvl2pPr>
          </a:lstStyle>
          <a:p>
            <a:pPr lvl="0"/>
            <a:r>
              <a:rPr lang="en-US"/>
              <a:t>Click to edit Master text styles</a:t>
            </a:r>
          </a:p>
        </p:txBody>
      </p:sp>
      <p:pic>
        <p:nvPicPr>
          <p:cNvPr id="13" name="Google Shape;66;p29" descr="Quote">
            <a:extLst>
              <a:ext uri="{FF2B5EF4-FFF2-40B4-BE49-F238E27FC236}">
                <a16:creationId xmlns:a16="http://schemas.microsoft.com/office/drawing/2014/main" id="{2BA61D73-E039-6C69-A4A9-27D86CB30D1D}"/>
              </a:ext>
            </a:extLst>
          </p:cNvPr>
          <p:cNvPicPr preferRelativeResize="0"/>
          <p:nvPr/>
        </p:nvPicPr>
        <p:blipFill rotWithShape="1">
          <a:blip r:embed="rId2">
            <a:alphaModFix/>
            <a:biLevel thresh="50000"/>
          </a:blip>
          <a:srcRect/>
          <a:stretch/>
        </p:blipFill>
        <p:spPr>
          <a:xfrm rot="10800000">
            <a:off x="4011915" y="3853515"/>
            <a:ext cx="742297" cy="742297"/>
          </a:xfrm>
          <a:prstGeom prst="rect">
            <a:avLst/>
          </a:prstGeom>
          <a:noFill/>
          <a:ln>
            <a:noFill/>
          </a:ln>
        </p:spPr>
      </p:pic>
      <p:pic>
        <p:nvPicPr>
          <p:cNvPr id="3" name="Picture 2" descr="A blue flag with yellow stars&#10;&#10;Description automatically generated">
            <a:extLst>
              <a:ext uri="{FF2B5EF4-FFF2-40B4-BE49-F238E27FC236}">
                <a16:creationId xmlns:a16="http://schemas.microsoft.com/office/drawing/2014/main" id="{BE2FFB7F-6A6F-E203-E2CE-AAC503E40F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327" y="4425762"/>
            <a:ext cx="942047" cy="571580"/>
          </a:xfrm>
          <a:prstGeom prst="rect">
            <a:avLst/>
          </a:prstGeom>
        </p:spPr>
      </p:pic>
      <p:pic>
        <p:nvPicPr>
          <p:cNvPr id="5" name="Google Shape;66;p29" descr="Quote">
            <a:extLst>
              <a:ext uri="{FF2B5EF4-FFF2-40B4-BE49-F238E27FC236}">
                <a16:creationId xmlns:a16="http://schemas.microsoft.com/office/drawing/2014/main" id="{D61A7912-F509-F977-C8A3-05B55096DDA4}"/>
              </a:ext>
            </a:extLst>
          </p:cNvPr>
          <p:cNvPicPr preferRelativeResize="0"/>
          <p:nvPr userDrawn="1"/>
        </p:nvPicPr>
        <p:blipFill rotWithShape="1">
          <a:blip r:embed="rId2">
            <a:alphaModFix/>
            <a:biLevel thresh="50000"/>
          </a:blip>
          <a:srcRect/>
          <a:stretch/>
        </p:blipFill>
        <p:spPr>
          <a:xfrm rot="10800000">
            <a:off x="4011915" y="3853515"/>
            <a:ext cx="742297" cy="742297"/>
          </a:xfrm>
          <a:prstGeom prst="rect">
            <a:avLst/>
          </a:prstGeom>
          <a:noFill/>
          <a:ln>
            <a:noFill/>
          </a:ln>
        </p:spPr>
      </p:pic>
      <p:pic>
        <p:nvPicPr>
          <p:cNvPr id="7" name="Picture 6" descr="A blue flag with yellow stars&#10;&#10;Description automatically generated">
            <a:extLst>
              <a:ext uri="{FF2B5EF4-FFF2-40B4-BE49-F238E27FC236}">
                <a16:creationId xmlns:a16="http://schemas.microsoft.com/office/drawing/2014/main" id="{519F3A2E-810F-F3DF-534B-DFE8563EDC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44327" y="4425762"/>
            <a:ext cx="942047" cy="571580"/>
          </a:xfrm>
          <a:prstGeom prst="rect">
            <a:avLst/>
          </a:prstGeom>
        </p:spPr>
      </p:pic>
      <p:sp>
        <p:nvSpPr>
          <p:cNvPr id="9" name="Slide Number Placeholder 5">
            <a:extLst>
              <a:ext uri="{FF2B5EF4-FFF2-40B4-BE49-F238E27FC236}">
                <a16:creationId xmlns:a16="http://schemas.microsoft.com/office/drawing/2014/main" id="{AC0BD146-26A9-B2E3-790A-137432E6994D}"/>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2" name="Footer Placeholder 8">
            <a:extLst>
              <a:ext uri="{FF2B5EF4-FFF2-40B4-BE49-F238E27FC236}">
                <a16:creationId xmlns:a16="http://schemas.microsoft.com/office/drawing/2014/main" id="{3E557AF9-465E-61C3-8C33-29231AE45BB4}"/>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62287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2296187-D6B8-1A4E-8FCA-5F45BC03D54E}" type="datetimeFigureOut">
              <a:rPr lang="sk-SK" smtClean="0"/>
              <a:t>7. 10. 2025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2723102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egative logo">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6039EEF-B8E6-4383-4827-068F0611752D}"/>
              </a:ext>
            </a:extLst>
          </p:cNvPr>
          <p:cNvSpPr>
            <a:spLocks noGrp="1"/>
          </p:cNvSpPr>
          <p:nvPr>
            <p:ph type="pic" sz="quarter" idx="11"/>
          </p:nvPr>
        </p:nvSpPr>
        <p:spPr>
          <a:xfrm>
            <a:off x="0" y="0"/>
            <a:ext cx="9178529" cy="5143500"/>
          </a:xfrm>
          <a:solidFill>
            <a:schemeClr val="tx2"/>
          </a:solidFill>
        </p:spPr>
        <p:txBody>
          <a:bodyPr/>
          <a:lstStyle>
            <a:lvl1pPr marL="0" indent="0">
              <a:buNone/>
              <a:defRPr>
                <a:solidFill>
                  <a:schemeClr val="bg1"/>
                </a:solidFill>
              </a:defRPr>
            </a:lvl1pPr>
          </a:lstStyle>
          <a:p>
            <a:r>
              <a:rPr lang="en-US"/>
              <a:t>Click icon to add picture</a:t>
            </a:r>
            <a:endParaRPr lang="en-IE"/>
          </a:p>
        </p:txBody>
      </p:sp>
      <p:sp>
        <p:nvSpPr>
          <p:cNvPr id="7" name="Content Placeholder 7">
            <a:extLst>
              <a:ext uri="{FF2B5EF4-FFF2-40B4-BE49-F238E27FC236}">
                <a16:creationId xmlns:a16="http://schemas.microsoft.com/office/drawing/2014/main" id="{1BE876A1-64BE-0A6D-B28E-A01C8883D1FD}"/>
              </a:ext>
            </a:extLst>
          </p:cNvPr>
          <p:cNvSpPr>
            <a:spLocks noGrp="1"/>
          </p:cNvSpPr>
          <p:nvPr>
            <p:ph sz="quarter" idx="12"/>
          </p:nvPr>
        </p:nvSpPr>
        <p:spPr>
          <a:xfrm>
            <a:off x="0" y="745829"/>
            <a:ext cx="4572000" cy="3390900"/>
          </a:xfrm>
          <a:solidFill>
            <a:schemeClr val="bg2"/>
          </a:solidFill>
        </p:spPr>
        <p:txBody>
          <a:bodyPr lIns="504000" anchor="ctr">
            <a:noAutofit/>
          </a:bodyPr>
          <a:lstStyle>
            <a:lvl1pPr marL="0" indent="0">
              <a:buNone/>
              <a:defRPr/>
            </a:lvl1pPr>
            <a:lvl2pPr marL="342900" indent="0">
              <a:buNone/>
              <a:defRPr lang="en-US" sz="1800" b="1" i="1" kern="1200" dirty="0">
                <a:solidFill>
                  <a:schemeClr val="tx2"/>
                </a:solidFill>
                <a:latin typeface="+mn-lt"/>
                <a:ea typeface="+mn-ea"/>
                <a:cs typeface="+mn-cs"/>
              </a:defRPr>
            </a:lvl2pPr>
          </a:lstStyle>
          <a:p>
            <a:pPr lvl="0"/>
            <a:r>
              <a:rPr lang="en-US"/>
              <a:t>Click to edit Master text styles</a:t>
            </a:r>
          </a:p>
        </p:txBody>
      </p:sp>
      <p:pic>
        <p:nvPicPr>
          <p:cNvPr id="8" name="Google Shape;66;p29" descr="Quote">
            <a:extLst>
              <a:ext uri="{FF2B5EF4-FFF2-40B4-BE49-F238E27FC236}">
                <a16:creationId xmlns:a16="http://schemas.microsoft.com/office/drawing/2014/main" id="{E1B4A183-929D-5431-B365-FECE6A72A484}"/>
              </a:ext>
            </a:extLst>
          </p:cNvPr>
          <p:cNvPicPr preferRelativeResize="0"/>
          <p:nvPr/>
        </p:nvPicPr>
        <p:blipFill rotWithShape="1">
          <a:blip r:embed="rId2">
            <a:alphaModFix/>
            <a:biLevel thresh="50000"/>
          </a:blip>
          <a:srcRect/>
          <a:stretch/>
        </p:blipFill>
        <p:spPr>
          <a:xfrm rot="10800000">
            <a:off x="4011915" y="3853515"/>
            <a:ext cx="742297" cy="742297"/>
          </a:xfrm>
          <a:prstGeom prst="rect">
            <a:avLst/>
          </a:prstGeom>
          <a:noFill/>
          <a:ln>
            <a:noFill/>
          </a:ln>
        </p:spPr>
      </p:pic>
      <p:pic>
        <p:nvPicPr>
          <p:cNvPr id="9" name="Picture 8" descr="A blue flag with yellow stars and stripes&#10;&#10;Description automatically generated">
            <a:extLst>
              <a:ext uri="{FF2B5EF4-FFF2-40B4-BE49-F238E27FC236}">
                <a16:creationId xmlns:a16="http://schemas.microsoft.com/office/drawing/2014/main" id="{E6CD1AA0-BE2D-038C-5423-E271CF1636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
        <p:nvSpPr>
          <p:cNvPr id="2" name="Title 1">
            <a:extLst>
              <a:ext uri="{FF2B5EF4-FFF2-40B4-BE49-F238E27FC236}">
                <a16:creationId xmlns:a16="http://schemas.microsoft.com/office/drawing/2014/main" id="{51148383-BBA9-7909-CFDF-60BEA0FE957B}"/>
              </a:ext>
            </a:extLst>
          </p:cNvPr>
          <p:cNvSpPr>
            <a:spLocks noGrp="1"/>
          </p:cNvSpPr>
          <p:nvPr>
            <p:ph type="title"/>
          </p:nvPr>
        </p:nvSpPr>
        <p:spPr>
          <a:xfrm>
            <a:off x="0" y="-602633"/>
            <a:ext cx="7886700" cy="612678"/>
          </a:xfrm>
        </p:spPr>
        <p:txBody>
          <a:bodyPr/>
          <a:lstStyle>
            <a:lvl1pPr>
              <a:defRPr>
                <a:solidFill>
                  <a:schemeClr val="bg1">
                    <a:lumMod val="65000"/>
                  </a:schemeClr>
                </a:solidFill>
              </a:defRPr>
            </a:lvl1pPr>
          </a:lstStyle>
          <a:p>
            <a:r>
              <a:rPr lang="en-US"/>
              <a:t>Click to edit Master title style</a:t>
            </a:r>
            <a:endParaRPr lang="en-IE"/>
          </a:p>
        </p:txBody>
      </p:sp>
      <p:pic>
        <p:nvPicPr>
          <p:cNvPr id="6" name="Google Shape;66;p29" descr="Quote">
            <a:extLst>
              <a:ext uri="{FF2B5EF4-FFF2-40B4-BE49-F238E27FC236}">
                <a16:creationId xmlns:a16="http://schemas.microsoft.com/office/drawing/2014/main" id="{DE2EBF53-76CE-6C8F-0861-C3A5D384E180}"/>
              </a:ext>
            </a:extLst>
          </p:cNvPr>
          <p:cNvPicPr preferRelativeResize="0"/>
          <p:nvPr userDrawn="1"/>
        </p:nvPicPr>
        <p:blipFill rotWithShape="1">
          <a:blip r:embed="rId2">
            <a:alphaModFix/>
            <a:biLevel thresh="50000"/>
          </a:blip>
          <a:srcRect/>
          <a:stretch/>
        </p:blipFill>
        <p:spPr>
          <a:xfrm rot="10800000">
            <a:off x="4011915" y="3853515"/>
            <a:ext cx="742297" cy="742297"/>
          </a:xfrm>
          <a:prstGeom prst="rect">
            <a:avLst/>
          </a:prstGeom>
          <a:noFill/>
          <a:ln>
            <a:noFill/>
          </a:ln>
        </p:spPr>
      </p:pic>
      <p:pic>
        <p:nvPicPr>
          <p:cNvPr id="10" name="Picture 9" descr="A blue flag with yellow stars and stripes&#10;&#10;Description automatically generated">
            <a:extLst>
              <a:ext uri="{FF2B5EF4-FFF2-40B4-BE49-F238E27FC236}">
                <a16:creationId xmlns:a16="http://schemas.microsoft.com/office/drawing/2014/main" id="{AB87E6E1-A561-866F-CE99-26D96476848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
        <p:nvSpPr>
          <p:cNvPr id="11" name="Slide Number Placeholder 5">
            <a:extLst>
              <a:ext uri="{FF2B5EF4-FFF2-40B4-BE49-F238E27FC236}">
                <a16:creationId xmlns:a16="http://schemas.microsoft.com/office/drawing/2014/main" id="{7765A446-C679-3C21-6DB2-E6E244E9DB91}"/>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bg1"/>
                </a:solidFill>
                <a:latin typeface="+mn-lt"/>
              </a:defRPr>
            </a:lvl1pPr>
          </a:lstStyle>
          <a:p>
            <a:pPr algn="l"/>
            <a:fld id="{768364BB-9B21-4D29-A19C-C6410F652861}" type="slidenum">
              <a:rPr lang="en-IE" smtClean="0"/>
              <a:pPr algn="l"/>
              <a:t>‹#›</a:t>
            </a:fld>
            <a:endParaRPr lang="en-IE"/>
          </a:p>
        </p:txBody>
      </p:sp>
      <p:sp>
        <p:nvSpPr>
          <p:cNvPr id="3" name="Footer Placeholder 8">
            <a:extLst>
              <a:ext uri="{FF2B5EF4-FFF2-40B4-BE49-F238E27FC236}">
                <a16:creationId xmlns:a16="http://schemas.microsoft.com/office/drawing/2014/main" id="{11C79F0A-B650-EE29-9ABF-AC09E7753516}"/>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51957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ircle picture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3114539" y="1262275"/>
            <a:ext cx="2914922" cy="2914922"/>
          </a:xfrm>
          <a:prstGeom prst="ellipse">
            <a:avLst/>
          </a:prstGeom>
          <a:solidFill>
            <a:schemeClr val="lt2"/>
          </a:solidFill>
          <a:ln w="76200">
            <a:noFill/>
          </a:ln>
        </p:spPr>
        <p:txBody>
          <a:bodyPr/>
          <a:lstStyle>
            <a:lvl1pPr marL="0" indent="0">
              <a:buNone/>
              <a:defRPr sz="15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43A5598A-C2EA-5505-BEB5-E80CA68AED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3D5D7A7A-28D1-BC55-7F75-53B9E5FBC5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
        <p:nvSpPr>
          <p:cNvPr id="7" name="Slide Number Placeholder 5">
            <a:extLst>
              <a:ext uri="{FF2B5EF4-FFF2-40B4-BE49-F238E27FC236}">
                <a16:creationId xmlns:a16="http://schemas.microsoft.com/office/drawing/2014/main" id="{32B7D111-DE2E-9994-A799-F62F38E83DB4}"/>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bg1"/>
                </a:solidFill>
                <a:latin typeface="+mn-lt"/>
              </a:defRPr>
            </a:lvl1pPr>
          </a:lstStyle>
          <a:p>
            <a:pPr algn="l"/>
            <a:fld id="{768364BB-9B21-4D29-A19C-C6410F652861}" type="slidenum">
              <a:rPr lang="en-IE" smtClean="0"/>
              <a:pPr algn="l"/>
              <a:t>‹#›</a:t>
            </a:fld>
            <a:endParaRPr lang="en-IE"/>
          </a:p>
        </p:txBody>
      </p:sp>
      <p:sp>
        <p:nvSpPr>
          <p:cNvPr id="3" name="Footer Placeholder 8">
            <a:extLst>
              <a:ext uri="{FF2B5EF4-FFF2-40B4-BE49-F238E27FC236}">
                <a16:creationId xmlns:a16="http://schemas.microsoft.com/office/drawing/2014/main" id="{33A6EEA9-52B7-550C-7CFD-E465C8DB4F84}"/>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338773503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ircles pictures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628651" y="1442923"/>
            <a:ext cx="2257655" cy="2257655"/>
          </a:xfrm>
          <a:prstGeom prst="ellipse">
            <a:avLst/>
          </a:prstGeom>
          <a:solidFill>
            <a:schemeClr val="lt2"/>
          </a:solidFill>
          <a:ln w="76200">
            <a:noFill/>
          </a:ln>
        </p:spPr>
        <p:txBody>
          <a:bodyPr/>
          <a:lstStyle>
            <a:lvl1pPr marL="0" indent="0">
              <a:buNone/>
              <a:defRPr sz="15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3443173" y="1442923"/>
            <a:ext cx="2257655" cy="2257655"/>
          </a:xfrm>
          <a:prstGeom prst="ellipse">
            <a:avLst/>
          </a:prstGeom>
          <a:solidFill>
            <a:schemeClr val="lt2"/>
          </a:solidFill>
          <a:ln w="76200">
            <a:noFill/>
          </a:ln>
        </p:spPr>
        <p:txBody>
          <a:bodyPr/>
          <a:lstStyle>
            <a:lvl1pPr marL="0" indent="0">
              <a:buNone/>
              <a:defRPr sz="15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6257695" y="1442923"/>
            <a:ext cx="2257655" cy="2257655"/>
          </a:xfrm>
          <a:prstGeom prst="ellipse">
            <a:avLst/>
          </a:prstGeom>
          <a:solidFill>
            <a:schemeClr val="lt2"/>
          </a:solidFill>
          <a:ln w="76200">
            <a:noFill/>
          </a:ln>
        </p:spPr>
        <p:txBody>
          <a:bodyPr/>
          <a:lstStyle>
            <a:lvl1pPr marL="0" indent="0">
              <a:buNone/>
              <a:defRPr sz="15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D4D01C79-8E51-7320-51B2-6B4D1CD158E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pic>
        <p:nvPicPr>
          <p:cNvPr id="3" name="Picture 2" descr="A blue flag with yellow stars and stripes&#10;&#10;Description automatically generated">
            <a:extLst>
              <a:ext uri="{FF2B5EF4-FFF2-40B4-BE49-F238E27FC236}">
                <a16:creationId xmlns:a16="http://schemas.microsoft.com/office/drawing/2014/main" id="{D6200794-8F7F-E0F0-3735-90CCC24A8A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
        <p:nvSpPr>
          <p:cNvPr id="7" name="Slide Number Placeholder 5">
            <a:extLst>
              <a:ext uri="{FF2B5EF4-FFF2-40B4-BE49-F238E27FC236}">
                <a16:creationId xmlns:a16="http://schemas.microsoft.com/office/drawing/2014/main" id="{C6271D99-21D4-ED76-0E54-1ECA6FD71E4F}"/>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bg1"/>
                </a:solidFill>
                <a:latin typeface="+mn-lt"/>
              </a:defRPr>
            </a:lvl1pPr>
          </a:lstStyle>
          <a:p>
            <a:pPr algn="l"/>
            <a:fld id="{768364BB-9B21-4D29-A19C-C6410F652861}" type="slidenum">
              <a:rPr lang="en-IE" smtClean="0"/>
              <a:pPr algn="l"/>
              <a:t>‹#›</a:t>
            </a:fld>
            <a:endParaRPr lang="en-IE"/>
          </a:p>
        </p:txBody>
      </p:sp>
      <p:sp>
        <p:nvSpPr>
          <p:cNvPr id="4" name="Footer Placeholder 8">
            <a:extLst>
              <a:ext uri="{FF2B5EF4-FFF2-40B4-BE49-F238E27FC236}">
                <a16:creationId xmlns:a16="http://schemas.microsoft.com/office/drawing/2014/main" id="{36249086-331D-49C8-6F5E-1FD73ADA2347}"/>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513525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ircles pictures white backgroun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003399"/>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628651" y="1442923"/>
            <a:ext cx="2257655" cy="2257655"/>
          </a:xfrm>
          <a:prstGeom prst="ellipse">
            <a:avLst/>
          </a:prstGeom>
          <a:solidFill>
            <a:schemeClr val="lt2"/>
          </a:solidFill>
          <a:ln w="76200">
            <a:noFill/>
          </a:ln>
        </p:spPr>
        <p:txBody>
          <a:bodyPr/>
          <a:lstStyle>
            <a:lvl1pPr marL="0" indent="0">
              <a:buNone/>
              <a:defRPr sz="15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3443173" y="1442923"/>
            <a:ext cx="2257655" cy="2257655"/>
          </a:xfrm>
          <a:prstGeom prst="ellipse">
            <a:avLst/>
          </a:prstGeom>
          <a:solidFill>
            <a:schemeClr val="lt2"/>
          </a:solidFill>
          <a:ln w="76200">
            <a:noFill/>
          </a:ln>
        </p:spPr>
        <p:txBody>
          <a:bodyPr/>
          <a:lstStyle>
            <a:lvl1pPr marL="0" indent="0">
              <a:buNone/>
              <a:defRPr sz="15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6257695" y="1442923"/>
            <a:ext cx="2257655" cy="2257655"/>
          </a:xfrm>
          <a:prstGeom prst="ellipse">
            <a:avLst/>
          </a:prstGeom>
          <a:solidFill>
            <a:schemeClr val="lt2"/>
          </a:solidFill>
          <a:ln w="76200">
            <a:noFill/>
          </a:ln>
        </p:spPr>
        <p:txBody>
          <a:bodyPr/>
          <a:lstStyle>
            <a:lvl1pPr marL="0" indent="0">
              <a:buNone/>
              <a:defRPr sz="1500">
                <a:solidFill>
                  <a:schemeClr val="tx2"/>
                </a:solidFill>
              </a:defRPr>
            </a:lvl1pPr>
          </a:lstStyle>
          <a:p>
            <a:r>
              <a:rPr lang="en-US"/>
              <a:t>Click icon to add picture</a:t>
            </a:r>
            <a:endParaRPr lang="en-IE"/>
          </a:p>
        </p:txBody>
      </p:sp>
      <p:sp>
        <p:nvSpPr>
          <p:cNvPr id="4" name="Slide Number Placeholder 5">
            <a:extLst>
              <a:ext uri="{FF2B5EF4-FFF2-40B4-BE49-F238E27FC236}">
                <a16:creationId xmlns:a16="http://schemas.microsoft.com/office/drawing/2014/main" id="{F37EF38B-E8AF-66F2-44F8-7A5DA7FF345C}"/>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3" name="Footer Placeholder 8">
            <a:extLst>
              <a:ext uri="{FF2B5EF4-FFF2-40B4-BE49-F238E27FC236}">
                <a16:creationId xmlns:a16="http://schemas.microsoft.com/office/drawing/2014/main" id="{0850E44D-CF7B-5CF4-6BF7-5B2F65007AD4}"/>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177470445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628651" y="1233055"/>
            <a:ext cx="1338695" cy="1338695"/>
          </a:xfrm>
          <a:prstGeom prst="ellipse">
            <a:avLst/>
          </a:prstGeom>
          <a:solidFill>
            <a:schemeClr val="lt2"/>
          </a:solidFill>
          <a:ln w="57150">
            <a:noFill/>
          </a:ln>
        </p:spPr>
        <p:txBody>
          <a:bodyPr/>
          <a:lstStyle>
            <a:lvl1pPr marL="0" indent="0">
              <a:buNone/>
              <a:defRPr sz="1500">
                <a:solidFill>
                  <a:schemeClr val="tx2"/>
                </a:solidFill>
              </a:defRPr>
            </a:lvl1pPr>
          </a:lstStyle>
          <a:p>
            <a:r>
              <a:rPr lang="en-US"/>
              <a:t>Click icon to add picture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165515" y="1344316"/>
            <a:ext cx="2161388" cy="1116172"/>
          </a:xfrm>
        </p:spPr>
        <p:txBody>
          <a:bodyPr>
            <a:noAutofit/>
          </a:bodyPr>
          <a:lstStyle>
            <a:lvl1pPr marL="0" indent="0">
              <a:buNone/>
              <a:defRPr sz="15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628649" y="2845141"/>
            <a:ext cx="1338695" cy="1338695"/>
          </a:xfrm>
          <a:prstGeom prst="ellipse">
            <a:avLst/>
          </a:prstGeom>
          <a:solidFill>
            <a:schemeClr val="lt2"/>
          </a:solidFill>
          <a:ln w="57150">
            <a:noFill/>
          </a:ln>
        </p:spPr>
        <p:txBody>
          <a:bodyPr/>
          <a:lstStyle>
            <a:lvl1pPr marL="0" indent="0">
              <a:buNone/>
              <a:defRPr sz="1500">
                <a:solidFill>
                  <a:schemeClr val="tx2"/>
                </a:solidFill>
              </a:defRPr>
            </a:lvl1pPr>
          </a:lstStyle>
          <a:p>
            <a:r>
              <a:rPr lang="en-US"/>
              <a:t>Click icon to add picture</a:t>
            </a:r>
            <a:endParaRPr lang="en-IE"/>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165514" y="2956401"/>
            <a:ext cx="2161388" cy="1116172"/>
          </a:xfrm>
        </p:spPr>
        <p:txBody>
          <a:bodyPr>
            <a:noAutofit/>
          </a:bodyPr>
          <a:lstStyle>
            <a:lvl1pPr marL="0" indent="0">
              <a:buNone/>
              <a:defRPr sz="15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4817098" y="1259703"/>
            <a:ext cx="1338695" cy="1338695"/>
          </a:xfrm>
          <a:prstGeom prst="ellipse">
            <a:avLst/>
          </a:prstGeom>
          <a:solidFill>
            <a:schemeClr val="lt2"/>
          </a:solidFill>
          <a:ln w="57150">
            <a:noFill/>
          </a:ln>
        </p:spPr>
        <p:txBody>
          <a:bodyPr/>
          <a:lstStyle>
            <a:lvl1pPr marL="0" indent="0">
              <a:buNone/>
              <a:defRPr sz="1500">
                <a:solidFill>
                  <a:schemeClr val="tx2"/>
                </a:solidFill>
              </a:defRPr>
            </a:lvl1pPr>
          </a:lstStyle>
          <a:p>
            <a:r>
              <a:rPr lang="en-US"/>
              <a:t>Click icon to add picture</a:t>
            </a:r>
            <a:endParaRPr lang="en-IE"/>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6353962" y="1370964"/>
            <a:ext cx="2161388" cy="1116172"/>
          </a:xfrm>
        </p:spPr>
        <p:txBody>
          <a:bodyPr>
            <a:noAutofit/>
          </a:bodyPr>
          <a:lstStyle>
            <a:lvl1pPr marL="0" indent="0">
              <a:buNone/>
              <a:defRPr sz="15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4817096" y="2871788"/>
            <a:ext cx="1338695" cy="1338695"/>
          </a:xfrm>
          <a:prstGeom prst="ellipse">
            <a:avLst/>
          </a:prstGeom>
          <a:solidFill>
            <a:schemeClr val="lt2"/>
          </a:solidFill>
          <a:ln w="57150">
            <a:noFill/>
          </a:ln>
        </p:spPr>
        <p:txBody>
          <a:bodyPr/>
          <a:lstStyle>
            <a:lvl1pPr marL="0" indent="0">
              <a:buNone/>
              <a:defRPr sz="1500">
                <a:solidFill>
                  <a:schemeClr val="tx2"/>
                </a:solidFill>
              </a:defRPr>
            </a:lvl1pPr>
          </a:lstStyle>
          <a:p>
            <a:r>
              <a:rPr lang="en-US"/>
              <a:t>Click icon to add picture</a:t>
            </a:r>
            <a:endParaRPr lang="en-IE"/>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6353961" y="2983049"/>
            <a:ext cx="2161388" cy="1116172"/>
          </a:xfrm>
        </p:spPr>
        <p:txBody>
          <a:bodyPr>
            <a:noAutofit/>
          </a:bodyPr>
          <a:lstStyle>
            <a:lvl1pPr marL="0" indent="0">
              <a:buNone/>
              <a:defRPr sz="15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10" name="Footer Placeholder 8">
            <a:extLst>
              <a:ext uri="{FF2B5EF4-FFF2-40B4-BE49-F238E27FC236}">
                <a16:creationId xmlns:a16="http://schemas.microsoft.com/office/drawing/2014/main" id="{3B38F9D4-3EE2-3396-18AD-F87E42190088}"/>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2201065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rectangles pictures white background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15" name="Google Shape;97;p33">
            <a:extLst>
              <a:ext uri="{FF2B5EF4-FFF2-40B4-BE49-F238E27FC236}">
                <a16:creationId xmlns:a16="http://schemas.microsoft.com/office/drawing/2014/main" id="{51CBB8A7-3E08-DCAC-14AF-878AC33CDC30}"/>
              </a:ext>
            </a:extLst>
          </p:cNvPr>
          <p:cNvSpPr>
            <a:spLocks noGrp="1"/>
          </p:cNvSpPr>
          <p:nvPr>
            <p:ph type="pic" idx="17"/>
          </p:nvPr>
        </p:nvSpPr>
        <p:spPr>
          <a:xfrm>
            <a:off x="628651" y="1448511"/>
            <a:ext cx="1846193" cy="122861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0" name="Text Placeholder 9">
            <a:extLst>
              <a:ext uri="{FF2B5EF4-FFF2-40B4-BE49-F238E27FC236}">
                <a16:creationId xmlns:a16="http://schemas.microsoft.com/office/drawing/2014/main" id="{83438DF5-CCC4-87AD-037A-C14F79B6266F}"/>
              </a:ext>
            </a:extLst>
          </p:cNvPr>
          <p:cNvSpPr>
            <a:spLocks noGrp="1"/>
          </p:cNvSpPr>
          <p:nvPr>
            <p:ph type="body" sz="quarter" idx="13"/>
          </p:nvPr>
        </p:nvSpPr>
        <p:spPr>
          <a:xfrm>
            <a:off x="2631651" y="1448511"/>
            <a:ext cx="1846660" cy="1228725"/>
          </a:xfrm>
        </p:spPr>
        <p:txBody>
          <a:bodyPr>
            <a:noAutofit/>
          </a:bodyPr>
          <a:lstStyle>
            <a:lvl1pPr marL="0" indent="0">
              <a:buNone/>
              <a:defRPr/>
            </a:lvl1pPr>
          </a:lstStyle>
          <a:p>
            <a:pPr lvl="0"/>
            <a:r>
              <a:rPr lang="en-US"/>
              <a:t>Click to edit Master text styles</a:t>
            </a:r>
          </a:p>
        </p:txBody>
      </p:sp>
      <p:sp>
        <p:nvSpPr>
          <p:cNvPr id="18" name="Google Shape;97;p33">
            <a:extLst>
              <a:ext uri="{FF2B5EF4-FFF2-40B4-BE49-F238E27FC236}">
                <a16:creationId xmlns:a16="http://schemas.microsoft.com/office/drawing/2014/main" id="{BFE9E99F-07A9-26A1-106E-78351E5222CA}"/>
              </a:ext>
            </a:extLst>
          </p:cNvPr>
          <p:cNvSpPr>
            <a:spLocks noGrp="1"/>
          </p:cNvSpPr>
          <p:nvPr>
            <p:ph type="pic" idx="7"/>
          </p:nvPr>
        </p:nvSpPr>
        <p:spPr>
          <a:xfrm>
            <a:off x="628652" y="2805204"/>
            <a:ext cx="1846193" cy="122861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Text Placeholder 9">
            <a:extLst>
              <a:ext uri="{FF2B5EF4-FFF2-40B4-BE49-F238E27FC236}">
                <a16:creationId xmlns:a16="http://schemas.microsoft.com/office/drawing/2014/main" id="{8A6A52A8-BCDE-0058-03FA-48265F58CC4D}"/>
              </a:ext>
            </a:extLst>
          </p:cNvPr>
          <p:cNvSpPr>
            <a:spLocks noGrp="1"/>
          </p:cNvSpPr>
          <p:nvPr>
            <p:ph type="body" sz="quarter" idx="15"/>
          </p:nvPr>
        </p:nvSpPr>
        <p:spPr>
          <a:xfrm>
            <a:off x="2631651" y="2805098"/>
            <a:ext cx="1846660" cy="1228725"/>
          </a:xfrm>
        </p:spPr>
        <p:txBody>
          <a:bodyPr>
            <a:noAutofit/>
          </a:bodyPr>
          <a:lstStyle>
            <a:lvl1pPr marL="0" indent="0">
              <a:buNone/>
              <a:defRPr/>
            </a:lvl1pPr>
          </a:lstStyle>
          <a:p>
            <a:pPr lvl="0"/>
            <a:r>
              <a:rPr lang="en-US"/>
              <a:t>Click to edit Master text styles</a:t>
            </a:r>
          </a:p>
        </p:txBody>
      </p:sp>
      <p:sp>
        <p:nvSpPr>
          <p:cNvPr id="3" name="Google Shape;95;p33">
            <a:extLst>
              <a:ext uri="{FF2B5EF4-FFF2-40B4-BE49-F238E27FC236}">
                <a16:creationId xmlns:a16="http://schemas.microsoft.com/office/drawing/2014/main" id="{A15E4B72-6400-86B0-FD40-4FCA9F38655E}"/>
              </a:ext>
            </a:extLst>
          </p:cNvPr>
          <p:cNvSpPr>
            <a:spLocks noGrp="1"/>
          </p:cNvSpPr>
          <p:nvPr>
            <p:ph type="pic" idx="10"/>
          </p:nvPr>
        </p:nvSpPr>
        <p:spPr>
          <a:xfrm>
            <a:off x="4635118" y="1448512"/>
            <a:ext cx="1846195" cy="122861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1" name="Text Placeholder 9">
            <a:extLst>
              <a:ext uri="{FF2B5EF4-FFF2-40B4-BE49-F238E27FC236}">
                <a16:creationId xmlns:a16="http://schemas.microsoft.com/office/drawing/2014/main" id="{76022ECE-0EE9-F2CA-72F3-353CAD2AB488}"/>
              </a:ext>
            </a:extLst>
          </p:cNvPr>
          <p:cNvSpPr>
            <a:spLocks noGrp="1"/>
          </p:cNvSpPr>
          <p:nvPr>
            <p:ph type="body" sz="quarter" idx="14"/>
          </p:nvPr>
        </p:nvSpPr>
        <p:spPr>
          <a:xfrm>
            <a:off x="6668691" y="1448511"/>
            <a:ext cx="1846660" cy="1228725"/>
          </a:xfrm>
        </p:spPr>
        <p:txBody>
          <a:bodyPr>
            <a:noAutofit/>
          </a:bodyPr>
          <a:lstStyle>
            <a:lvl1pPr marL="0" indent="0">
              <a:buNone/>
              <a:defRPr/>
            </a:lvl1pPr>
          </a:lstStyle>
          <a:p>
            <a:pPr lvl="0"/>
            <a:r>
              <a:rPr lang="en-US"/>
              <a:t>Click to edit Master text styles</a:t>
            </a:r>
          </a:p>
        </p:txBody>
      </p:sp>
      <p:sp>
        <p:nvSpPr>
          <p:cNvPr id="8" name="Google Shape;97;p33">
            <a:extLst>
              <a:ext uri="{FF2B5EF4-FFF2-40B4-BE49-F238E27FC236}">
                <a16:creationId xmlns:a16="http://schemas.microsoft.com/office/drawing/2014/main" id="{0D3E0C88-3573-7B0F-D8F7-5AAD283A42F2}"/>
              </a:ext>
            </a:extLst>
          </p:cNvPr>
          <p:cNvSpPr>
            <a:spLocks noGrp="1"/>
          </p:cNvSpPr>
          <p:nvPr>
            <p:ph type="pic" idx="12"/>
          </p:nvPr>
        </p:nvSpPr>
        <p:spPr>
          <a:xfrm>
            <a:off x="4635118" y="2805204"/>
            <a:ext cx="1846193" cy="122861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3" name="Text Placeholder 9">
            <a:extLst>
              <a:ext uri="{FF2B5EF4-FFF2-40B4-BE49-F238E27FC236}">
                <a16:creationId xmlns:a16="http://schemas.microsoft.com/office/drawing/2014/main" id="{5F2FF4C0-B8CC-5E9A-7FF2-0BA1FD86664D}"/>
              </a:ext>
            </a:extLst>
          </p:cNvPr>
          <p:cNvSpPr>
            <a:spLocks noGrp="1"/>
          </p:cNvSpPr>
          <p:nvPr>
            <p:ph type="body" sz="quarter" idx="16"/>
          </p:nvPr>
        </p:nvSpPr>
        <p:spPr>
          <a:xfrm>
            <a:off x="6668691" y="2805098"/>
            <a:ext cx="1846660" cy="1228725"/>
          </a:xfrm>
        </p:spPr>
        <p:txBody>
          <a:bodyPr>
            <a:noAutofit/>
          </a:bodyPr>
          <a:lstStyle>
            <a:lvl1pPr marL="0" indent="0">
              <a:buNone/>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3F815C1-0113-F490-4A53-0227959CF68C}"/>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40C61561-6F08-5417-8327-52799F6125C1}"/>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1411550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0 squared picture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628650" y="1210298"/>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2244771" y="1210298"/>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5" name="Google Shape;116;p35">
            <a:extLst>
              <a:ext uri="{FF2B5EF4-FFF2-40B4-BE49-F238E27FC236}">
                <a16:creationId xmlns:a16="http://schemas.microsoft.com/office/drawing/2014/main" id="{80AA888C-2660-9749-11E6-8A96DD56EACF}"/>
              </a:ext>
            </a:extLst>
          </p:cNvPr>
          <p:cNvSpPr>
            <a:spLocks noGrp="1"/>
          </p:cNvSpPr>
          <p:nvPr>
            <p:ph type="pic" idx="10"/>
          </p:nvPr>
        </p:nvSpPr>
        <p:spPr>
          <a:xfrm>
            <a:off x="3860892" y="1210297"/>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8" name="Google Shape;117;p35">
            <a:extLst>
              <a:ext uri="{FF2B5EF4-FFF2-40B4-BE49-F238E27FC236}">
                <a16:creationId xmlns:a16="http://schemas.microsoft.com/office/drawing/2014/main" id="{95752BFF-4A6F-68EA-E048-C405D776F6A9}"/>
              </a:ext>
            </a:extLst>
          </p:cNvPr>
          <p:cNvSpPr>
            <a:spLocks noGrp="1"/>
          </p:cNvSpPr>
          <p:nvPr>
            <p:ph type="pic" idx="5"/>
          </p:nvPr>
        </p:nvSpPr>
        <p:spPr>
          <a:xfrm>
            <a:off x="5477013" y="1210296"/>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9" name="Google Shape;118;p35">
            <a:extLst>
              <a:ext uri="{FF2B5EF4-FFF2-40B4-BE49-F238E27FC236}">
                <a16:creationId xmlns:a16="http://schemas.microsoft.com/office/drawing/2014/main" id="{69A61CD2-9393-897F-4851-B55A256B6577}"/>
              </a:ext>
            </a:extLst>
          </p:cNvPr>
          <p:cNvSpPr>
            <a:spLocks noGrp="1"/>
          </p:cNvSpPr>
          <p:nvPr>
            <p:ph type="pic" idx="6"/>
          </p:nvPr>
        </p:nvSpPr>
        <p:spPr>
          <a:xfrm>
            <a:off x="7093134" y="1210296"/>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5" name="Google Shape;114;p35">
            <a:extLst>
              <a:ext uri="{FF2B5EF4-FFF2-40B4-BE49-F238E27FC236}">
                <a16:creationId xmlns:a16="http://schemas.microsoft.com/office/drawing/2014/main" id="{5BBBB0BA-17D9-1A2A-5573-A96E32CB11C7}"/>
              </a:ext>
            </a:extLst>
          </p:cNvPr>
          <p:cNvSpPr>
            <a:spLocks noGrp="1"/>
          </p:cNvSpPr>
          <p:nvPr>
            <p:ph type="pic" idx="11"/>
          </p:nvPr>
        </p:nvSpPr>
        <p:spPr>
          <a:xfrm>
            <a:off x="628650" y="2849820"/>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6" name="Google Shape;115;p35">
            <a:extLst>
              <a:ext uri="{FF2B5EF4-FFF2-40B4-BE49-F238E27FC236}">
                <a16:creationId xmlns:a16="http://schemas.microsoft.com/office/drawing/2014/main" id="{E234676C-5503-D335-7C9F-8EBF756F24A7}"/>
              </a:ext>
            </a:extLst>
          </p:cNvPr>
          <p:cNvSpPr>
            <a:spLocks noGrp="1"/>
          </p:cNvSpPr>
          <p:nvPr>
            <p:ph type="pic" idx="12"/>
          </p:nvPr>
        </p:nvSpPr>
        <p:spPr>
          <a:xfrm>
            <a:off x="2244771" y="2849820"/>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7" name="Google Shape;116;p35">
            <a:extLst>
              <a:ext uri="{FF2B5EF4-FFF2-40B4-BE49-F238E27FC236}">
                <a16:creationId xmlns:a16="http://schemas.microsoft.com/office/drawing/2014/main" id="{8C059826-5CA9-F193-6C89-8B0DECF9ACE5}"/>
              </a:ext>
            </a:extLst>
          </p:cNvPr>
          <p:cNvSpPr>
            <a:spLocks noGrp="1"/>
          </p:cNvSpPr>
          <p:nvPr>
            <p:ph type="pic" idx="13"/>
          </p:nvPr>
        </p:nvSpPr>
        <p:spPr>
          <a:xfrm>
            <a:off x="3860892" y="2849820"/>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8" name="Google Shape;117;p35">
            <a:extLst>
              <a:ext uri="{FF2B5EF4-FFF2-40B4-BE49-F238E27FC236}">
                <a16:creationId xmlns:a16="http://schemas.microsoft.com/office/drawing/2014/main" id="{E57729DD-0495-06CF-3D2B-B8EC5F7D6EF2}"/>
              </a:ext>
            </a:extLst>
          </p:cNvPr>
          <p:cNvSpPr>
            <a:spLocks noGrp="1"/>
          </p:cNvSpPr>
          <p:nvPr>
            <p:ph type="pic" idx="14"/>
          </p:nvPr>
        </p:nvSpPr>
        <p:spPr>
          <a:xfrm>
            <a:off x="5477013" y="2849819"/>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9" name="Google Shape;118;p35">
            <a:extLst>
              <a:ext uri="{FF2B5EF4-FFF2-40B4-BE49-F238E27FC236}">
                <a16:creationId xmlns:a16="http://schemas.microsoft.com/office/drawing/2014/main" id="{DDFD3960-357B-A667-2997-F567232AE448}"/>
              </a:ext>
            </a:extLst>
          </p:cNvPr>
          <p:cNvSpPr>
            <a:spLocks noGrp="1"/>
          </p:cNvSpPr>
          <p:nvPr>
            <p:ph type="pic" idx="15"/>
          </p:nvPr>
        </p:nvSpPr>
        <p:spPr>
          <a:xfrm>
            <a:off x="7093134" y="2849819"/>
            <a:ext cx="1422217" cy="1422217"/>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9594EF7B-6FA5-122A-260D-E885CDDAA587}"/>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2F8295BB-BABD-70B5-D58D-1DF08E62A283}"/>
              </a:ext>
            </a:extLst>
          </p:cNvPr>
          <p:cNvSpPr>
            <a:spLocks noGrp="1"/>
          </p:cNvSpPr>
          <p:nvPr>
            <p:ph type="ftr" sz="quarter" idx="16"/>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152566525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squared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661989" y="1559719"/>
            <a:ext cx="2024062" cy="2024062"/>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3559969" y="1559718"/>
            <a:ext cx="2024062" cy="2024062"/>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Google Shape;121;p35">
            <a:extLst>
              <a:ext uri="{FF2B5EF4-FFF2-40B4-BE49-F238E27FC236}">
                <a16:creationId xmlns:a16="http://schemas.microsoft.com/office/drawing/2014/main" id="{2EA4C09F-A3D0-2FDF-C8EF-EDEF2FCF78CE}"/>
              </a:ext>
            </a:extLst>
          </p:cNvPr>
          <p:cNvSpPr>
            <a:spLocks noGrp="1"/>
          </p:cNvSpPr>
          <p:nvPr>
            <p:ph type="pic" idx="9"/>
          </p:nvPr>
        </p:nvSpPr>
        <p:spPr>
          <a:xfrm>
            <a:off x="6491289" y="1559718"/>
            <a:ext cx="2024062" cy="2024062"/>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A50CC5C1-4287-4FC9-8450-3D86D951FE12}"/>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F95AF122-27C1-57B4-2A7C-54A134842A05}"/>
              </a:ext>
            </a:extLst>
          </p:cNvPr>
          <p:cNvSpPr>
            <a:spLocks noGrp="1"/>
          </p:cNvSpPr>
          <p:nvPr>
            <p:ph type="ftr" sz="quarter" idx="10"/>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558047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squared pictures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IE"/>
          </a:p>
        </p:txBody>
      </p:sp>
      <p:sp>
        <p:nvSpPr>
          <p:cNvPr id="8" name="Google Shape;114;p35">
            <a:extLst>
              <a:ext uri="{FF2B5EF4-FFF2-40B4-BE49-F238E27FC236}">
                <a16:creationId xmlns:a16="http://schemas.microsoft.com/office/drawing/2014/main" id="{F38470BA-1066-4059-A16D-B9EE9722C73D}"/>
              </a:ext>
            </a:extLst>
          </p:cNvPr>
          <p:cNvSpPr>
            <a:spLocks noGrp="1"/>
          </p:cNvSpPr>
          <p:nvPr>
            <p:ph type="pic" idx="2"/>
          </p:nvPr>
        </p:nvSpPr>
        <p:spPr>
          <a:xfrm>
            <a:off x="661989" y="1559719"/>
            <a:ext cx="2024062" cy="2024062"/>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115;p35">
            <a:extLst>
              <a:ext uri="{FF2B5EF4-FFF2-40B4-BE49-F238E27FC236}">
                <a16:creationId xmlns:a16="http://schemas.microsoft.com/office/drawing/2014/main" id="{4C5EDD4B-6148-8C81-CEE4-C4C5BFE4E787}"/>
              </a:ext>
            </a:extLst>
          </p:cNvPr>
          <p:cNvSpPr>
            <a:spLocks noGrp="1"/>
          </p:cNvSpPr>
          <p:nvPr>
            <p:ph type="pic" idx="3"/>
          </p:nvPr>
        </p:nvSpPr>
        <p:spPr>
          <a:xfrm>
            <a:off x="3559969" y="1559718"/>
            <a:ext cx="2024062" cy="2024062"/>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9" name="Google Shape;121;p35">
            <a:extLst>
              <a:ext uri="{FF2B5EF4-FFF2-40B4-BE49-F238E27FC236}">
                <a16:creationId xmlns:a16="http://schemas.microsoft.com/office/drawing/2014/main" id="{85A61031-57E6-E855-38A1-FA502D6C575D}"/>
              </a:ext>
            </a:extLst>
          </p:cNvPr>
          <p:cNvSpPr>
            <a:spLocks noGrp="1"/>
          </p:cNvSpPr>
          <p:nvPr>
            <p:ph type="pic" idx="9"/>
          </p:nvPr>
        </p:nvSpPr>
        <p:spPr>
          <a:xfrm>
            <a:off x="6491289" y="1559718"/>
            <a:ext cx="2024062" cy="2024062"/>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pic>
        <p:nvPicPr>
          <p:cNvPr id="3" name="Picture 2" descr="A blue flag with yellow stars and stripes&#10;&#10;Description automatically generated">
            <a:extLst>
              <a:ext uri="{FF2B5EF4-FFF2-40B4-BE49-F238E27FC236}">
                <a16:creationId xmlns:a16="http://schemas.microsoft.com/office/drawing/2014/main" id="{EC730096-D3D5-78FF-DEE5-BE9525C4DB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F9F566B8-5CFB-8DB0-6A67-925C39BEFB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4327" y="4425762"/>
            <a:ext cx="943400" cy="572400"/>
          </a:xfrm>
          <a:prstGeom prst="rect">
            <a:avLst/>
          </a:prstGeom>
        </p:spPr>
      </p:pic>
      <p:sp>
        <p:nvSpPr>
          <p:cNvPr id="6" name="Slide Number Placeholder 5">
            <a:extLst>
              <a:ext uri="{FF2B5EF4-FFF2-40B4-BE49-F238E27FC236}">
                <a16:creationId xmlns:a16="http://schemas.microsoft.com/office/drawing/2014/main" id="{C27800A1-1EE4-975A-7B55-1404DB41F071}"/>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D39D4F72-AD6A-6B47-A2FF-9CFB1C55FFAF}"/>
              </a:ext>
            </a:extLst>
          </p:cNvPr>
          <p:cNvSpPr>
            <a:spLocks noGrp="1"/>
          </p:cNvSpPr>
          <p:nvPr>
            <p:ph type="ftr" sz="quarter" idx="10"/>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defRPr>
            </a:lvl1pPr>
          </a:lstStyle>
          <a:p>
            <a:endParaRPr lang="en-IE"/>
          </a:p>
        </p:txBody>
      </p:sp>
    </p:spTree>
    <p:extLst>
      <p:ext uri="{BB962C8B-B14F-4D97-AF65-F5344CB8AC3E}">
        <p14:creationId xmlns:p14="http://schemas.microsoft.com/office/powerpoint/2010/main" val="70909202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ast page with credits">
    <p:bg>
      <p:bgPr>
        <a:solidFill>
          <a:schemeClr val="bg2"/>
        </a:solidFill>
        <a:effectLst/>
      </p:bgPr>
    </p:bg>
    <p:spTree>
      <p:nvGrpSpPr>
        <p:cNvPr id="1" name=""/>
        <p:cNvGrpSpPr/>
        <p:nvPr/>
      </p:nvGrpSpPr>
      <p:grpSpPr>
        <a:xfrm>
          <a:off x="0" y="0"/>
          <a:ext cx="0" cy="0"/>
          <a:chOff x="0" y="0"/>
          <a:chExt cx="0" cy="0"/>
        </a:xfrm>
      </p:grpSpPr>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xmlns="" val="1"/>
              </a:ext>
            </a:extLst>
          </p:cNvPr>
          <p:cNvPicPr preferRelativeResize="0"/>
          <p:nvPr/>
        </p:nvPicPr>
        <p:blipFill rotWithShape="1">
          <a:blip r:embed="rId2">
            <a:alphaModFix/>
          </a:blip>
          <a:srcRect/>
          <a:stretch/>
        </p:blipFill>
        <p:spPr>
          <a:xfrm>
            <a:off x="628650" y="2603452"/>
            <a:ext cx="767622" cy="268573"/>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628650" y="2997375"/>
            <a:ext cx="7886700" cy="1250156"/>
          </a:xfrm>
        </p:spPr>
        <p:txBody>
          <a:bodyPr>
            <a:noAutofit/>
          </a:bodyPr>
          <a:lstStyle>
            <a:lvl1pPr marL="0" indent="0">
              <a:buNone/>
              <a:defRPr sz="15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xmlns="" val="1"/>
              </a:ext>
            </a:extLst>
          </p:cNvPr>
          <p:cNvPicPr preferRelativeResize="0"/>
          <p:nvPr userDrawn="1"/>
        </p:nvPicPr>
        <p:blipFill rotWithShape="1">
          <a:blip r:embed="rId2">
            <a:alphaModFix/>
          </a:blip>
          <a:srcRect/>
          <a:stretch/>
        </p:blipFill>
        <p:spPr>
          <a:xfrm>
            <a:off x="628650" y="2603452"/>
            <a:ext cx="767622" cy="268573"/>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44327" y="4425762"/>
            <a:ext cx="942047" cy="571580"/>
          </a:xfrm>
          <a:prstGeom prst="rect">
            <a:avLst/>
          </a:prstGeom>
        </p:spPr>
      </p:pic>
    </p:spTree>
    <p:extLst>
      <p:ext uri="{BB962C8B-B14F-4D97-AF65-F5344CB8AC3E}">
        <p14:creationId xmlns:p14="http://schemas.microsoft.com/office/powerpoint/2010/main" val="81260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Kliknite sem a upravte štýly predlohy textu</a:t>
            </a:r>
          </a:p>
        </p:txBody>
      </p:sp>
      <p:sp>
        <p:nvSpPr>
          <p:cNvPr id="4" name="Content Placeholder 3"/>
          <p:cNvSpPr>
            <a:spLocks noGrp="1"/>
          </p:cNvSpPr>
          <p:nvPr>
            <p:ph sz="half" idx="2"/>
          </p:nvPr>
        </p:nvSpPr>
        <p:spPr>
          <a:xfrm>
            <a:off x="629842" y="1878806"/>
            <a:ext cx="3868340" cy="2763441"/>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Kliknite sem a upravte štýly predlohy textu</a:t>
            </a:r>
          </a:p>
        </p:txBody>
      </p:sp>
      <p:sp>
        <p:nvSpPr>
          <p:cNvPr id="6" name="Content Placeholder 5"/>
          <p:cNvSpPr>
            <a:spLocks noGrp="1"/>
          </p:cNvSpPr>
          <p:nvPr>
            <p:ph sz="quarter" idx="4"/>
          </p:nvPr>
        </p:nvSpPr>
        <p:spPr>
          <a:xfrm>
            <a:off x="4629150" y="1878806"/>
            <a:ext cx="3887391" cy="2763441"/>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C2296187-D6B8-1A4E-8FCA-5F45BC03D54E}" type="datetimeFigureOut">
              <a:rPr lang="sk-SK" smtClean="0"/>
              <a:t>7. 10. 2025</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2686408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and body text one column and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6" name="Text Placeholder 2">
            <a:extLst>
              <a:ext uri="{FF2B5EF4-FFF2-40B4-BE49-F238E27FC236}">
                <a16:creationId xmlns:a16="http://schemas.microsoft.com/office/drawing/2014/main" id="{509BE7C2-2602-0313-8D83-EAB1C755A713}"/>
              </a:ext>
            </a:extLst>
          </p:cNvPr>
          <p:cNvSpPr>
            <a:spLocks noGrp="1"/>
          </p:cNvSpPr>
          <p:nvPr>
            <p:ph idx="1"/>
          </p:nvPr>
        </p:nvSpPr>
        <p:spPr>
          <a:xfrm>
            <a:off x="628650" y="1369219"/>
            <a:ext cx="7886700" cy="2728855"/>
          </a:xfrm>
          <a:prstGeom prst="rect">
            <a:avLst/>
          </a:prstGeom>
        </p:spPr>
        <p:txBody>
          <a:bodyPr vert="horz" lIns="144000" tIns="144000" rIns="144000" bIns="144000" rtlCol="0">
            <a:noAutofit/>
          </a:bodyPr>
          <a:lstStyle>
            <a:lvl1pPr marL="257175" indent="-257175">
              <a:buClr>
                <a:schemeClr val="tx2"/>
              </a:buClr>
              <a:buSzPct val="100000"/>
              <a:buFont typeface="Arial" panose="020B0604020202020204" pitchFamily="34" charset="0"/>
              <a:buChar char="•"/>
              <a:defRPr sz="1500"/>
            </a:lvl1pPr>
          </a:lstStyle>
          <a:p>
            <a:pPr lvl="0"/>
            <a:r>
              <a:rPr lang="en-US"/>
              <a:t>Click to edit Master text styles</a:t>
            </a:r>
          </a:p>
        </p:txBody>
      </p:sp>
      <p:sp>
        <p:nvSpPr>
          <p:cNvPr id="3" name="Slide Number Placeholder 5">
            <a:extLst>
              <a:ext uri="{FF2B5EF4-FFF2-40B4-BE49-F238E27FC236}">
                <a16:creationId xmlns:a16="http://schemas.microsoft.com/office/drawing/2014/main" id="{5D43C2E6-DFE0-78B7-AEF2-E94F28383CAA}"/>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l">
              <a:defRPr sz="750">
                <a:solidFill>
                  <a:schemeClr val="tx1"/>
                </a:solidFill>
                <a:latin typeface="+mn-lt"/>
              </a:defRPr>
            </a:lvl1pPr>
          </a:lstStyle>
          <a:p>
            <a:fld id="{F46C79FD-C571-418B-AB0F-5EE936C85276}" type="slidenum">
              <a:rPr lang="en-GB" smtClean="0"/>
              <a:pPr/>
              <a:t>‹#›</a:t>
            </a:fld>
            <a:endParaRPr lang="en-GB"/>
          </a:p>
        </p:txBody>
      </p:sp>
    </p:spTree>
    <p:extLst>
      <p:ext uri="{BB962C8B-B14F-4D97-AF65-F5344CB8AC3E}">
        <p14:creationId xmlns:p14="http://schemas.microsoft.com/office/powerpoint/2010/main" val="432018453"/>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1_Last page with credit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5C05-B6C4-EFD6-820E-25F6561D0DE8}"/>
              </a:ext>
            </a:extLst>
          </p:cNvPr>
          <p:cNvSpPr>
            <a:spLocks noGrp="1"/>
          </p:cNvSpPr>
          <p:nvPr>
            <p:ph type="title" hasCustomPrompt="1"/>
          </p:nvPr>
        </p:nvSpPr>
        <p:spPr>
          <a:xfrm>
            <a:off x="628650" y="1692555"/>
            <a:ext cx="7886700" cy="765253"/>
          </a:xfrm>
        </p:spPr>
        <p:txBody>
          <a:bodyPr>
            <a:noAutofit/>
          </a:bodyPr>
          <a:lstStyle>
            <a:lvl1pPr>
              <a:defRPr sz="6600">
                <a:solidFill>
                  <a:schemeClr val="tx2"/>
                </a:solidFill>
              </a:defRPr>
            </a:lvl1pPr>
          </a:lstStyle>
          <a:p>
            <a:r>
              <a:rPr lang="en-US"/>
              <a:t>Thank you</a:t>
            </a:r>
            <a:endParaRPr lang="en-IE"/>
          </a:p>
        </p:txBody>
      </p:sp>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xmlns="" val="1"/>
              </a:ext>
            </a:extLst>
          </p:cNvPr>
          <p:cNvPicPr preferRelativeResize="0"/>
          <p:nvPr/>
        </p:nvPicPr>
        <p:blipFill rotWithShape="1">
          <a:blip r:embed="rId2">
            <a:alphaModFix/>
          </a:blip>
          <a:srcRect/>
          <a:stretch/>
        </p:blipFill>
        <p:spPr>
          <a:xfrm>
            <a:off x="628650" y="2603452"/>
            <a:ext cx="767622" cy="268573"/>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628650" y="2997375"/>
            <a:ext cx="7886700" cy="1250156"/>
          </a:xfrm>
        </p:spPr>
        <p:txBody>
          <a:bodyPr>
            <a:noAutofit/>
          </a:bodyPr>
          <a:lstStyle>
            <a:lvl1pPr marL="0" indent="0">
              <a:buNone/>
              <a:defRPr sz="15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xmlns="" val="1"/>
              </a:ext>
            </a:extLst>
          </p:cNvPr>
          <p:cNvPicPr preferRelativeResize="0"/>
          <p:nvPr/>
        </p:nvPicPr>
        <p:blipFill rotWithShape="1">
          <a:blip r:embed="rId2">
            <a:alphaModFix/>
          </a:blip>
          <a:srcRect/>
          <a:stretch/>
        </p:blipFill>
        <p:spPr>
          <a:xfrm>
            <a:off x="628650" y="2603452"/>
            <a:ext cx="767622" cy="268573"/>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044327" y="4425762"/>
            <a:ext cx="942047" cy="571580"/>
          </a:xfrm>
          <a:prstGeom prst="rect">
            <a:avLst/>
          </a:prstGeom>
        </p:spPr>
      </p:pic>
    </p:spTree>
    <p:extLst>
      <p:ext uri="{BB962C8B-B14F-4D97-AF65-F5344CB8AC3E}">
        <p14:creationId xmlns:p14="http://schemas.microsoft.com/office/powerpoint/2010/main" val="2336240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C2296187-D6B8-1A4E-8FCA-5F45BC03D54E}" type="datetimeFigureOut">
              <a:rPr lang="sk-SK" smtClean="0"/>
              <a:t>7. 10. 2025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109251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96187-D6B8-1A4E-8FCA-5F45BC03D54E}" type="datetimeFigureOut">
              <a:rPr lang="sk-SK" smtClean="0"/>
              <a:t>7. 10. 2025</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129236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k-SK"/>
              <a:t>Kliknutím upravte štýl predlohy nadpisu</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C2296187-D6B8-1A4E-8FCA-5F45BC03D54E}" type="datetimeFigureOut">
              <a:rPr lang="sk-SK" smtClean="0"/>
              <a:t>7. 10. 2025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371210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a:t>Kliknutím na ikonu pridáte obrázok</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C2296187-D6B8-1A4E-8FCA-5F45BC03D54E}" type="datetimeFigureOut">
              <a:rPr lang="sk-SK" smtClean="0"/>
              <a:t>7. 10. 2025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257824B-9CAE-FC46-897A-B6B6ABB33391}" type="slidenum">
              <a:rPr lang="sk-SK" smtClean="0"/>
              <a:t>‹#›</a:t>
            </a:fld>
            <a:endParaRPr lang="sk-SK"/>
          </a:p>
        </p:txBody>
      </p:sp>
    </p:spTree>
    <p:extLst>
      <p:ext uri="{BB962C8B-B14F-4D97-AF65-F5344CB8AC3E}">
        <p14:creationId xmlns:p14="http://schemas.microsoft.com/office/powerpoint/2010/main" val="385975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2296187-D6B8-1A4E-8FCA-5F45BC03D54E}" type="datetimeFigureOut">
              <a:rPr lang="sk-SK" smtClean="0"/>
              <a:t>7. 10. 2025</a:t>
            </a:fld>
            <a:endParaRPr lang="sk-SK"/>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sk-SK"/>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257824B-9CAE-FC46-897A-B6B6ABB33391}" type="slidenum">
              <a:rPr lang="sk-SK" smtClean="0"/>
              <a:t>‹#›</a:t>
            </a:fld>
            <a:endParaRPr lang="sk-SK"/>
          </a:p>
        </p:txBody>
      </p:sp>
    </p:spTree>
    <p:extLst>
      <p:ext uri="{BB962C8B-B14F-4D97-AF65-F5344CB8AC3E}">
        <p14:creationId xmlns:p14="http://schemas.microsoft.com/office/powerpoint/2010/main" val="1724011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282141" y="4711552"/>
            <a:ext cx="2057400" cy="27384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628650" y="273845"/>
            <a:ext cx="7886700" cy="612678"/>
          </a:xfrm>
          <a:prstGeom prst="rect">
            <a:avLst/>
          </a:prstGeom>
        </p:spPr>
        <p:txBody>
          <a:bodyPr vert="horz" lIns="91440" tIns="45720" rIns="91440" bIns="45720" rtlCol="0" anchor="ctr">
            <a:no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628650" y="1369219"/>
            <a:ext cx="7886700" cy="2956964"/>
          </a:xfrm>
          <a:prstGeom prst="rect">
            <a:avLst/>
          </a:prstGeom>
        </p:spPr>
        <p:txBody>
          <a:bodyPr vert="horz" lIns="144000" tIns="144000" rIns="144000" bIns="144000" rtlCol="0">
            <a:noAutofit/>
          </a:bodyPr>
          <a:lstStyle/>
          <a:p>
            <a:pPr lvl="0"/>
            <a:r>
              <a:rPr lang="en-US"/>
              <a:t>Click to edit Master text styles</a:t>
            </a:r>
          </a:p>
          <a:p>
            <a:pPr lvl="1"/>
            <a:endParaRPr lang="en-US"/>
          </a:p>
          <a:p>
            <a:pPr lvl="1"/>
            <a:endParaRPr lang="en-US"/>
          </a:p>
          <a:p>
            <a:pPr lvl="1"/>
            <a:endParaRPr lang="en-US"/>
          </a:p>
          <a:p>
            <a:pPr lvl="0"/>
            <a:endParaRPr lang="en-US"/>
          </a:p>
          <a:p>
            <a:pPr lvl="1"/>
            <a:endParaRPr lang="en-US"/>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xmlns="" val="1"/>
              </a:ext>
            </a:extLst>
          </p:cNvPr>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8044327" y="4425762"/>
            <a:ext cx="942047" cy="571580"/>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43" cstate="print">
            <a:alphaModFix amt="2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xmlns="" val="1"/>
              </a:ext>
            </a:extLst>
          </p:cNvPr>
          <p:cNvPicPr>
            <a:picLocks noChangeAspect="1"/>
          </p:cNvPicPr>
          <p:nvPr userDrawn="1"/>
        </p:nvPicPr>
        <p:blipFill>
          <a:blip r:embed="rId42" cstate="print">
            <a:extLst>
              <a:ext uri="{28A0092B-C50C-407E-A947-70E740481C1C}">
                <a14:useLocalDpi xmlns:a14="http://schemas.microsoft.com/office/drawing/2010/main"/>
              </a:ext>
            </a:extLst>
          </a:blip>
          <a:stretch>
            <a:fillRect/>
          </a:stretch>
        </p:blipFill>
        <p:spPr>
          <a:xfrm>
            <a:off x="8044327" y="4425762"/>
            <a:ext cx="942047" cy="571580"/>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43" cstate="print">
            <a:alphaModFix amt="2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Footer Placeholder 8">
            <a:extLst>
              <a:ext uri="{FF2B5EF4-FFF2-40B4-BE49-F238E27FC236}">
                <a16:creationId xmlns:a16="http://schemas.microsoft.com/office/drawing/2014/main" id="{2756ABFE-DCB4-5FCC-525D-A462F5BB02E5}"/>
              </a:ext>
            </a:extLst>
          </p:cNvPr>
          <p:cNvSpPr>
            <a:spLocks noGrp="1"/>
          </p:cNvSpPr>
          <p:nvPr>
            <p:ph type="ftr" sz="quarter" idx="3"/>
          </p:nvPr>
        </p:nvSpPr>
        <p:spPr>
          <a:xfrm>
            <a:off x="3028950" y="4711552"/>
            <a:ext cx="3086100" cy="273844"/>
          </a:xfrm>
          <a:prstGeom prst="rect">
            <a:avLst/>
          </a:prstGeom>
        </p:spPr>
        <p:txBody>
          <a:bodyPr vert="horz" lIns="91440" tIns="45720" rIns="91440" bIns="45720" rtlCol="0" anchor="ctr"/>
          <a:lstStyle>
            <a:lvl1pPr algn="ctr">
              <a:defRPr sz="75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0523721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257175" indent="-257175" algn="l" defTabSz="685800" rtl="0" eaLnBrk="1" latinLnBrk="0" hangingPunct="1">
        <a:lnSpc>
          <a:spcPct val="90000"/>
        </a:lnSpc>
        <a:spcBef>
          <a:spcPts val="750"/>
        </a:spcBef>
        <a:buClr>
          <a:schemeClr val="tx2"/>
        </a:buClr>
        <a:buFont typeface="Arial" panose="020B0604020202020204" pitchFamily="34" charset="0"/>
        <a:buChar char="•"/>
        <a:defRPr sz="1500" kern="1200">
          <a:solidFill>
            <a:schemeClr val="tx1">
              <a:lumMod val="95000"/>
              <a:lumOff val="5000"/>
            </a:schemeClr>
          </a:solidFill>
          <a:latin typeface="+mn-lt"/>
          <a:ea typeface="+mn-ea"/>
          <a:cs typeface="+mn-cs"/>
        </a:defRPr>
      </a:lvl1pPr>
      <a:lvl2pPr marL="557213" indent="-214313"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3" Type="http://schemas.openxmlformats.org/officeDocument/2006/relationships/hyperlink" Target="https://ec.europa.eu/info/law/better-regulation/have-your-say/initiatives/14683-EU-Anti-Poverty-Strategy_en" TargetMode="External"/><Relationship Id="rId2" Type="http://schemas.openxmlformats.org/officeDocument/2006/relationships/notesSlide" Target="../notesSlides/notesSlide66.xml"/><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Obrázok, na ktorom je text, snímka obrazovky, voda, dizajn&#10;&#10;Obsah vygenerovaný umelou inteligenciou môže byť nesprávny.">
            <a:extLst>
              <a:ext uri="{FF2B5EF4-FFF2-40B4-BE49-F238E27FC236}">
                <a16:creationId xmlns:a16="http://schemas.microsoft.com/office/drawing/2014/main" id="{8D14C20A-6212-C325-A2E5-F9780F5E991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5" name="Text Placeholder 1">
            <a:extLst>
              <a:ext uri="{FF2B5EF4-FFF2-40B4-BE49-F238E27FC236}">
                <a16:creationId xmlns:a16="http://schemas.microsoft.com/office/drawing/2014/main" id="{A377BDD1-D611-168F-EE53-05F125B45716}"/>
              </a:ext>
            </a:extLst>
          </p:cNvPr>
          <p:cNvSpPr txBox="1">
            <a:spLocks/>
          </p:cNvSpPr>
          <p:nvPr/>
        </p:nvSpPr>
        <p:spPr>
          <a:xfrm>
            <a:off x="283780" y="344249"/>
            <a:ext cx="8237482" cy="1074648"/>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000"/>
              </a:lnSpc>
            </a:pPr>
            <a:endParaRPr lang="sk-SK" sz="6254" dirty="0">
              <a:solidFill>
                <a:schemeClr val="bg1"/>
              </a:solidFill>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41A6E42F-2182-35FD-9865-AA0A7BA4885A}"/>
              </a:ext>
            </a:extLst>
          </p:cNvPr>
          <p:cNvSpPr txBox="1">
            <a:spLocks/>
          </p:cNvSpPr>
          <p:nvPr/>
        </p:nvSpPr>
        <p:spPr>
          <a:xfrm>
            <a:off x="1068019" y="86881"/>
            <a:ext cx="2798186" cy="257366"/>
          </a:xfrm>
          <a:prstGeom prst="rect">
            <a:avLst/>
          </a:prstGeom>
        </p:spPr>
        <p:txBody>
          <a:bodyPr vert="horz" lIns="43989" tIns="21994" rIns="43989" bIns="21994" rtlCol="0" anchor="ctr"/>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x-none" sz="1155" dirty="0">
              <a:solidFill>
                <a:schemeClr val="tx1"/>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2E29556F-BFD3-D780-5067-BA90D299820C}"/>
              </a:ext>
            </a:extLst>
          </p:cNvPr>
          <p:cNvSpPr txBox="1">
            <a:spLocks/>
          </p:cNvSpPr>
          <p:nvPr/>
        </p:nvSpPr>
        <p:spPr>
          <a:xfrm>
            <a:off x="4822299" y="86881"/>
            <a:ext cx="3160291" cy="257366"/>
          </a:xfrm>
          <a:prstGeom prst="rect">
            <a:avLst/>
          </a:prstGeom>
        </p:spPr>
        <p:txBody>
          <a:bodyPr vert="horz" lIns="43989" tIns="21994" rIns="43989" bIns="21994" rtlCol="0" anchor="ctr"/>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x-none" sz="1155" dirty="0">
              <a:solidFill>
                <a:schemeClr val="tx1"/>
              </a:solidFill>
              <a:latin typeface="Arial" panose="020B0604020202020204" pitchFamily="34" charset="0"/>
              <a:cs typeface="Arial" panose="020B0604020202020204" pitchFamily="34" charset="0"/>
            </a:endParaRPr>
          </a:p>
        </p:txBody>
      </p:sp>
      <p:sp>
        <p:nvSpPr>
          <p:cNvPr id="3" name="Obdĺžnik 2"/>
          <p:cNvSpPr/>
          <p:nvPr/>
        </p:nvSpPr>
        <p:spPr>
          <a:xfrm>
            <a:off x="346841" y="1324302"/>
            <a:ext cx="8336806" cy="2693045"/>
          </a:xfrm>
          <a:prstGeom prst="rect">
            <a:avLst/>
          </a:prstGeom>
        </p:spPr>
        <p:txBody>
          <a:bodyPr wrap="square">
            <a:spAutoFit/>
          </a:bodyPr>
          <a:lstStyle/>
          <a:p>
            <a:pPr lvl="0" indent="-177795" algn="ctr" defTabSz="293248">
              <a:defRPr sz="1800" b="0" i="0" u="none" strike="noStrike" kern="0" cap="none" spc="0" baseline="0">
                <a:solidFill>
                  <a:srgbClr val="000000"/>
                </a:solidFill>
                <a:uFillTx/>
              </a:defRPr>
            </a:pPr>
            <a:endParaRPr lang="sk-SK" sz="3000" kern="0" dirty="0" smtClean="0">
              <a:solidFill>
                <a:srgbClr val="FFFFFF"/>
              </a:solidFill>
              <a:latin typeface="Arial" pitchFamily="34"/>
              <a:cs typeface="Arial" pitchFamily="34"/>
            </a:endParaRPr>
          </a:p>
          <a:p>
            <a:pPr lvl="0" indent="-177795" algn="ctr" defTabSz="293248">
              <a:defRPr sz="1800" b="0" i="0" u="none" strike="noStrike" kern="0" cap="none" spc="0" baseline="0">
                <a:solidFill>
                  <a:srgbClr val="000000"/>
                </a:solidFill>
                <a:uFillTx/>
              </a:defRPr>
            </a:pPr>
            <a:endParaRPr lang="sk-SK" sz="2200" kern="0" dirty="0" smtClean="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r>
              <a:rPr lang="sk-SK" sz="3500" kern="0" dirty="0" smtClean="0">
                <a:solidFill>
                  <a:srgbClr val="FFFFFF"/>
                </a:solidFill>
                <a:latin typeface="Arial" panose="020B0604020202020204" pitchFamily="34" charset="0"/>
                <a:cs typeface="Arial" panose="020B0604020202020204" pitchFamily="34" charset="0"/>
              </a:rPr>
              <a:t>19. zasadnutie</a:t>
            </a:r>
            <a:endParaRPr lang="sk-SK" sz="3500" kern="0" dirty="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1600" kern="0" dirty="0" smtClean="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2200" kern="0" dirty="0" smtClean="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2200" kern="0" dirty="0">
              <a:solidFill>
                <a:srgbClr val="FFFFFF"/>
              </a:solidFill>
              <a:latin typeface="Arial" panose="020B0604020202020204" pitchFamily="34" charset="0"/>
              <a:cs typeface="Arial" panose="020B0604020202020204" pitchFamily="34" charset="0"/>
            </a:endParaRPr>
          </a:p>
          <a:p>
            <a:pPr indent="-177795" algn="ctr" defTabSz="293248">
              <a:tabLst>
                <a:tab pos="806450" algn="l"/>
              </a:tabLst>
              <a:defRPr sz="1800" b="0" i="0" u="none" strike="noStrike" kern="0" cap="none" spc="0" baseline="0">
                <a:solidFill>
                  <a:srgbClr val="000000"/>
                </a:solidFill>
                <a:uFillTx/>
              </a:defRPr>
            </a:pPr>
            <a:r>
              <a:rPr lang="sk-SK" sz="2200" kern="0" dirty="0" smtClean="0">
                <a:solidFill>
                  <a:srgbClr val="FFFFFF"/>
                </a:solidFill>
                <a:latin typeface="Arial" panose="020B0604020202020204" pitchFamily="34" charset="0"/>
                <a:cs typeface="Arial" panose="020B0604020202020204" pitchFamily="34" charset="0"/>
              </a:rPr>
              <a:t>8. - 9. október 2025						     Košice, Kasárne/</a:t>
            </a:r>
            <a:r>
              <a:rPr lang="sk-SK" sz="2200" kern="0" dirty="0" err="1" smtClean="0">
                <a:solidFill>
                  <a:srgbClr val="FFFFFF"/>
                </a:solidFill>
                <a:latin typeface="Arial" panose="020B0604020202020204" pitchFamily="34" charset="0"/>
                <a:cs typeface="Arial" panose="020B0604020202020204" pitchFamily="34" charset="0"/>
              </a:rPr>
              <a:t>Kulturpark</a:t>
            </a:r>
            <a:endParaRPr lang="en-US" sz="2200" kern="0" dirty="0">
              <a:solidFill>
                <a:srgbClr val="FFFFFF"/>
              </a:solidFill>
              <a:latin typeface="Arial" panose="020B0604020202020204" pitchFamily="34" charset="0"/>
              <a:cs typeface="Arial" panose="020B0604020202020204" pitchFamily="34" charset="0"/>
            </a:endParaRPr>
          </a:p>
        </p:txBody>
      </p:sp>
      <p:sp>
        <p:nvSpPr>
          <p:cNvPr id="4" name="Obdĺžnik 3"/>
          <p:cNvSpPr/>
          <p:nvPr/>
        </p:nvSpPr>
        <p:spPr>
          <a:xfrm>
            <a:off x="346841" y="350732"/>
            <a:ext cx="8261131" cy="830997"/>
          </a:xfrm>
          <a:prstGeom prst="rect">
            <a:avLst/>
          </a:prstGeom>
        </p:spPr>
        <p:txBody>
          <a:bodyPr wrap="square">
            <a:spAutoFit/>
          </a:bodyPr>
          <a:lstStyle/>
          <a:p>
            <a:pPr lvl="0" indent="-177795" algn="ctr" defTabSz="293248">
              <a:spcBef>
                <a:spcPts val="300"/>
              </a:spcBef>
              <a:spcAft>
                <a:spcPts val="300"/>
              </a:spcAft>
              <a:defRPr sz="1800" b="0" i="0" u="none" strike="noStrike" kern="0" cap="none" spc="0" baseline="0">
                <a:solidFill>
                  <a:srgbClr val="000000"/>
                </a:solidFill>
                <a:uFillTx/>
              </a:defRPr>
            </a:pPr>
            <a:r>
              <a:rPr lang="sk-SK" sz="1600" b="1" kern="0" dirty="0" smtClean="0">
                <a:solidFill>
                  <a:srgbClr val="FFFFFF"/>
                </a:solidFill>
                <a:latin typeface="Arial" pitchFamily="34"/>
                <a:cs typeface="Arial" pitchFamily="34"/>
              </a:rPr>
              <a:t>KOMISIA PRI MONITOROVACOM VÝBORE PRE PROGRAM SLOVENSKO 2021-2027 PRE CIEĽ 4 (SOCIÁLNEJŠIA A INKLUZÍVNEJŠIA EURÓPA VYKONÁVAJÚCA EURÓPSKY PILIER SOCIÁLNYCH PRÁV) POLITIKY SÚDRŽNOSTI EÚ</a:t>
            </a:r>
            <a:endParaRPr lang="en-US" sz="1600" b="1" kern="0" dirty="0">
              <a:solidFill>
                <a:srgbClr val="FFFFFF"/>
              </a:solidFill>
              <a:latin typeface="Arial" pitchFamily="34"/>
              <a:cs typeface="Arial" pitchFamily="34"/>
            </a:endParaRPr>
          </a:p>
        </p:txBody>
      </p:sp>
    </p:spTree>
    <p:extLst>
      <p:ext uri="{BB962C8B-B14F-4D97-AF65-F5344CB8AC3E}">
        <p14:creationId xmlns:p14="http://schemas.microsoft.com/office/powerpoint/2010/main" val="3614572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180975" lvl="0" algn="ctr" defTabSz="914400">
              <a:tabLst>
                <a:tab pos="803275" algn="l"/>
                <a:tab pos="1524000" algn="l"/>
              </a:tabLst>
              <a:defRPr sz="1800" b="0" i="0" u="none" strike="noStrike" kern="0" cap="none" spc="0" baseline="0">
                <a:solidFill>
                  <a:srgbClr val="000000"/>
                </a:solidFill>
                <a:uFillTx/>
              </a:defRPr>
            </a:pPr>
            <a:r>
              <a:rPr lang="sk-SK" sz="2200" b="1" kern="0" dirty="0" smtClean="0">
                <a:solidFill>
                  <a:srgbClr val="000000"/>
                </a:solidFill>
                <a:latin typeface="Arial" panose="020B0604020202020204" pitchFamily="34" charset="0"/>
                <a:cs typeface="Arial" panose="020B0604020202020204" pitchFamily="34" charset="0"/>
              </a:rPr>
              <a:t>Zámer národného projektu </a:t>
            </a:r>
            <a:r>
              <a:rPr lang="sk-SK" sz="2200" b="1" kern="0" dirty="0">
                <a:solidFill>
                  <a:srgbClr val="000000"/>
                </a:solidFill>
                <a:latin typeface="Arial" panose="020B0604020202020204" pitchFamily="34" charset="0"/>
                <a:cs typeface="Arial" panose="020B0604020202020204" pitchFamily="34" charset="0"/>
              </a:rPr>
              <a:t>– diskusia a </a:t>
            </a:r>
            <a:r>
              <a:rPr lang="sk-SK" sz="2200" b="1" kern="0" dirty="0" smtClean="0">
                <a:solidFill>
                  <a:srgbClr val="000000"/>
                </a:solidFill>
                <a:latin typeface="Arial" panose="020B0604020202020204" pitchFamily="34" charset="0"/>
                <a:cs typeface="Arial" panose="020B0604020202020204" pitchFamily="34" charset="0"/>
              </a:rPr>
              <a:t>schvaľovanie</a:t>
            </a:r>
          </a:p>
          <a:p>
            <a:pPr marL="180975"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180975"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180975"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466725" lvl="0" indent="-285750" defTabSz="914400">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i="1" dirty="0" smtClean="0">
                <a:latin typeface="Arial" panose="020B0604020202020204" pitchFamily="34" charset="0"/>
                <a:cs typeface="Arial" panose="020B0604020202020204" pitchFamily="34" charset="0"/>
              </a:rPr>
              <a:t>Zámer </a:t>
            </a:r>
            <a:r>
              <a:rPr lang="sk-SK" sz="1400" i="1" dirty="0">
                <a:latin typeface="Arial" panose="020B0604020202020204" pitchFamily="34" charset="0"/>
                <a:cs typeface="Arial" panose="020B0604020202020204" pitchFamily="34" charset="0"/>
              </a:rPr>
              <a:t>NP: „Podpora osamelých rodičov – poradenstvo inak“ </a:t>
            </a:r>
            <a:endParaRPr lang="sk-SK" sz="1400" i="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680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275897" y="459007"/>
            <a:ext cx="8505496" cy="3821624"/>
          </a:xfrm>
          <a:prstGeom prst="rect">
            <a:avLst/>
          </a:prstGeom>
          <a:noFill/>
          <a:ln cap="flat">
            <a:noFill/>
          </a:ln>
        </p:spPr>
        <p:txBody>
          <a:bodyPr vert="horz" wrap="square" lIns="91440" tIns="45720" rIns="91440" bIns="45720" anchor="t" anchorCtr="1" compatLnSpc="1">
            <a:no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Podpora osamelých rodičov – poradenstvo </a:t>
            </a:r>
            <a:r>
              <a:rPr lang="sk-SK" b="1" kern="0" dirty="0" smtClean="0">
                <a:solidFill>
                  <a:srgbClr val="000000"/>
                </a:solidFill>
                <a:latin typeface="Arial" panose="020B0604020202020204" pitchFamily="34" charset="0"/>
                <a:cs typeface="Arial" panose="020B0604020202020204" pitchFamily="34" charset="0"/>
              </a:rPr>
              <a:t>inak</a:t>
            </a:r>
          </a:p>
          <a:p>
            <a:pPr lvl="0" algn="ctr">
              <a:defRPr sz="1800" b="0" i="0" u="none" strike="noStrike" kern="0" cap="none" spc="0" baseline="0">
                <a:solidFill>
                  <a:srgbClr val="000000"/>
                </a:solidFill>
                <a:uFillTx/>
              </a:defRPr>
            </a:pPr>
            <a:endParaRPr lang="sk-SK" sz="1400" b="1" i="0" u="none" strike="noStrike" kern="0" cap="none" spc="0" baseline="0" dirty="0">
              <a:solidFill>
                <a:srgbClr val="000000"/>
              </a:solidFill>
              <a:uFillTx/>
              <a:latin typeface="Arial" panose="020B0604020202020204" pitchFamily="34" charset="0"/>
              <a:cs typeface="Arial" panose="020B0604020202020204" pitchFamily="34" charset="0"/>
            </a:endParaRPr>
          </a:p>
          <a:p>
            <a:pPr lvl="0">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Priorita: </a:t>
            </a:r>
            <a:r>
              <a:rPr lang="sk-SK" sz="1400" kern="0" dirty="0" smtClean="0">
                <a:solidFill>
                  <a:srgbClr val="000000"/>
                </a:solidFill>
                <a:latin typeface="Arial" panose="020B0604020202020204" pitchFamily="34" charset="0"/>
                <a:cs typeface="Arial" panose="020B0604020202020204" pitchFamily="34" charset="0"/>
              </a:rPr>
              <a:t>4P</a:t>
            </a:r>
            <a:r>
              <a:rPr lang="pt-BR" sz="1400" kern="0" dirty="0" smtClean="0">
                <a:solidFill>
                  <a:srgbClr val="000000"/>
                </a:solidFill>
                <a:latin typeface="Arial" panose="020B0604020202020204" pitchFamily="34" charset="0"/>
                <a:cs typeface="Arial" panose="020B0604020202020204" pitchFamily="34" charset="0"/>
              </a:rPr>
              <a:t>7 </a:t>
            </a:r>
            <a:r>
              <a:rPr lang="pt-BR" sz="1400" kern="0" dirty="0">
                <a:solidFill>
                  <a:srgbClr val="000000"/>
                </a:solidFill>
                <a:latin typeface="Arial" panose="020B0604020202020204" pitchFamily="34" charset="0"/>
                <a:cs typeface="Arial" panose="020B0604020202020204" pitchFamily="34" charset="0"/>
              </a:rPr>
              <a:t>Sociálne inovácie a </a:t>
            </a:r>
            <a:r>
              <a:rPr lang="pt-BR" sz="1400" kern="0" dirty="0" smtClean="0">
                <a:solidFill>
                  <a:srgbClr val="000000"/>
                </a:solidFill>
                <a:latin typeface="Arial" panose="020B0604020202020204" pitchFamily="34" charset="0"/>
                <a:cs typeface="Arial" panose="020B0604020202020204" pitchFamily="34" charset="0"/>
              </a:rPr>
              <a:t>experimenty</a:t>
            </a:r>
            <a:endParaRPr lang="sk-SK" sz="1400" b="0" i="0" u="none" strike="noStrike" kern="0" cap="none" spc="0" baseline="0" dirty="0" smtClean="0">
              <a:solidFill>
                <a:srgbClr val="000000"/>
              </a:solidFill>
              <a:uFillTx/>
              <a:latin typeface="Arial" panose="020B0604020202020204" pitchFamily="34" charset="0"/>
              <a:cs typeface="Arial" panose="020B0604020202020204" pitchFamily="34" charset="0"/>
            </a:endParaRPr>
          </a:p>
          <a:p>
            <a:pPr lvl="0"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Špecifický cieľ: </a:t>
            </a:r>
            <a:r>
              <a:rPr lang="sk-SK" sz="1400" kern="0" dirty="0">
                <a:solidFill>
                  <a:srgbClr val="000000"/>
                </a:solidFill>
                <a:latin typeface="Arial" panose="020B0604020202020204" pitchFamily="34" charset="0"/>
                <a:cs typeface="Arial" panose="020B0604020202020204" pitchFamily="34" charset="0"/>
              </a:rPr>
              <a:t>ESO4.8 Podpora aktívneho začlenenia s cieľom podporovať rovnosť príležitostí, nediskrimináciu a aktívnu účasť a zlepšenie </a:t>
            </a:r>
            <a:r>
              <a:rPr lang="sk-SK" sz="1400" kern="0" dirty="0" err="1">
                <a:solidFill>
                  <a:srgbClr val="000000"/>
                </a:solidFill>
                <a:latin typeface="Arial" panose="020B0604020202020204" pitchFamily="34" charset="0"/>
                <a:cs typeface="Arial" panose="020B0604020202020204" pitchFamily="34" charset="0"/>
              </a:rPr>
              <a:t>zamestnateľnosti</a:t>
            </a:r>
            <a:r>
              <a:rPr lang="sk-SK" sz="1400" kern="0" dirty="0">
                <a:solidFill>
                  <a:srgbClr val="000000"/>
                </a:solidFill>
                <a:latin typeface="Arial" panose="020B0604020202020204" pitchFamily="34" charset="0"/>
                <a:cs typeface="Arial" panose="020B0604020202020204" pitchFamily="34" charset="0"/>
              </a:rPr>
              <a:t>, najmä v prípade znevýhodnených skupín (ESF+) </a:t>
            </a: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Akcia v zmysle P SK</a:t>
            </a:r>
            <a:r>
              <a:rPr lang="sk-SK" sz="1400" b="0" i="0" u="none" strike="noStrike" kern="0" cap="none" spc="0" baseline="0" dirty="0" smtClean="0">
                <a:solidFill>
                  <a:srgbClr val="000000"/>
                </a:solidFill>
                <a:uFillTx/>
                <a:latin typeface="Arial" panose="020B0604020202020204" pitchFamily="34" charset="0"/>
                <a:cs typeface="Arial" panose="020B0604020202020204" pitchFamily="34" charset="0"/>
              </a:rPr>
              <a:t>: </a:t>
            </a:r>
            <a:r>
              <a:rPr lang="sk-SK" sz="1400" kern="0" dirty="0">
                <a:solidFill>
                  <a:srgbClr val="000000"/>
                </a:solidFill>
                <a:latin typeface="Arial" panose="020B0604020202020204" pitchFamily="34" charset="0"/>
                <a:cs typeface="Arial" panose="020B0604020202020204" pitchFamily="34" charset="0"/>
              </a:rPr>
              <a:t>Inovatívne projekty v oblasti aktívneho </a:t>
            </a:r>
            <a:r>
              <a:rPr lang="sk-SK" sz="1400" kern="0" dirty="0" smtClean="0">
                <a:solidFill>
                  <a:srgbClr val="000000"/>
                </a:solidFill>
                <a:latin typeface="Arial" panose="020B0604020202020204" pitchFamily="34" charset="0"/>
                <a:cs typeface="Arial" panose="020B0604020202020204" pitchFamily="34" charset="0"/>
              </a:rPr>
              <a:t>začlenenia</a:t>
            </a:r>
            <a:endParaRPr lang="sk-SK" sz="1400" kern="0" dirty="0">
              <a:solidFill>
                <a:srgbClr val="000000"/>
              </a:solidFill>
              <a:latin typeface="Arial" panose="020B0604020202020204" pitchFamily="34" charset="0"/>
              <a:cs typeface="Arial" panose="020B0604020202020204" pitchFamily="34" charset="0"/>
            </a:endParaRPr>
          </a:p>
          <a:p>
            <a:pPr lvl="0"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Žiadateľ: </a:t>
            </a:r>
            <a:r>
              <a:rPr lang="sk-SK" sz="1400" kern="0" dirty="0">
                <a:solidFill>
                  <a:srgbClr val="000000"/>
                </a:solidFill>
                <a:latin typeface="Arial" panose="020B0604020202020204" pitchFamily="34" charset="0"/>
                <a:cs typeface="Arial" panose="020B0604020202020204" pitchFamily="34" charset="0"/>
              </a:rPr>
              <a:t>Ústredie práce, sociálnych vecí a </a:t>
            </a:r>
            <a:r>
              <a:rPr lang="sk-SK" sz="1400" kern="0" dirty="0" smtClean="0">
                <a:solidFill>
                  <a:srgbClr val="000000"/>
                </a:solidFill>
                <a:latin typeface="Arial" panose="020B0604020202020204" pitchFamily="34" charset="0"/>
                <a:cs typeface="Arial" panose="020B0604020202020204" pitchFamily="34" charset="0"/>
              </a:rPr>
              <a:t>rodiny</a:t>
            </a:r>
          </a:p>
          <a:p>
            <a:pPr lvl="0" algn="just" defTabSz="914400">
              <a:spcBef>
                <a:spcPts val="600"/>
              </a:spcBef>
              <a:spcAft>
                <a:spcPts val="600"/>
              </a:spcAft>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Partner</a:t>
            </a:r>
            <a:r>
              <a:rPr lang="sk-SK" sz="1400" b="1" kern="0" dirty="0" smtClean="0">
                <a:solidFill>
                  <a:srgbClr val="000000"/>
                </a:solidFill>
                <a:latin typeface="Arial" panose="020B0604020202020204" pitchFamily="34" charset="0"/>
                <a:cs typeface="Arial" panose="020B0604020202020204" pitchFamily="34" charset="0"/>
              </a:rPr>
              <a:t>: </a:t>
            </a:r>
            <a:r>
              <a:rPr lang="sk-SK" sz="1400" kern="0" dirty="0" smtClean="0">
                <a:solidFill>
                  <a:srgbClr val="000000"/>
                </a:solidFill>
                <a:latin typeface="Arial" panose="020B0604020202020204" pitchFamily="34" charset="0"/>
                <a:cs typeface="Arial" panose="020B0604020202020204" pitchFamily="34" charset="0"/>
              </a:rPr>
              <a:t>JEDEN RODIČ </a:t>
            </a:r>
            <a:r>
              <a:rPr lang="sk-SK" sz="1400" kern="0" dirty="0" err="1" smtClean="0">
                <a:solidFill>
                  <a:srgbClr val="000000"/>
                </a:solidFill>
                <a:latin typeface="Arial" panose="020B0604020202020204" pitchFamily="34" charset="0"/>
                <a:cs typeface="Arial" panose="020B0604020202020204" pitchFamily="34" charset="0"/>
              </a:rPr>
              <a:t>n.o</a:t>
            </a:r>
            <a:r>
              <a:rPr lang="sk-SK" sz="1400" kern="0" dirty="0" smtClean="0">
                <a:solidFill>
                  <a:srgbClr val="000000"/>
                </a:solidFill>
                <a:latin typeface="Arial" panose="020B0604020202020204" pitchFamily="34" charset="0"/>
                <a:cs typeface="Arial" panose="020B0604020202020204" pitchFamily="34" charset="0"/>
              </a:rPr>
              <a:t>.; </a:t>
            </a:r>
            <a:r>
              <a:rPr lang="sk-SK" sz="1400" kern="0" dirty="0" err="1" smtClean="0">
                <a:solidFill>
                  <a:srgbClr val="000000"/>
                </a:solidFill>
                <a:latin typeface="Arial" panose="020B0604020202020204" pitchFamily="34" charset="0"/>
                <a:cs typeface="Arial" panose="020B0604020202020204" pitchFamily="34" charset="0"/>
              </a:rPr>
              <a:t>MyMamy</a:t>
            </a:r>
            <a:r>
              <a:rPr lang="sk-SK" sz="1400" kern="0" dirty="0" smtClean="0">
                <a:solidFill>
                  <a:srgbClr val="000000"/>
                </a:solidFill>
                <a:latin typeface="Arial" panose="020B0604020202020204" pitchFamily="34" charset="0"/>
                <a:cs typeface="Arial" panose="020B0604020202020204" pitchFamily="34" charset="0"/>
              </a:rPr>
              <a:t> </a:t>
            </a:r>
            <a:r>
              <a:rPr lang="sk-SK" sz="1400" kern="0" dirty="0" err="1" smtClean="0">
                <a:solidFill>
                  <a:srgbClr val="000000"/>
                </a:solidFill>
                <a:latin typeface="Arial" panose="020B0604020202020204" pitchFamily="34" charset="0"/>
                <a:cs typeface="Arial" panose="020B0604020202020204" pitchFamily="34" charset="0"/>
              </a:rPr>
              <a:t>o.z</a:t>
            </a:r>
            <a:r>
              <a:rPr lang="sk-SK" sz="1400" kern="0" dirty="0" smtClean="0">
                <a:solidFill>
                  <a:srgbClr val="000000"/>
                </a:solidFill>
                <a:latin typeface="Arial" panose="020B0604020202020204" pitchFamily="34" charset="0"/>
                <a:cs typeface="Arial" panose="020B0604020202020204" pitchFamily="34" charset="0"/>
              </a:rPr>
              <a:t>.; Centrum Slniečko </a:t>
            </a:r>
            <a:r>
              <a:rPr lang="sk-SK" sz="1400" kern="0" dirty="0" err="1" smtClean="0">
                <a:solidFill>
                  <a:srgbClr val="000000"/>
                </a:solidFill>
                <a:latin typeface="Arial" panose="020B0604020202020204" pitchFamily="34" charset="0"/>
                <a:cs typeface="Arial" panose="020B0604020202020204" pitchFamily="34" charset="0"/>
              </a:rPr>
              <a:t>n.o</a:t>
            </a:r>
            <a:r>
              <a:rPr lang="sk-SK" sz="1400" kern="0" dirty="0" smtClean="0">
                <a:solidFill>
                  <a:srgbClr val="000000"/>
                </a:solidFill>
                <a:latin typeface="Arial" panose="020B0604020202020204" pitchFamily="34" charset="0"/>
                <a:cs typeface="Arial" panose="020B0604020202020204" pitchFamily="34" charset="0"/>
              </a:rPr>
              <a:t>.; </a:t>
            </a:r>
            <a:r>
              <a:rPr lang="sk-SK" sz="1400" kern="0" dirty="0">
                <a:solidFill>
                  <a:srgbClr val="000000"/>
                </a:solidFill>
                <a:latin typeface="Arial" panose="020B0604020202020204" pitchFamily="34" charset="0"/>
                <a:cs typeface="Arial" panose="020B0604020202020204" pitchFamily="34" charset="0"/>
              </a:rPr>
              <a:t>Inštitút pre výskum práce a rodiny </a:t>
            </a: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Cieľová skupina: </a:t>
            </a:r>
            <a:r>
              <a:rPr lang="sk-SK" sz="1400" kern="0" dirty="0" smtClean="0">
                <a:solidFill>
                  <a:srgbClr val="000000"/>
                </a:solidFill>
                <a:latin typeface="Arial" panose="020B0604020202020204" pitchFamily="34" charset="0"/>
                <a:cs typeface="Arial" panose="020B0604020202020204" pitchFamily="34" charset="0"/>
              </a:rPr>
              <a:t>osoby </a:t>
            </a:r>
            <a:r>
              <a:rPr lang="sk-SK" sz="1400" kern="0" dirty="0">
                <a:solidFill>
                  <a:srgbClr val="000000"/>
                </a:solidFill>
                <a:latin typeface="Arial" panose="020B0604020202020204" pitchFamily="34" charset="0"/>
                <a:cs typeface="Arial" panose="020B0604020202020204" pitchFamily="34" charset="0"/>
              </a:rPr>
              <a:t>ohrozené chudobou a sociálnym </a:t>
            </a:r>
            <a:r>
              <a:rPr lang="sk-SK" sz="1400" kern="0" dirty="0" smtClean="0">
                <a:solidFill>
                  <a:srgbClr val="000000"/>
                </a:solidFill>
                <a:latin typeface="Arial" panose="020B0604020202020204" pitchFamily="34" charset="0"/>
                <a:cs typeface="Arial" panose="020B0604020202020204" pitchFamily="34" charset="0"/>
              </a:rPr>
              <a:t>vylúčením</a:t>
            </a:r>
            <a:endParaRPr lang="sk-SK" sz="1400" b="0" i="0" u="none" strike="noStrike" kern="0" cap="none" spc="0" baseline="0" dirty="0" smtClean="0">
              <a:solidFill>
                <a:srgbClr val="000000"/>
              </a:solidFill>
              <a:uFillTx/>
              <a:latin typeface="Arial" panose="020B0604020202020204" pitchFamily="34" charset="0"/>
              <a:cs typeface="Arial" panose="020B0604020202020204" pitchFamily="34" charset="0"/>
            </a:endParaRPr>
          </a:p>
          <a:p>
            <a:pPr lvl="0"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Alokácia NP: </a:t>
            </a:r>
            <a:r>
              <a:rPr lang="sk-SK" sz="1400" i="0" u="none" strike="noStrike" kern="0" cap="none" spc="0" baseline="0" dirty="0" smtClean="0">
                <a:solidFill>
                  <a:srgbClr val="000000"/>
                </a:solidFill>
                <a:uFillTx/>
                <a:latin typeface="Arial" panose="020B0604020202020204" pitchFamily="34" charset="0"/>
                <a:cs typeface="Arial" panose="020B0604020202020204" pitchFamily="34" charset="0"/>
              </a:rPr>
              <a:t>COV </a:t>
            </a:r>
            <a:r>
              <a:rPr lang="sk-SK" sz="1400" b="1" kern="0" dirty="0">
                <a:solidFill>
                  <a:srgbClr val="000000"/>
                </a:solidFill>
                <a:latin typeface="Arial" panose="020B0604020202020204" pitchFamily="34" charset="0"/>
                <a:cs typeface="Arial" panose="020B0604020202020204" pitchFamily="34" charset="0"/>
              </a:rPr>
              <a:t>4 307 807,63</a:t>
            </a:r>
            <a:r>
              <a:rPr lang="sk-SK" sz="1400" kern="0" dirty="0">
                <a:solidFill>
                  <a:srgbClr val="000000"/>
                </a:solidFill>
                <a:latin typeface="Arial" panose="020B0604020202020204" pitchFamily="34" charset="0"/>
                <a:cs typeface="Arial" panose="020B0604020202020204" pitchFamily="34" charset="0"/>
              </a:rPr>
              <a:t> </a:t>
            </a:r>
            <a:r>
              <a:rPr lang="sk-SK" sz="1400" i="0" u="none" strike="noStrike" kern="0" cap="none" spc="0" baseline="0" dirty="0" smtClean="0">
                <a:solidFill>
                  <a:srgbClr val="000000"/>
                </a:solidFill>
                <a:uFillTx/>
                <a:latin typeface="Arial" panose="020B0604020202020204" pitchFamily="34" charset="0"/>
                <a:cs typeface="Arial" panose="020B0604020202020204" pitchFamily="34" charset="0"/>
              </a:rPr>
              <a:t>EUR</a:t>
            </a:r>
            <a:endParaRPr lang="sk-SK" sz="1400" i="0" u="none" strike="noStrike" kern="0" cap="none" spc="0" baseline="0" dirty="0">
              <a:solidFill>
                <a:srgbClr val="000000"/>
              </a:solidFill>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89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59007"/>
            <a:ext cx="8460979" cy="4081462"/>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Podpora osamelých rodičov – poradenstvo </a:t>
            </a:r>
            <a:r>
              <a:rPr lang="sk-SK" b="1" kern="0" dirty="0" smtClean="0">
                <a:solidFill>
                  <a:srgbClr val="000000"/>
                </a:solidFill>
                <a:latin typeface="Arial" panose="020B0604020202020204" pitchFamily="34" charset="0"/>
                <a:cs typeface="Arial" panose="020B0604020202020204" pitchFamily="34" charset="0"/>
              </a:rPr>
              <a:t>inak</a:t>
            </a:r>
            <a:endParaRPr lang="sk-SK" b="1" kern="0" dirty="0">
              <a:solidFill>
                <a:srgbClr val="000000"/>
              </a:solidFill>
              <a:latin typeface="Arial" panose="020B0604020202020204" pitchFamily="34" charset="0"/>
              <a:cs typeface="Arial" panose="020B0604020202020204" pitchFamily="34" charset="0"/>
            </a:endParaRPr>
          </a:p>
          <a:p>
            <a:pPr marL="0" marR="0" lvl="0" indent="0" algn="just" defTabSz="914400" rtl="0" fontAlgn="auto" hangingPunct="1">
              <a:spcBef>
                <a:spcPts val="0"/>
              </a:spcBef>
              <a:buNone/>
              <a:tabLst/>
              <a:defRPr sz="1800" b="0" i="0" u="none" strike="noStrike" kern="0" cap="none" spc="0" baseline="0">
                <a:solidFill>
                  <a:srgbClr val="000000"/>
                </a:solidFill>
                <a:uFillTx/>
              </a:defRPr>
            </a:pPr>
            <a:endParaRPr lang="sk-SK" sz="1200" b="1" i="0" u="none" strike="noStrike" kern="0" cap="none" spc="0" baseline="0" dirty="0" smtClean="0">
              <a:solidFill>
                <a:srgbClr val="000000"/>
              </a:solidFill>
              <a:uFillTx/>
              <a:latin typeface="Arial" panose="020B0604020202020204" pitchFamily="34" charset="0"/>
              <a:cs typeface="Arial" panose="020B0604020202020204" pitchFamily="34" charset="0"/>
            </a:endParaRPr>
          </a:p>
          <a:p>
            <a:pPr lvl="0" algn="just" defTabSz="914400">
              <a:spcAft>
                <a:spcPts val="1200"/>
              </a:spcAft>
              <a:defRPr sz="1800" b="0" i="0" u="none" strike="noStrike" kern="0" cap="none" spc="0" baseline="0">
                <a:solidFill>
                  <a:srgbClr val="000000"/>
                </a:solidFill>
                <a:uFillTx/>
              </a:defRPr>
            </a:pPr>
            <a:endParaRPr lang="sk-SK" sz="1400" b="1" kern="0" dirty="0" smtClean="0">
              <a:solidFill>
                <a:srgbClr val="000000"/>
              </a:solidFill>
              <a:latin typeface="Arial" panose="020B0604020202020204" pitchFamily="34" charset="0"/>
              <a:cs typeface="Arial" panose="020B0604020202020204" pitchFamily="34" charset="0"/>
            </a:endParaRPr>
          </a:p>
          <a:p>
            <a:pPr lvl="0" algn="just" defTabSz="914400">
              <a:spcAft>
                <a:spcPts val="12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Hlavný cieľ NP: </a:t>
            </a:r>
            <a:r>
              <a:rPr lang="sk-SK" sz="1400" kern="0" dirty="0" smtClean="0">
                <a:solidFill>
                  <a:srgbClr val="000000"/>
                </a:solidFill>
                <a:latin typeface="Arial" panose="020B0604020202020204" pitchFamily="34" charset="0"/>
                <a:cs typeface="Arial" panose="020B0604020202020204" pitchFamily="34" charset="0"/>
              </a:rPr>
              <a:t>Zlepšiť </a:t>
            </a:r>
            <a:r>
              <a:rPr lang="sk-SK" sz="1400" kern="0" dirty="0">
                <a:solidFill>
                  <a:srgbClr val="000000"/>
                </a:solidFill>
                <a:latin typeface="Arial" panose="020B0604020202020204" pitchFamily="34" charset="0"/>
                <a:cs typeface="Arial" panose="020B0604020202020204" pitchFamily="34" charset="0"/>
              </a:rPr>
              <a:t>kvalitu života osamelých rodičov s deťmi prostredníctvom multidisciplinárneho a individualizovaného </a:t>
            </a:r>
            <a:r>
              <a:rPr lang="sk-SK" sz="1400" kern="0" dirty="0" smtClean="0">
                <a:solidFill>
                  <a:srgbClr val="000000"/>
                </a:solidFill>
                <a:latin typeface="Arial" panose="020B0604020202020204" pitchFamily="34" charset="0"/>
                <a:cs typeface="Arial" panose="020B0604020202020204" pitchFamily="34" charset="0"/>
              </a:rPr>
              <a:t>prístupu a overiť </a:t>
            </a:r>
            <a:r>
              <a:rPr lang="sk-SK" sz="1400" kern="0" dirty="0">
                <a:solidFill>
                  <a:srgbClr val="000000"/>
                </a:solidFill>
                <a:latin typeface="Arial" panose="020B0604020202020204" pitchFamily="34" charset="0"/>
                <a:cs typeface="Arial" panose="020B0604020202020204" pitchFamily="34" charset="0"/>
              </a:rPr>
              <a:t>schopnosť adaptácie štátneho bezplatného systému poradenstva na akúkoľvek problematiku, </a:t>
            </a:r>
            <a:r>
              <a:rPr lang="sk-SK" sz="1400" kern="0" dirty="0" smtClean="0">
                <a:solidFill>
                  <a:srgbClr val="000000"/>
                </a:solidFill>
                <a:latin typeface="Arial" panose="020B0604020202020204" pitchFamily="34" charset="0"/>
                <a:cs typeface="Arial" panose="020B0604020202020204" pitchFamily="34" charset="0"/>
              </a:rPr>
              <a:t>potvrdiť </a:t>
            </a:r>
            <a:r>
              <a:rPr lang="sk-SK" sz="1400" kern="0" dirty="0">
                <a:solidFill>
                  <a:srgbClr val="000000"/>
                </a:solidFill>
                <a:latin typeface="Arial" panose="020B0604020202020204" pitchFamily="34" charset="0"/>
                <a:cs typeface="Arial" panose="020B0604020202020204" pitchFamily="34" charset="0"/>
              </a:rPr>
              <a:t>relevanciu a prínos spolupráce štátnych a neštátnych aktérov pri poskytovaní bezplatného poradenstva a </a:t>
            </a:r>
            <a:r>
              <a:rPr lang="sk-SK" sz="1400" kern="0" dirty="0" smtClean="0">
                <a:solidFill>
                  <a:srgbClr val="000000"/>
                </a:solidFill>
                <a:latin typeface="Arial" panose="020B0604020202020204" pitchFamily="34" charset="0"/>
                <a:cs typeface="Arial" panose="020B0604020202020204" pitchFamily="34" charset="0"/>
              </a:rPr>
              <a:t>vytvoriť </a:t>
            </a:r>
            <a:r>
              <a:rPr lang="sk-SK" sz="1400" kern="0" dirty="0">
                <a:solidFill>
                  <a:srgbClr val="000000"/>
                </a:solidFill>
                <a:latin typeface="Arial" panose="020B0604020202020204" pitchFamily="34" charset="0"/>
                <a:cs typeface="Arial" panose="020B0604020202020204" pitchFamily="34" charset="0"/>
              </a:rPr>
              <a:t>procesy ktoré skvalitnia a sprístupnia systém poradenstva rôznym cieľovým skupinám v rôznych oblastiach a témach.</a:t>
            </a:r>
            <a:endParaRPr lang="sk-SK" sz="1400" b="1" kern="0" dirty="0" smtClean="0">
              <a:solidFill>
                <a:srgbClr val="000000"/>
              </a:solidFill>
              <a:latin typeface="Arial" panose="020B0604020202020204" pitchFamily="34" charset="0"/>
              <a:cs typeface="Arial" panose="020B0604020202020204" pitchFamily="34" charset="0"/>
            </a:endParaRPr>
          </a:p>
          <a:p>
            <a:pPr lvl="0" defTabSz="914400">
              <a:spcAft>
                <a:spcPts val="12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Realizácia </a:t>
            </a:r>
            <a:r>
              <a:rPr lang="sk-SK" sz="1400" b="1" kern="0" dirty="0">
                <a:solidFill>
                  <a:srgbClr val="000000"/>
                </a:solidFill>
                <a:latin typeface="Arial" panose="020B0604020202020204" pitchFamily="34" charset="0"/>
                <a:cs typeface="Arial" panose="020B0604020202020204" pitchFamily="34" charset="0"/>
              </a:rPr>
              <a:t>NP </a:t>
            </a:r>
            <a:r>
              <a:rPr lang="sk-SK" sz="1400" b="1" kern="0" dirty="0" smtClean="0">
                <a:solidFill>
                  <a:srgbClr val="000000"/>
                </a:solidFill>
                <a:latin typeface="Arial" panose="020B0604020202020204" pitchFamily="34" charset="0"/>
                <a:cs typeface="Arial" panose="020B0604020202020204" pitchFamily="34" charset="0"/>
              </a:rPr>
              <a:t>zabezpečí: </a:t>
            </a:r>
            <a:r>
              <a:rPr lang="sk-SK" sz="1400" kern="0" dirty="0" smtClean="0">
                <a:solidFill>
                  <a:srgbClr val="000000"/>
                </a:solidFill>
                <a:latin typeface="Arial" panose="020B0604020202020204" pitchFamily="34" charset="0"/>
                <a:cs typeface="Arial" panose="020B0604020202020204" pitchFamily="34" charset="0"/>
              </a:rPr>
              <a:t>Zavedenie </a:t>
            </a:r>
            <a:r>
              <a:rPr lang="sk-SK" sz="1400" kern="0" dirty="0">
                <a:solidFill>
                  <a:srgbClr val="000000"/>
                </a:solidFill>
                <a:latin typeface="Arial" panose="020B0604020202020204" pitchFamily="34" charset="0"/>
                <a:cs typeface="Arial" panose="020B0604020202020204" pitchFamily="34" charset="0"/>
              </a:rPr>
              <a:t>a overenie inovatívneho ročného poradenského programu pre osamelých rodičov v systéme bezplatného poradenstva poskytovaného prostredníctvom Poradní komplexnej pomoci (PKP) </a:t>
            </a:r>
            <a:r>
              <a:rPr lang="sk-SK" sz="1400" kern="0" dirty="0" smtClean="0">
                <a:solidFill>
                  <a:srgbClr val="000000"/>
                </a:solidFill>
                <a:latin typeface="Arial" panose="020B0604020202020204" pitchFamily="34" charset="0"/>
                <a:cs typeface="Arial" panose="020B0604020202020204" pitchFamily="34" charset="0"/>
              </a:rPr>
              <a:t>na úradoch </a:t>
            </a:r>
            <a:r>
              <a:rPr lang="sk-SK" sz="1400" kern="0" dirty="0" err="1" smtClean="0">
                <a:solidFill>
                  <a:srgbClr val="000000"/>
                </a:solidFill>
                <a:latin typeface="Arial" panose="020B0604020202020204" pitchFamily="34" charset="0"/>
                <a:cs typeface="Arial" panose="020B0604020202020204" pitchFamily="34" charset="0"/>
              </a:rPr>
              <a:t>PSVaR</a:t>
            </a:r>
            <a:r>
              <a:rPr lang="sk-SK" sz="1400" kern="0" dirty="0" smtClean="0">
                <a:solidFill>
                  <a:srgbClr val="000000"/>
                </a:solidFill>
                <a:latin typeface="Arial" panose="020B0604020202020204" pitchFamily="34" charset="0"/>
                <a:cs typeface="Arial" panose="020B0604020202020204" pitchFamily="34" charset="0"/>
              </a:rPr>
              <a:t> na </a:t>
            </a:r>
            <a:r>
              <a:rPr lang="sk-SK" sz="1400" kern="0" dirty="0">
                <a:solidFill>
                  <a:srgbClr val="000000"/>
                </a:solidFill>
                <a:latin typeface="Arial" panose="020B0604020202020204" pitchFamily="34" charset="0"/>
                <a:cs typeface="Arial" panose="020B0604020202020204" pitchFamily="34" charset="0"/>
              </a:rPr>
              <a:t>celom území </a:t>
            </a:r>
            <a:r>
              <a:rPr lang="sk-SK" sz="1400" kern="0" dirty="0" smtClean="0">
                <a:solidFill>
                  <a:srgbClr val="000000"/>
                </a:solidFill>
                <a:latin typeface="Arial" panose="020B0604020202020204" pitchFamily="34" charset="0"/>
                <a:cs typeface="Arial" panose="020B0604020202020204" pitchFamily="34" charset="0"/>
              </a:rPr>
              <a:t>Slovenska </a:t>
            </a:r>
          </a:p>
          <a:p>
            <a:pPr lvl="0" defTabSz="914400">
              <a:spcAft>
                <a:spcPts val="12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Aktivity</a:t>
            </a:r>
            <a:r>
              <a:rPr lang="sk-SK" sz="1400" b="1" kern="0" dirty="0">
                <a:solidFill>
                  <a:srgbClr val="000000"/>
                </a:solidFill>
                <a:latin typeface="Arial" panose="020B0604020202020204" pitchFamily="34" charset="0"/>
                <a:cs typeface="Arial" panose="020B0604020202020204" pitchFamily="34" charset="0"/>
              </a:rPr>
              <a:t>: </a:t>
            </a:r>
            <a:r>
              <a:rPr lang="sk-SK" sz="1400" kern="0" dirty="0">
                <a:solidFill>
                  <a:srgbClr val="000000"/>
                </a:solidFill>
                <a:latin typeface="Arial" panose="020B0604020202020204" pitchFamily="34" charset="0"/>
                <a:cs typeface="Arial" panose="020B0604020202020204" pitchFamily="34" charset="0"/>
              </a:rPr>
              <a:t>Zavedenie a overenie inovatívneho ročného programu práce s osamelými rodičmi v systéme bezplatného </a:t>
            </a:r>
            <a:r>
              <a:rPr lang="sk-SK" sz="1400" kern="0" dirty="0" smtClean="0">
                <a:solidFill>
                  <a:srgbClr val="000000"/>
                </a:solidFill>
                <a:latin typeface="Arial" panose="020B0604020202020204" pitchFamily="34" charset="0"/>
                <a:cs typeface="Arial" panose="020B0604020202020204" pitchFamily="34" charset="0"/>
              </a:rPr>
              <a:t>poradenstva</a:t>
            </a:r>
          </a:p>
        </p:txBody>
      </p:sp>
    </p:spTree>
    <p:extLst>
      <p:ext uri="{BB962C8B-B14F-4D97-AF65-F5344CB8AC3E}">
        <p14:creationId xmlns:p14="http://schemas.microsoft.com/office/powerpoint/2010/main" val="4137344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59006"/>
            <a:ext cx="8431078" cy="4060299"/>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Podpora osamelých rodičov – poradenstvo </a:t>
            </a:r>
            <a:r>
              <a:rPr lang="sk-SK" b="1" kern="0" dirty="0" smtClean="0">
                <a:solidFill>
                  <a:srgbClr val="000000"/>
                </a:solidFill>
                <a:latin typeface="Arial" panose="020B0604020202020204" pitchFamily="34" charset="0"/>
                <a:cs typeface="Arial" panose="020B0604020202020204" pitchFamily="34" charset="0"/>
              </a:rPr>
              <a:t>inak</a:t>
            </a:r>
            <a:endParaRPr lang="sk-SK" b="1"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marL="0" marR="0" lvl="0" indent="0" algn="just" defTabSz="914400" rtl="0" fontAlgn="auto" hangingPunct="1">
              <a:spcBef>
                <a:spcPts val="0"/>
              </a:spcBef>
              <a:buNone/>
              <a:tabLst/>
              <a:defRPr sz="1800" b="0" i="0" u="none" strike="noStrike" kern="0" cap="none" spc="0" baseline="0">
                <a:solidFill>
                  <a:srgbClr val="000000"/>
                </a:solidFill>
                <a:uFillTx/>
              </a:defRPr>
            </a:pPr>
            <a:endParaRPr lang="sk-SK" sz="700" b="1" i="0" u="none" strike="noStrike" kern="0" cap="none" spc="0" baseline="0" dirty="0" smtClean="0">
              <a:solidFill>
                <a:srgbClr val="000000"/>
              </a:solidFill>
              <a:uFillTx/>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Hlavná aktivita: </a:t>
            </a:r>
            <a:r>
              <a:rPr lang="sk-SK" sz="1400" kern="0" dirty="0">
                <a:solidFill>
                  <a:srgbClr val="000000"/>
                </a:solidFill>
                <a:latin typeface="Arial" panose="020B0604020202020204" pitchFamily="34" charset="0"/>
                <a:cs typeface="Arial" panose="020B0604020202020204" pitchFamily="34" charset="0"/>
              </a:rPr>
              <a:t>Zavedenie a overenie inovatívneho ročného programu práce s osamelými rodičmi v systéme bezplatného poradenstva</a:t>
            </a: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b="1" kern="0" dirty="0" err="1" smtClean="0">
                <a:solidFill>
                  <a:srgbClr val="000000"/>
                </a:solidFill>
                <a:latin typeface="Arial" panose="020B0604020202020204" pitchFamily="34" charset="0"/>
                <a:cs typeface="Arial" panose="020B0604020202020204" pitchFamily="34" charset="0"/>
              </a:rPr>
              <a:t>Podaktivita</a:t>
            </a:r>
            <a:r>
              <a:rPr lang="sk-SK" sz="1400" b="1" kern="0" dirty="0" smtClean="0">
                <a:solidFill>
                  <a:srgbClr val="000000"/>
                </a:solidFill>
                <a:latin typeface="Arial" panose="020B0604020202020204" pitchFamily="34" charset="0"/>
                <a:cs typeface="Arial" panose="020B0604020202020204" pitchFamily="34" charset="0"/>
              </a:rPr>
              <a:t> 1: </a:t>
            </a:r>
            <a:r>
              <a:rPr lang="sk-SK" sz="1400" kern="0" dirty="0" smtClean="0">
                <a:solidFill>
                  <a:srgbClr val="000000"/>
                </a:solidFill>
                <a:latin typeface="Arial" panose="020B0604020202020204" pitchFamily="34" charset="0"/>
                <a:cs typeface="Arial" panose="020B0604020202020204" pitchFamily="34" charset="0"/>
              </a:rPr>
              <a:t>Vypracovanie </a:t>
            </a:r>
            <a:r>
              <a:rPr lang="sk-SK" sz="1400" kern="0" dirty="0">
                <a:solidFill>
                  <a:srgbClr val="000000"/>
                </a:solidFill>
                <a:latin typeface="Arial" panose="020B0604020202020204" pitchFamily="34" charset="0"/>
                <a:cs typeface="Arial" panose="020B0604020202020204" pitchFamily="34" charset="0"/>
              </a:rPr>
              <a:t>štandardov poskytovania ročného poradenského programu a ich zavedenie do praxe</a:t>
            </a:r>
          </a:p>
          <a:p>
            <a:pPr lvl="0" algn="just" defTabSz="914400">
              <a:spcAft>
                <a:spcPts val="12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Výstup</a:t>
            </a:r>
            <a:r>
              <a:rPr lang="sk-SK" sz="1400" b="1" kern="0" dirty="0">
                <a:solidFill>
                  <a:srgbClr val="000000"/>
                </a:solidFill>
                <a:latin typeface="Arial" panose="020B0604020202020204" pitchFamily="34" charset="0"/>
                <a:cs typeface="Arial" panose="020B0604020202020204" pitchFamily="34" charset="0"/>
              </a:rPr>
              <a:t>: </a:t>
            </a:r>
            <a:r>
              <a:rPr lang="sk-SK" sz="1400" kern="0" dirty="0">
                <a:solidFill>
                  <a:srgbClr val="000000"/>
                </a:solidFill>
                <a:latin typeface="Arial" panose="020B0604020202020204" pitchFamily="34" charset="0"/>
                <a:cs typeface="Arial" panose="020B0604020202020204" pitchFamily="34" charset="0"/>
              </a:rPr>
              <a:t>Vypracované štandardy a odborní pracovníci ÚPSVaR pripravení implementovať ročný poradenský program</a:t>
            </a:r>
          </a:p>
          <a:p>
            <a:pPr lvl="0" algn="just" defTabSz="914400">
              <a:defRPr sz="1800" b="0" i="0" u="none" strike="noStrike" kern="0" cap="none" spc="0" baseline="0">
                <a:solidFill>
                  <a:srgbClr val="000000"/>
                </a:solidFill>
                <a:uFillTx/>
              </a:defRPr>
            </a:pPr>
            <a:r>
              <a:rPr lang="sk-SK" sz="1400" b="1" kern="0" dirty="0" err="1" smtClean="0">
                <a:solidFill>
                  <a:srgbClr val="000000"/>
                </a:solidFill>
                <a:latin typeface="Arial" panose="020B0604020202020204" pitchFamily="34" charset="0"/>
                <a:cs typeface="Arial" panose="020B0604020202020204" pitchFamily="34" charset="0"/>
              </a:rPr>
              <a:t>Podaktivita</a:t>
            </a:r>
            <a:r>
              <a:rPr lang="sk-SK" sz="1400" b="1" kern="0" dirty="0" smtClean="0">
                <a:solidFill>
                  <a:srgbClr val="000000"/>
                </a:solidFill>
                <a:latin typeface="Arial" panose="020B0604020202020204" pitchFamily="34" charset="0"/>
                <a:cs typeface="Arial" panose="020B0604020202020204" pitchFamily="34" charset="0"/>
              </a:rPr>
              <a:t> </a:t>
            </a:r>
            <a:r>
              <a:rPr lang="sk-SK" sz="1400" b="1" kern="0" dirty="0">
                <a:solidFill>
                  <a:srgbClr val="000000"/>
                </a:solidFill>
                <a:latin typeface="Arial" panose="020B0604020202020204" pitchFamily="34" charset="0"/>
                <a:cs typeface="Arial" panose="020B0604020202020204" pitchFamily="34" charset="0"/>
              </a:rPr>
              <a:t>2: </a:t>
            </a:r>
            <a:r>
              <a:rPr lang="sk-SK" sz="1400" kern="0" dirty="0">
                <a:solidFill>
                  <a:srgbClr val="000000"/>
                </a:solidFill>
                <a:latin typeface="Arial" panose="020B0604020202020204" pitchFamily="34" charset="0"/>
                <a:cs typeface="Arial" panose="020B0604020202020204" pitchFamily="34" charset="0"/>
              </a:rPr>
              <a:t>Poskytovanie ročného poradenského programu cieľovej skupine </a:t>
            </a:r>
          </a:p>
          <a:p>
            <a:pPr lvl="0" algn="just" defTabSz="914400">
              <a:spcAft>
                <a:spcPts val="1200"/>
              </a:spcAft>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Výstup: </a:t>
            </a:r>
            <a:r>
              <a:rPr lang="sk-SK" sz="1400" kern="0" dirty="0">
                <a:solidFill>
                  <a:srgbClr val="000000"/>
                </a:solidFill>
                <a:latin typeface="Arial" panose="020B0604020202020204" pitchFamily="34" charset="0"/>
                <a:cs typeface="Arial" panose="020B0604020202020204" pitchFamily="34" charset="0"/>
              </a:rPr>
              <a:t>Zavedený ročný poradenský program pre osamelých rodičov realizovaný prostredníctvom odborného pracovníka pre sociálne inovácie tzv. manažéra prípadu a </a:t>
            </a:r>
            <a:r>
              <a:rPr lang="sk-SK" sz="1400" kern="0" dirty="0" err="1">
                <a:solidFill>
                  <a:srgbClr val="000000"/>
                </a:solidFill>
                <a:latin typeface="Arial" panose="020B0604020202020204" pitchFamily="34" charset="0"/>
                <a:cs typeface="Arial" panose="020B0604020202020204" pitchFamily="34" charset="0"/>
              </a:rPr>
              <a:t>peer</a:t>
            </a:r>
            <a:r>
              <a:rPr lang="sk-SK" sz="1400" kern="0" dirty="0">
                <a:solidFill>
                  <a:srgbClr val="000000"/>
                </a:solidFill>
                <a:latin typeface="Arial" panose="020B0604020202020204" pitchFamily="34" charset="0"/>
                <a:cs typeface="Arial" panose="020B0604020202020204" pitchFamily="34" charset="0"/>
              </a:rPr>
              <a:t> pracovníka na základe individuálnych potrieb klienta.  </a:t>
            </a:r>
          </a:p>
        </p:txBody>
      </p:sp>
    </p:spTree>
    <p:extLst>
      <p:ext uri="{BB962C8B-B14F-4D97-AF65-F5344CB8AC3E}">
        <p14:creationId xmlns:p14="http://schemas.microsoft.com/office/powerpoint/2010/main" val="3913465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59006"/>
            <a:ext cx="8431078" cy="4060299"/>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Podpora osamelých rodičov – poradenstvo </a:t>
            </a:r>
            <a:r>
              <a:rPr lang="sk-SK" b="1" kern="0" dirty="0" smtClean="0">
                <a:solidFill>
                  <a:srgbClr val="000000"/>
                </a:solidFill>
                <a:latin typeface="Arial" panose="020B0604020202020204" pitchFamily="34" charset="0"/>
                <a:cs typeface="Arial" panose="020B0604020202020204" pitchFamily="34" charset="0"/>
              </a:rPr>
              <a:t>inak</a:t>
            </a:r>
            <a:endParaRPr lang="sk-SK" b="1"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marL="0" marR="0" lvl="0" indent="0" algn="just" defTabSz="914400" rtl="0" fontAlgn="auto" hangingPunct="1">
              <a:spcBef>
                <a:spcPts val="0"/>
              </a:spcBef>
              <a:buNone/>
              <a:tabLst/>
              <a:defRPr sz="1800" b="0" i="0" u="none" strike="noStrike" kern="0" cap="none" spc="0" baseline="0">
                <a:solidFill>
                  <a:srgbClr val="000000"/>
                </a:solidFill>
                <a:uFillTx/>
              </a:defRPr>
            </a:pPr>
            <a:endParaRPr lang="sk-SK" sz="700" b="1" i="0" u="none" strike="noStrike" kern="0" cap="none" spc="0" baseline="0" dirty="0" smtClean="0">
              <a:solidFill>
                <a:srgbClr val="000000"/>
              </a:solidFill>
              <a:uFillTx/>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b="1" kern="0" dirty="0" err="1" smtClean="0">
                <a:solidFill>
                  <a:srgbClr val="000000"/>
                </a:solidFill>
                <a:latin typeface="Arial" panose="020B0604020202020204" pitchFamily="34" charset="0"/>
                <a:cs typeface="Arial" panose="020B0604020202020204" pitchFamily="34" charset="0"/>
              </a:rPr>
              <a:t>Podaktivita</a:t>
            </a:r>
            <a:r>
              <a:rPr lang="sk-SK" sz="1400" b="1" kern="0" dirty="0" smtClean="0">
                <a:solidFill>
                  <a:srgbClr val="000000"/>
                </a:solidFill>
                <a:latin typeface="Arial" panose="020B0604020202020204" pitchFamily="34" charset="0"/>
                <a:cs typeface="Arial" panose="020B0604020202020204" pitchFamily="34" charset="0"/>
              </a:rPr>
              <a:t> </a:t>
            </a:r>
            <a:r>
              <a:rPr lang="sk-SK" sz="1400" b="1" kern="0" dirty="0">
                <a:solidFill>
                  <a:srgbClr val="000000"/>
                </a:solidFill>
                <a:latin typeface="Arial" panose="020B0604020202020204" pitchFamily="34" charset="0"/>
                <a:cs typeface="Arial" panose="020B0604020202020204" pitchFamily="34" charset="0"/>
              </a:rPr>
              <a:t>3: </a:t>
            </a:r>
            <a:r>
              <a:rPr lang="pt-BR" sz="1400" kern="0" dirty="0">
                <a:solidFill>
                  <a:srgbClr val="000000"/>
                </a:solidFill>
                <a:latin typeface="Arial" panose="020B0604020202020204" pitchFamily="34" charset="0"/>
                <a:cs typeface="Arial" panose="020B0604020202020204" pitchFamily="34" charset="0"/>
              </a:rPr>
              <a:t>Odborná garancia a evaluácia implementovaného ročného poradenského programu </a:t>
            </a:r>
            <a:endParaRPr lang="sk-SK" sz="1400" kern="0" dirty="0">
              <a:solidFill>
                <a:srgbClr val="000000"/>
              </a:solidFill>
              <a:latin typeface="Arial" panose="020B0604020202020204" pitchFamily="34" charset="0"/>
              <a:cs typeface="Arial" panose="020B0604020202020204" pitchFamily="34" charset="0"/>
            </a:endParaRPr>
          </a:p>
          <a:p>
            <a:pPr lvl="0" algn="just" defTabSz="914400">
              <a:spcAft>
                <a:spcPts val="1200"/>
              </a:spcAft>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Výstup: </a:t>
            </a:r>
            <a:r>
              <a:rPr lang="sk-SK" sz="1400" kern="0" dirty="0">
                <a:solidFill>
                  <a:srgbClr val="000000"/>
                </a:solidFill>
                <a:latin typeface="Arial" panose="020B0604020202020204" pitchFamily="34" charset="0"/>
                <a:cs typeface="Arial" panose="020B0604020202020204" pitchFamily="34" charset="0"/>
              </a:rPr>
              <a:t>Vypracované hodnotiace správy (priebežná a záverečná), vrátane informácií o dopadoch programu na cieľovú skupinu a súbor konkrétnych odporúčaní na implementáciu jednotlivých nástrojov a ich uplatniteľnosti </a:t>
            </a:r>
          </a:p>
          <a:p>
            <a:pPr lvl="0" algn="just" defTabSz="914400">
              <a:defRPr sz="1800" b="0" i="0" u="none" strike="noStrike" kern="0" cap="none" spc="0" baseline="0">
                <a:solidFill>
                  <a:srgbClr val="000000"/>
                </a:solidFill>
                <a:uFillTx/>
              </a:defRPr>
            </a:pPr>
            <a:r>
              <a:rPr lang="sk-SK" sz="1400" b="1" kern="0" dirty="0" err="1" smtClean="0">
                <a:solidFill>
                  <a:srgbClr val="000000"/>
                </a:solidFill>
                <a:latin typeface="Arial" panose="020B0604020202020204" pitchFamily="34" charset="0"/>
                <a:cs typeface="Arial" panose="020B0604020202020204" pitchFamily="34" charset="0"/>
              </a:rPr>
              <a:t>Podaktivita</a:t>
            </a:r>
            <a:r>
              <a:rPr lang="sk-SK" sz="1400" b="1" kern="0" dirty="0" smtClean="0">
                <a:solidFill>
                  <a:srgbClr val="000000"/>
                </a:solidFill>
                <a:latin typeface="Arial" panose="020B0604020202020204" pitchFamily="34" charset="0"/>
                <a:cs typeface="Arial" panose="020B0604020202020204" pitchFamily="34" charset="0"/>
              </a:rPr>
              <a:t> </a:t>
            </a:r>
            <a:r>
              <a:rPr lang="sk-SK" sz="1400" b="1" kern="0" dirty="0">
                <a:solidFill>
                  <a:srgbClr val="000000"/>
                </a:solidFill>
                <a:latin typeface="Arial" panose="020B0604020202020204" pitchFamily="34" charset="0"/>
                <a:cs typeface="Arial" panose="020B0604020202020204" pitchFamily="34" charset="0"/>
              </a:rPr>
              <a:t>4: </a:t>
            </a:r>
            <a:r>
              <a:rPr lang="sk-SK" sz="1400" kern="0" dirty="0">
                <a:solidFill>
                  <a:srgbClr val="000000"/>
                </a:solidFill>
                <a:latin typeface="Arial" panose="020B0604020202020204" pitchFamily="34" charset="0"/>
                <a:cs typeface="Arial" panose="020B0604020202020204" pitchFamily="34" charset="0"/>
              </a:rPr>
              <a:t>Zhodnotenie prínosu inovácie a vytvorenie integrovaného systému zberu spätnej väzby a podpory pracovných podmienok poradcov PKP</a:t>
            </a:r>
          </a:p>
          <a:p>
            <a:pPr lvl="0" algn="just" defTabSz="914400">
              <a:spcAft>
                <a:spcPts val="1200"/>
              </a:spcAft>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Výstup: </a:t>
            </a:r>
            <a:r>
              <a:rPr lang="sk-SK" sz="1400" kern="0" dirty="0">
                <a:solidFill>
                  <a:srgbClr val="000000"/>
                </a:solidFill>
                <a:latin typeface="Arial" panose="020B0604020202020204" pitchFamily="34" charset="0"/>
                <a:cs typeface="Arial" panose="020B0604020202020204" pitchFamily="34" charset="0"/>
              </a:rPr>
              <a:t>Metodika zberu a vyhodnocovania spätnej väzby, analytická správa s odporúčaniami pre prax a záverečné vyhodnotenie prínosu inovatívneho prístupu k poskytovaniu odborného poradenstva v PKP vrátane sprevádzania </a:t>
            </a:r>
            <a:r>
              <a:rPr lang="sk-SK" sz="1400" kern="0" dirty="0" err="1">
                <a:solidFill>
                  <a:srgbClr val="000000"/>
                </a:solidFill>
                <a:latin typeface="Arial" panose="020B0604020202020204" pitchFamily="34" charset="0"/>
                <a:cs typeface="Arial" panose="020B0604020202020204" pitchFamily="34" charset="0"/>
              </a:rPr>
              <a:t>peer</a:t>
            </a:r>
            <a:r>
              <a:rPr lang="sk-SK" sz="1400" kern="0" dirty="0">
                <a:solidFill>
                  <a:srgbClr val="000000"/>
                </a:solidFill>
                <a:latin typeface="Arial" panose="020B0604020202020204" pitchFamily="34" charset="0"/>
                <a:cs typeface="Arial" panose="020B0604020202020204" pitchFamily="34" charset="0"/>
              </a:rPr>
              <a:t> poradcom. Zapojení všetci odborní poradcovia PKP ako aj zamestnanci NP POR, vedúci tímov a vedenie projektu, s prístupom k prehľadným a praktickým </a:t>
            </a:r>
            <a:r>
              <a:rPr lang="sk-SK" sz="1400" kern="0" dirty="0" smtClean="0">
                <a:solidFill>
                  <a:srgbClr val="000000"/>
                </a:solidFill>
                <a:latin typeface="Arial" panose="020B0604020202020204" pitchFamily="34" charset="0"/>
                <a:cs typeface="Arial" panose="020B0604020202020204" pitchFamily="34" charset="0"/>
              </a:rPr>
              <a:t>reportom.</a:t>
            </a: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22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59006"/>
            <a:ext cx="8431078" cy="4060299"/>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Podpora osamelých rodičov – poradenstvo </a:t>
            </a:r>
            <a:r>
              <a:rPr lang="sk-SK" b="1" kern="0" dirty="0" smtClean="0">
                <a:solidFill>
                  <a:srgbClr val="000000"/>
                </a:solidFill>
                <a:latin typeface="Arial" panose="020B0604020202020204" pitchFamily="34" charset="0"/>
                <a:cs typeface="Arial" panose="020B0604020202020204" pitchFamily="34" charset="0"/>
              </a:rPr>
              <a:t>inak</a:t>
            </a:r>
            <a:endParaRPr lang="sk-SK" b="1"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marL="0" marR="0" lvl="0" indent="0" algn="just" defTabSz="914400" rtl="0" fontAlgn="auto" hangingPunct="1">
              <a:spcBef>
                <a:spcPts val="0"/>
              </a:spcBef>
              <a:buNone/>
              <a:tabLst/>
              <a:defRPr sz="1800" b="0" i="0" u="none" strike="noStrike" kern="0" cap="none" spc="0" baseline="0">
                <a:solidFill>
                  <a:srgbClr val="000000"/>
                </a:solidFill>
                <a:uFillTx/>
              </a:defRPr>
            </a:pPr>
            <a:endParaRPr lang="sk-SK" sz="700" b="1" i="0" u="none" strike="noStrike" kern="0" cap="none" spc="0" baseline="0" dirty="0" smtClean="0">
              <a:solidFill>
                <a:srgbClr val="000000"/>
              </a:solidFill>
              <a:uFillTx/>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Vysporiadanie sa s </a:t>
            </a:r>
            <a:r>
              <a:rPr lang="sk-SK" sz="1400" b="1" kern="0" dirty="0" smtClean="0">
                <a:solidFill>
                  <a:srgbClr val="000000"/>
                </a:solidFill>
                <a:latin typeface="Arial" panose="020B0604020202020204" pitchFamily="34" charset="0"/>
                <a:cs typeface="Arial" panose="020B0604020202020204" pitchFamily="34" charset="0"/>
              </a:rPr>
              <a:t>pripomienkami: </a:t>
            </a: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26 pripomienok – 17 zásadných a 9 obyčajných</a:t>
            </a:r>
          </a:p>
          <a:p>
            <a:pPr lvl="0" algn="just" defTabSz="91440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Zdôvodnenie bolo uvedené ku každej pripomienke.</a:t>
            </a: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graphicFrame>
        <p:nvGraphicFramePr>
          <p:cNvPr id="2" name="Tabuľka 1"/>
          <p:cNvGraphicFramePr>
            <a:graphicFrameLocks noGrp="1"/>
          </p:cNvGraphicFramePr>
          <p:nvPr>
            <p:extLst/>
          </p:nvPr>
        </p:nvGraphicFramePr>
        <p:xfrm>
          <a:off x="533973" y="1673775"/>
          <a:ext cx="6096000" cy="1097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43426673"/>
                    </a:ext>
                  </a:extLst>
                </a:gridCol>
                <a:gridCol w="2032000">
                  <a:extLst>
                    <a:ext uri="{9D8B030D-6E8A-4147-A177-3AD203B41FA5}">
                      <a16:colId xmlns:a16="http://schemas.microsoft.com/office/drawing/2014/main" val="324913190"/>
                    </a:ext>
                  </a:extLst>
                </a:gridCol>
                <a:gridCol w="2032000">
                  <a:extLst>
                    <a:ext uri="{9D8B030D-6E8A-4147-A177-3AD203B41FA5}">
                      <a16:colId xmlns:a16="http://schemas.microsoft.com/office/drawing/2014/main" val="4022625853"/>
                    </a:ext>
                  </a:extLst>
                </a:gridCol>
              </a:tblGrid>
              <a:tr h="0">
                <a:tc>
                  <a:txBody>
                    <a:bodyPr/>
                    <a:lstStyle/>
                    <a:p>
                      <a:r>
                        <a:rPr lang="sk-SK" dirty="0" smtClean="0">
                          <a:solidFill>
                            <a:schemeClr val="bg1"/>
                          </a:solidFill>
                          <a:latin typeface="Arial" panose="020B0604020202020204" pitchFamily="34" charset="0"/>
                          <a:cs typeface="Arial" panose="020B0604020202020204" pitchFamily="34" charset="0"/>
                        </a:rPr>
                        <a:t>Typ pripomienky</a:t>
                      </a:r>
                      <a:endParaRPr lang="sk-SK" dirty="0">
                        <a:solidFill>
                          <a:schemeClr val="bg1"/>
                        </a:solidFill>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Zapracované, resp.</a:t>
                      </a:r>
                      <a:r>
                        <a:rPr lang="sk-SK" baseline="0" dirty="0" smtClean="0">
                          <a:latin typeface="Arial" panose="020B0604020202020204" pitchFamily="34" charset="0"/>
                          <a:cs typeface="Arial" panose="020B0604020202020204" pitchFamily="34" charset="0"/>
                        </a:rPr>
                        <a:t> vysvetlené</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Nezapracované</a:t>
                      </a:r>
                      <a:endParaRPr lang="sk-SK"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3562892"/>
                  </a:ext>
                </a:extLst>
              </a:tr>
              <a:tr h="185420">
                <a:tc>
                  <a:txBody>
                    <a:bodyPr/>
                    <a:lstStyle/>
                    <a:p>
                      <a:r>
                        <a:rPr lang="sk-SK" dirty="0" smtClean="0">
                          <a:latin typeface="Arial" panose="020B0604020202020204" pitchFamily="34" charset="0"/>
                          <a:cs typeface="Arial" panose="020B0604020202020204" pitchFamily="34" charset="0"/>
                        </a:rPr>
                        <a:t>Zásadné</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14</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3</a:t>
                      </a:r>
                      <a:endParaRPr lang="sk-SK"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2979678"/>
                  </a:ext>
                </a:extLst>
              </a:tr>
              <a:tr h="185420">
                <a:tc>
                  <a:txBody>
                    <a:bodyPr/>
                    <a:lstStyle/>
                    <a:p>
                      <a:r>
                        <a:rPr lang="sk-SK" dirty="0" smtClean="0">
                          <a:latin typeface="Arial" panose="020B0604020202020204" pitchFamily="34" charset="0"/>
                          <a:cs typeface="Arial" panose="020B0604020202020204" pitchFamily="34" charset="0"/>
                        </a:rPr>
                        <a:t>Obyčajné</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7</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2</a:t>
                      </a:r>
                      <a:endParaRPr lang="sk-SK"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4148232"/>
                  </a:ext>
                </a:extLst>
              </a:tr>
            </a:tbl>
          </a:graphicData>
        </a:graphic>
      </p:graphicFrame>
    </p:spTree>
    <p:extLst>
      <p:ext uri="{BB962C8B-B14F-4D97-AF65-F5344CB8AC3E}">
        <p14:creationId xmlns:p14="http://schemas.microsoft.com/office/powerpoint/2010/main" val="2045165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59006"/>
            <a:ext cx="8431078" cy="4060299"/>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Podpora osamelých rodičov – poradenstvo </a:t>
            </a:r>
            <a:r>
              <a:rPr lang="sk-SK" b="1" kern="0" dirty="0" smtClean="0">
                <a:solidFill>
                  <a:srgbClr val="000000"/>
                </a:solidFill>
                <a:latin typeface="Arial" panose="020B0604020202020204" pitchFamily="34" charset="0"/>
                <a:cs typeface="Arial" panose="020B0604020202020204" pitchFamily="34" charset="0"/>
              </a:rPr>
              <a:t>inak</a:t>
            </a:r>
            <a:endParaRPr lang="sk-SK" b="1"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marL="0" marR="0" lvl="0" indent="0" algn="just" defTabSz="914400" rtl="0" fontAlgn="auto" hangingPunct="1">
              <a:spcBef>
                <a:spcPts val="0"/>
              </a:spcBef>
              <a:buNone/>
              <a:tabLst/>
              <a:defRPr sz="1800" b="0" i="0" u="none" strike="noStrike" kern="0" cap="none" spc="0" baseline="0">
                <a:solidFill>
                  <a:srgbClr val="000000"/>
                </a:solidFill>
                <a:uFillTx/>
              </a:defRPr>
            </a:pPr>
            <a:endParaRPr lang="sk-SK" sz="700" b="1" i="0" u="none" strike="noStrike" kern="0" cap="none" spc="0" baseline="0" dirty="0" smtClean="0">
              <a:solidFill>
                <a:srgbClr val="000000"/>
              </a:solidFill>
              <a:uFillTx/>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Zásadné nezapracované pripomienky (3):</a:t>
            </a:r>
          </a:p>
          <a:p>
            <a:pPr lvl="0" algn="just" defTabSz="91440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Požiadavka gestora HP zdôvodniť použitie 40% paušálnej sadzby na ostávajúce výdavky a vysvetliť hospodárnosť pri nastavovaní rozpočtu </a:t>
            </a:r>
          </a:p>
          <a:p>
            <a:pPr lvl="0" algn="just" defTabSz="914400">
              <a:defRPr sz="1800" b="0" i="0" u="none" strike="noStrike" kern="0" cap="none" spc="0" baseline="0">
                <a:solidFill>
                  <a:srgbClr val="000000"/>
                </a:solidFill>
                <a:uFillTx/>
              </a:defRPr>
            </a:pPr>
            <a:r>
              <a:rPr lang="sk-SK" sz="1100" i="1" kern="0" dirty="0" smtClean="0">
                <a:solidFill>
                  <a:srgbClr val="000000"/>
                </a:solidFill>
                <a:latin typeface="Arial" panose="020B0604020202020204" pitchFamily="34" charset="0"/>
                <a:cs typeface="Arial" panose="020B0604020202020204" pitchFamily="34" charset="0"/>
              </a:rPr>
              <a:t>Použitie paušálnej sadzby vyplýva priamo z NSU a hospodárnosť vyplýva z využitia jednotkových nákladov a platy žiadateľa vychádzajú z NP SOP – je to uvedené v zámere aj v rozpočte</a:t>
            </a:r>
          </a:p>
          <a:p>
            <a:pPr lvl="0" algn="just" defTabSz="914400">
              <a:defRPr sz="1800" b="0" i="0" u="none" strike="noStrike" kern="0" cap="none" spc="0" baseline="0">
                <a:solidFill>
                  <a:srgbClr val="000000"/>
                </a:solidFill>
                <a:uFillTx/>
              </a:defRPr>
            </a:pPr>
            <a:endParaRPr lang="sk-SK" sz="1100" i="1"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Požiadavka MIRRI SR doplniť </a:t>
            </a:r>
            <a:r>
              <a:rPr lang="sk-SK" sz="1400" kern="0" dirty="0">
                <a:solidFill>
                  <a:srgbClr val="000000"/>
                </a:solidFill>
                <a:latin typeface="Arial" panose="020B0604020202020204" pitchFamily="34" charset="0"/>
                <a:cs typeface="Arial" panose="020B0604020202020204" pitchFamily="34" charset="0"/>
              </a:rPr>
              <a:t>ďalší výsledkový </a:t>
            </a:r>
            <a:r>
              <a:rPr lang="sk-SK" sz="1400" kern="0" dirty="0" smtClean="0">
                <a:solidFill>
                  <a:srgbClr val="000000"/>
                </a:solidFill>
                <a:latin typeface="Arial" panose="020B0604020202020204" pitchFamily="34" charset="0"/>
                <a:cs typeface="Arial" panose="020B0604020202020204" pitchFamily="34" charset="0"/>
              </a:rPr>
              <a:t>MÚ </a:t>
            </a:r>
          </a:p>
          <a:p>
            <a:pPr lvl="0" algn="just" defTabSz="914400">
              <a:defRPr sz="1800" b="0" i="0" u="none" strike="noStrike" kern="0" cap="none" spc="0" baseline="0">
                <a:solidFill>
                  <a:srgbClr val="000000"/>
                </a:solidFill>
                <a:uFillTx/>
              </a:defRPr>
            </a:pPr>
            <a:r>
              <a:rPr lang="sk-SK" sz="1100" i="1" kern="0" dirty="0" smtClean="0">
                <a:solidFill>
                  <a:srgbClr val="000000"/>
                </a:solidFill>
                <a:latin typeface="Arial" panose="020B0604020202020204" pitchFamily="34" charset="0"/>
                <a:cs typeface="Arial" panose="020B0604020202020204" pitchFamily="34" charset="0"/>
              </a:rPr>
              <a:t>Išlo by o duplicitné vykazovanie klientov v NP SOP, keďže samotné poradenstvo sa bude vykonávať v PKP, počet osamelých rodičov sa bude sledovať štatisticky – je to uvedené v zámere v tab</a:t>
            </a:r>
            <a:r>
              <a:rPr lang="sk-SK" sz="1100" i="1" kern="0" dirty="0">
                <a:solidFill>
                  <a:srgbClr val="000000"/>
                </a:solidFill>
                <a:latin typeface="Arial" panose="020B0604020202020204" pitchFamily="34" charset="0"/>
                <a:cs typeface="Arial" panose="020B0604020202020204" pitchFamily="34" charset="0"/>
              </a:rPr>
              <a:t>. Zoznam prínosov a prípadných iných dopadov, ktoré sa dajú očakávať </a:t>
            </a:r>
            <a:r>
              <a:rPr lang="sk-SK" sz="1100" i="1" kern="0" dirty="0" smtClean="0">
                <a:solidFill>
                  <a:srgbClr val="000000"/>
                </a:solidFill>
                <a:latin typeface="Arial" panose="020B0604020202020204" pitchFamily="34" charset="0"/>
                <a:cs typeface="Arial" panose="020B0604020202020204" pitchFamily="34" charset="0"/>
              </a:rPr>
              <a:t>pre </a:t>
            </a:r>
            <a:r>
              <a:rPr lang="sk-SK" sz="1100" i="1" kern="0" dirty="0">
                <a:solidFill>
                  <a:srgbClr val="000000"/>
                </a:solidFill>
                <a:latin typeface="Arial" panose="020B0604020202020204" pitchFamily="34" charset="0"/>
                <a:cs typeface="Arial" panose="020B0604020202020204" pitchFamily="34" charset="0"/>
              </a:rPr>
              <a:t>jednotlivé cieľové </a:t>
            </a:r>
            <a:r>
              <a:rPr lang="sk-SK" sz="1100" i="1" kern="0" dirty="0" smtClean="0">
                <a:solidFill>
                  <a:srgbClr val="000000"/>
                </a:solidFill>
                <a:latin typeface="Arial" panose="020B0604020202020204" pitchFamily="34" charset="0"/>
                <a:cs typeface="Arial" panose="020B0604020202020204" pitchFamily="34" charset="0"/>
              </a:rPr>
              <a:t>skupiny</a:t>
            </a:r>
          </a:p>
          <a:p>
            <a:pPr lvl="0" algn="just" defTabSz="914400">
              <a:defRPr sz="1800" b="0" i="0" u="none" strike="noStrike" kern="0" cap="none" spc="0" baseline="0">
                <a:solidFill>
                  <a:srgbClr val="000000"/>
                </a:solidFill>
                <a:uFillTx/>
              </a:defRPr>
            </a:pPr>
            <a:endParaRPr lang="sk-SK" sz="1100" i="1"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kern="0" dirty="0">
                <a:solidFill>
                  <a:srgbClr val="000000"/>
                </a:solidFill>
                <a:latin typeface="Arial" panose="020B0604020202020204" pitchFamily="34" charset="0"/>
                <a:cs typeface="Arial" panose="020B0604020202020204" pitchFamily="34" charset="0"/>
              </a:rPr>
              <a:t>Požiadavka MF SR </a:t>
            </a:r>
            <a:r>
              <a:rPr lang="sk-SK" sz="1400" kern="0" dirty="0" smtClean="0">
                <a:solidFill>
                  <a:srgbClr val="000000"/>
                </a:solidFill>
                <a:latin typeface="Arial" panose="020B0604020202020204" pitchFamily="34" charset="0"/>
                <a:cs typeface="Arial" panose="020B0604020202020204" pitchFamily="34" charset="0"/>
              </a:rPr>
              <a:t>vysvetliť 5% valorizáciu CCP na </a:t>
            </a:r>
            <a:r>
              <a:rPr lang="sk-SK" sz="1400" kern="0" dirty="0">
                <a:solidFill>
                  <a:srgbClr val="000000"/>
                </a:solidFill>
                <a:latin typeface="Arial" panose="020B0604020202020204" pitchFamily="34" charset="0"/>
                <a:cs typeface="Arial" panose="020B0604020202020204" pitchFamily="34" charset="0"/>
              </a:rPr>
              <a:t>pracovnú pozíciu Odborný </a:t>
            </a:r>
            <a:r>
              <a:rPr lang="sk-SK" sz="1400" kern="0" dirty="0" smtClean="0">
                <a:solidFill>
                  <a:srgbClr val="000000"/>
                </a:solidFill>
                <a:latin typeface="Arial" panose="020B0604020202020204" pitchFamily="34" charset="0"/>
                <a:cs typeface="Arial" panose="020B0604020202020204" pitchFamily="34" charset="0"/>
              </a:rPr>
              <a:t>garant</a:t>
            </a:r>
          </a:p>
          <a:p>
            <a:pPr lvl="0" algn="just" defTabSz="914400">
              <a:defRPr sz="1800" b="0" i="0" u="none" strike="noStrike" kern="0" cap="none" spc="0" baseline="0">
                <a:solidFill>
                  <a:srgbClr val="000000"/>
                </a:solidFill>
                <a:uFillTx/>
              </a:defRPr>
            </a:pPr>
            <a:r>
              <a:rPr lang="sk-SK" sz="1100" i="1" kern="0" dirty="0" smtClean="0">
                <a:solidFill>
                  <a:srgbClr val="000000"/>
                </a:solidFill>
                <a:latin typeface="Arial" panose="020B0604020202020204" pitchFamily="34" charset="0"/>
                <a:cs typeface="Arial" panose="020B0604020202020204" pitchFamily="34" charset="0"/>
              </a:rPr>
              <a:t>Odborný garant partnerov z neštátneho sektora nemá príspevok na CCP zo ŠR, financuje ho z ESF+ a vlastných zdrojov</a:t>
            </a: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709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59006"/>
            <a:ext cx="8431078" cy="4060299"/>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Podpora osamelých rodičov – poradenstvo </a:t>
            </a:r>
            <a:r>
              <a:rPr lang="sk-SK" b="1" kern="0" dirty="0" smtClean="0">
                <a:solidFill>
                  <a:srgbClr val="000000"/>
                </a:solidFill>
                <a:latin typeface="Arial" panose="020B0604020202020204" pitchFamily="34" charset="0"/>
                <a:cs typeface="Arial" panose="020B0604020202020204" pitchFamily="34" charset="0"/>
              </a:rPr>
              <a:t>inak</a:t>
            </a:r>
            <a:endParaRPr lang="sk-SK" b="1"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marL="0" marR="0" lvl="0" indent="0" algn="just" defTabSz="914400" rtl="0" fontAlgn="auto" hangingPunct="1">
              <a:spcBef>
                <a:spcPts val="0"/>
              </a:spcBef>
              <a:buNone/>
              <a:tabLst/>
              <a:defRPr sz="1800" b="0" i="0" u="none" strike="noStrike" kern="0" cap="none" spc="0" baseline="0">
                <a:solidFill>
                  <a:srgbClr val="000000"/>
                </a:solidFill>
                <a:uFillTx/>
              </a:defRPr>
            </a:pPr>
            <a:endParaRPr lang="sk-SK" sz="700" b="1" i="0" u="none" strike="noStrike" kern="0" cap="none" spc="0" baseline="0" dirty="0" smtClean="0">
              <a:solidFill>
                <a:srgbClr val="000000"/>
              </a:solidFill>
              <a:uFillTx/>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Obyčajné nezapracované pripomienky (2):</a:t>
            </a:r>
          </a:p>
          <a:p>
            <a:pPr lvl="0" algn="just" defTabSz="91440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Odporučenie </a:t>
            </a:r>
            <a:r>
              <a:rPr lang="sk-SK" sz="1400" kern="0" dirty="0">
                <a:solidFill>
                  <a:srgbClr val="000000"/>
                </a:solidFill>
                <a:latin typeface="Arial" panose="020B0604020202020204" pitchFamily="34" charset="0"/>
                <a:cs typeface="Arial" panose="020B0604020202020204" pitchFamily="34" charset="0"/>
              </a:rPr>
              <a:t>MF </a:t>
            </a:r>
            <a:r>
              <a:rPr lang="sk-SK" sz="1400" kern="0" dirty="0" smtClean="0">
                <a:solidFill>
                  <a:srgbClr val="000000"/>
                </a:solidFill>
                <a:latin typeface="Arial" panose="020B0604020202020204" pitchFamily="34" charset="0"/>
                <a:cs typeface="Arial" panose="020B0604020202020204" pitchFamily="34" charset="0"/>
              </a:rPr>
              <a:t>SR - OA prepočítať rozpočet – nebude 5% valorizácia platov vo </a:t>
            </a:r>
            <a:r>
              <a:rPr lang="sk-SK" sz="1400" kern="0" dirty="0">
                <a:solidFill>
                  <a:srgbClr val="000000"/>
                </a:solidFill>
                <a:latin typeface="Arial" panose="020B0604020202020204" pitchFamily="34" charset="0"/>
                <a:cs typeface="Arial" panose="020B0604020202020204" pitchFamily="34" charset="0"/>
              </a:rPr>
              <a:t>verejnej správe </a:t>
            </a: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100" i="1" kern="0" dirty="0" smtClean="0">
                <a:solidFill>
                  <a:srgbClr val="000000"/>
                </a:solidFill>
                <a:latin typeface="Arial" panose="020B0604020202020204" pitchFamily="34" charset="0"/>
                <a:cs typeface="Arial" panose="020B0604020202020204" pitchFamily="34" charset="0"/>
              </a:rPr>
              <a:t>Pri </a:t>
            </a:r>
            <a:r>
              <a:rPr lang="sk-SK" sz="1100" i="1" kern="0" dirty="0">
                <a:solidFill>
                  <a:srgbClr val="000000"/>
                </a:solidFill>
                <a:latin typeface="Arial" panose="020B0604020202020204" pitchFamily="34" charset="0"/>
                <a:cs typeface="Arial" panose="020B0604020202020204" pitchFamily="34" charset="0"/>
              </a:rPr>
              <a:t>realizácii NP žiadateľ a partneri budú dodržiavať platnú legislatívu a pravidlá súvisiace s konsolidáciou. </a:t>
            </a:r>
            <a:r>
              <a:rPr lang="sk-SK" sz="1100" i="1" kern="0" dirty="0" smtClean="0">
                <a:solidFill>
                  <a:srgbClr val="000000"/>
                </a:solidFill>
                <a:latin typeface="Arial" panose="020B0604020202020204" pitchFamily="34" charset="0"/>
                <a:cs typeface="Arial" panose="020B0604020202020204" pitchFamily="34" charset="0"/>
              </a:rPr>
              <a:t>Zrušenie </a:t>
            </a:r>
            <a:r>
              <a:rPr lang="sk-SK" sz="1100" i="1" kern="0" dirty="0">
                <a:solidFill>
                  <a:srgbClr val="000000"/>
                </a:solidFill>
                <a:latin typeface="Arial" panose="020B0604020202020204" pitchFamily="34" charset="0"/>
                <a:cs typeface="Arial" panose="020B0604020202020204" pitchFamily="34" charset="0"/>
              </a:rPr>
              <a:t>valorizácie v súvislosti s konsolidáciou sa týka platov zamestnancov vo verejnej správe (žiadateľ a partner IVPR). Indexácia v projekte pre zamestnancov odmeňovaných mesačnou mzdou (skupina výdavkov 521) nie je plánovaná vo výške 5%. </a:t>
            </a:r>
            <a:r>
              <a:rPr lang="sk-SK" sz="1100" i="1" kern="0" dirty="0" smtClean="0">
                <a:solidFill>
                  <a:srgbClr val="000000"/>
                </a:solidFill>
                <a:latin typeface="Arial" panose="020B0604020202020204" pitchFamily="34" charset="0"/>
                <a:cs typeface="Arial" panose="020B0604020202020204" pitchFamily="34" charset="0"/>
              </a:rPr>
              <a:t>V praxi </a:t>
            </a:r>
            <a:r>
              <a:rPr lang="sk-SK" sz="1100" i="1" kern="0" dirty="0">
                <a:solidFill>
                  <a:srgbClr val="000000"/>
                </a:solidFill>
                <a:latin typeface="Arial" panose="020B0604020202020204" pitchFamily="34" charset="0"/>
                <a:cs typeface="Arial" panose="020B0604020202020204" pitchFamily="34" charset="0"/>
              </a:rPr>
              <a:t>sa pravdepodobne plánované výdavky nevyčerpajú v plnej výške. 5% indexácia sa týka zjednodušeného vykazovania výdavkov - partneri z neštátneho sektora nemajú príspevky na platy zo ŠR (príspevok z ESF+ a vlastné </a:t>
            </a:r>
            <a:r>
              <a:rPr lang="sk-SK" sz="1100" i="1" kern="0" dirty="0" smtClean="0">
                <a:solidFill>
                  <a:srgbClr val="000000"/>
                </a:solidFill>
                <a:latin typeface="Arial" panose="020B0604020202020204" pitchFamily="34" charset="0"/>
                <a:cs typeface="Arial" panose="020B0604020202020204" pitchFamily="34" charset="0"/>
              </a:rPr>
              <a:t>zdroje). </a:t>
            </a:r>
            <a:endParaRPr lang="sk-SK" sz="1100" i="1"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Odporučenie MF SR – OA vymedziť </a:t>
            </a:r>
            <a:r>
              <a:rPr lang="sk-SK" sz="1400" kern="0" dirty="0">
                <a:solidFill>
                  <a:srgbClr val="000000"/>
                </a:solidFill>
                <a:latin typeface="Arial" panose="020B0604020202020204" pitchFamily="34" charset="0"/>
                <a:cs typeface="Arial" panose="020B0604020202020204" pitchFamily="34" charset="0"/>
              </a:rPr>
              <a:t>kategórie nákladov, na ktoré sa vzťahuje paušálna sadzba z dôvodu predchádzania dvojitému </a:t>
            </a:r>
            <a:r>
              <a:rPr lang="sk-SK" sz="1400" kern="0" dirty="0" smtClean="0">
                <a:solidFill>
                  <a:srgbClr val="000000"/>
                </a:solidFill>
                <a:latin typeface="Arial" panose="020B0604020202020204" pitchFamily="34" charset="0"/>
                <a:cs typeface="Arial" panose="020B0604020202020204" pitchFamily="34" charset="0"/>
              </a:rPr>
              <a:t>financovaniu</a:t>
            </a:r>
          </a:p>
          <a:p>
            <a:pPr algn="just" defTabSz="914400">
              <a:defRPr sz="1800" b="0" i="0" u="none" strike="noStrike" kern="0" cap="none" spc="0" baseline="0">
                <a:solidFill>
                  <a:srgbClr val="000000"/>
                </a:solidFill>
                <a:uFillTx/>
              </a:defRPr>
            </a:pPr>
            <a:r>
              <a:rPr lang="sk-SK" sz="1100" i="1" kern="0" dirty="0">
                <a:solidFill>
                  <a:srgbClr val="000000"/>
                </a:solidFill>
                <a:latin typeface="Arial" panose="020B0604020202020204" pitchFamily="34" charset="0"/>
                <a:cs typeface="Arial" panose="020B0604020202020204" pitchFamily="34" charset="0"/>
              </a:rPr>
              <a:t>Vzhľadom na požiadavku Úradu vládneho auditu v rámci prebiehajúcich auditov a aj zástupcov MF SR – OA v rámci pripomienkovania zámerov NP v Komisii pri MV pre CP 4,  SO v rámci auditu 24-065 uviedol, že prijme nasledovné opatrenie „SO osloví Európsku komisiu v uvedenej veci a požiada ju o výklad čl. 56 NSU vo vzťahu k súvisiacim povinnostiam SO. SO bude s EK podrobne komunikovať predmetné zistenie, odporúčanie, námietky SO a vyjadrenie OA k námietkam. SO bude informovať OA o obsahu žiadosti. SO predloží žiadosť na EK najneskôr do 15. októbra 2025“. Následne SO pristúpi k úprave svojej riadiacej dokumentácie podľa obsahu vyjadrenia EK.</a:t>
            </a: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629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262081" y="446394"/>
            <a:ext cx="8431078" cy="4060299"/>
          </a:xfrm>
          <a:prstGeom prst="rect">
            <a:avLst/>
          </a:prstGeom>
          <a:noFill/>
          <a:ln cap="flat">
            <a:noFill/>
          </a:ln>
        </p:spPr>
        <p:txBody>
          <a:bodyPr vert="horz" wrap="square" lIns="91440" tIns="45720" rIns="91440" bIns="45720" anchor="t" anchorCtr="1" compatLnSpc="1">
            <a:noAutofit/>
          </a:bodyPr>
          <a:lstStyle/>
          <a:p>
            <a:pPr lvl="0" algn="ctr">
              <a:spcAft>
                <a:spcPts val="600"/>
              </a:spcAft>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Podpora osamelých rodičov – poradenstvo </a:t>
            </a:r>
            <a:r>
              <a:rPr lang="sk-SK" b="1" kern="0" dirty="0" smtClean="0">
                <a:solidFill>
                  <a:srgbClr val="000000"/>
                </a:solidFill>
                <a:latin typeface="Arial" panose="020B0604020202020204" pitchFamily="34" charset="0"/>
                <a:cs typeface="Arial" panose="020B0604020202020204" pitchFamily="34" charset="0"/>
              </a:rPr>
              <a:t>inak</a:t>
            </a:r>
            <a:endParaRPr lang="sk-SK" sz="700" b="1" i="0" u="none" strike="noStrike" kern="0" cap="none" spc="0" baseline="0" dirty="0" smtClean="0">
              <a:solidFill>
                <a:srgbClr val="000000"/>
              </a:solidFill>
              <a:uFillTx/>
              <a:latin typeface="Arial" panose="020B0604020202020204" pitchFamily="34" charset="0"/>
              <a:cs typeface="Arial" panose="020B0604020202020204" pitchFamily="34" charset="0"/>
            </a:endParaRPr>
          </a:p>
          <a:p>
            <a:pPr lvl="0" algn="just" defTabSz="914400">
              <a:lnSpc>
                <a:spcPct val="150000"/>
              </a:lnSpc>
              <a:spcBef>
                <a:spcPts val="1200"/>
              </a:spcBef>
              <a:spcAft>
                <a:spcPts val="600"/>
              </a:spcAft>
              <a:defRPr sz="1800" b="0" i="0" u="none" strike="noStrike" kern="0" cap="none" spc="0" baseline="0">
                <a:solidFill>
                  <a:srgbClr val="000000"/>
                </a:solidFill>
                <a:uFillTx/>
              </a:defRPr>
            </a:pPr>
            <a:r>
              <a:rPr lang="sk-SK" sz="1400" b="1" dirty="0" smtClean="0">
                <a:solidFill>
                  <a:srgbClr val="000000"/>
                </a:solidFill>
                <a:latin typeface="Arial" panose="020B0604020202020204" pitchFamily="34" charset="0"/>
                <a:cs typeface="Arial" panose="020B0604020202020204" pitchFamily="34" charset="0"/>
              </a:rPr>
              <a:t>Očakávané </a:t>
            </a:r>
            <a:r>
              <a:rPr lang="sk-SK" sz="1400" b="1" dirty="0">
                <a:solidFill>
                  <a:srgbClr val="000000"/>
                </a:solidFill>
                <a:latin typeface="Arial" panose="020B0604020202020204" pitchFamily="34" charset="0"/>
                <a:cs typeface="Arial" panose="020B0604020202020204" pitchFamily="34" charset="0"/>
              </a:rPr>
              <a:t>výsledky NP</a:t>
            </a:r>
            <a:r>
              <a:rPr lang="sk-SK" sz="1400" b="1" dirty="0" smtClean="0">
                <a:solidFill>
                  <a:srgbClr val="000000"/>
                </a:solidFill>
                <a:latin typeface="Arial" panose="020B0604020202020204" pitchFamily="34" charset="0"/>
                <a:cs typeface="Arial" panose="020B0604020202020204" pitchFamily="34" charset="0"/>
              </a:rPr>
              <a:t>:</a:t>
            </a:r>
            <a:endParaRPr lang="sk-SK" sz="1400" b="1" dirty="0">
              <a:solidFill>
                <a:srgbClr val="000000"/>
              </a:solidFill>
              <a:latin typeface="Arial" panose="020B0604020202020204" pitchFamily="34" charset="0"/>
              <a:cs typeface="Arial" panose="020B0604020202020204" pitchFamily="34" charset="0"/>
            </a:endParaRPr>
          </a:p>
          <a:p>
            <a:pPr marL="179388" lvl="0"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Kvalitné, konzistentné a efektívne poskytnuté intervencie pre osamelých rodičov v poradniach komplexnej pomoci na celom území Slovenskej republiky</a:t>
            </a: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Absolvovanie ročného poradenského programu, ktorý osamelým rodičom umožní lepšie zvládať ich životnú situáciu</a:t>
            </a: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Relevantné údaje o výsledkoch overenia inovatívnej metodiky v praxi PKP, ktoré umožnia jej lepšie prispôsobenie potrebám cieľovej skupiny. Zabezpečená odborná garancia a vysoká kvalita ročného poradenského programu pre osamelých </a:t>
            </a:r>
            <a:r>
              <a:rPr lang="sk-SK" sz="1400" dirty="0" smtClean="0">
                <a:solidFill>
                  <a:srgbClr val="000000"/>
                </a:solidFill>
                <a:latin typeface="Arial" panose="020B0604020202020204" pitchFamily="34" charset="0"/>
                <a:cs typeface="Arial" panose="020B0604020202020204" pitchFamily="34" charset="0"/>
              </a:rPr>
              <a:t>rodičov</a:t>
            </a:r>
            <a:endParaRPr lang="sk-SK" sz="1400" dirty="0">
              <a:solidFill>
                <a:srgbClr val="000000"/>
              </a:solidFill>
              <a:latin typeface="Arial" panose="020B0604020202020204" pitchFamily="34" charset="0"/>
              <a:cs typeface="Arial" panose="020B0604020202020204" pitchFamily="34" charset="0"/>
            </a:endParaRP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kern="0" dirty="0">
                <a:solidFill>
                  <a:srgbClr val="000000"/>
                </a:solidFill>
                <a:latin typeface="Arial" panose="020B0604020202020204" pitchFamily="34" charset="0"/>
                <a:cs typeface="Arial" panose="020B0604020202020204" pitchFamily="34" charset="0"/>
              </a:rPr>
              <a:t>Zvýšená flexibilita PKP </a:t>
            </a:r>
            <a:r>
              <a:rPr lang="sk-SK" sz="1400" kern="0" dirty="0" smtClean="0">
                <a:solidFill>
                  <a:srgbClr val="000000"/>
                </a:solidFill>
                <a:latin typeface="Arial" panose="020B0604020202020204" pitchFamily="34" charset="0"/>
                <a:cs typeface="Arial" panose="020B0604020202020204" pitchFamily="34" charset="0"/>
              </a:rPr>
              <a:t>prispeje </a:t>
            </a:r>
            <a:r>
              <a:rPr lang="sk-SK" sz="1400" kern="0" dirty="0">
                <a:solidFill>
                  <a:srgbClr val="000000"/>
                </a:solidFill>
                <a:latin typeface="Arial" panose="020B0604020202020204" pitchFamily="34" charset="0"/>
                <a:cs typeface="Arial" panose="020B0604020202020204" pitchFamily="34" charset="0"/>
              </a:rPr>
              <a:t>k zlepšeniu adresnosti, kvality a dostupnosti poradenských služieb</a:t>
            </a:r>
            <a:endParaRPr lang="sk-SK" sz="1400" dirty="0">
              <a:solidFill>
                <a:srgbClr val="000000"/>
              </a:solidFill>
              <a:latin typeface="Arial" panose="020B0604020202020204" pitchFamily="34" charset="0"/>
              <a:cs typeface="Arial" panose="020B0604020202020204" pitchFamily="34" charset="0"/>
            </a:endParaRPr>
          </a:p>
          <a:p>
            <a:pPr algn="just" defTabSz="914400">
              <a:spcBef>
                <a:spcPts val="600"/>
              </a:spcBef>
              <a:spcAft>
                <a:spcPts val="600"/>
              </a:spcAft>
              <a:buSzPct val="100000"/>
              <a:defRPr sz="1800" b="0" i="0" u="none" strike="noStrike" kern="0" cap="none" spc="0" baseline="0">
                <a:solidFill>
                  <a:srgbClr val="000000"/>
                </a:solidFill>
                <a:uFillTx/>
              </a:defRPr>
            </a:pPr>
            <a:r>
              <a:rPr lang="sk-SK" sz="1400" b="1" dirty="0" smtClean="0">
                <a:solidFill>
                  <a:srgbClr val="000000"/>
                </a:solidFill>
                <a:latin typeface="Arial" panose="020B0604020202020204" pitchFamily="34" charset="0"/>
                <a:cs typeface="Arial" panose="020B0604020202020204" pitchFamily="34" charset="0"/>
              </a:rPr>
              <a:t>V </a:t>
            </a:r>
            <a:r>
              <a:rPr lang="sk-SK" sz="1400" b="1" dirty="0">
                <a:solidFill>
                  <a:srgbClr val="000000"/>
                </a:solidFill>
                <a:latin typeface="Arial" panose="020B0604020202020204" pitchFamily="34" charset="0"/>
                <a:cs typeface="Arial" panose="020B0604020202020204" pitchFamily="34" charset="0"/>
              </a:rPr>
              <a:t>rámci posudzovania budú uplatňované vylučujúce kritériá v súlade s platnou a účinnou Všeobecnou metodikou a kritériami použitými pre výber projektov bez uplatnenia vecných hodnotiacich a výberových kritérií.</a:t>
            </a:r>
          </a:p>
          <a:p>
            <a:pPr marL="179388" lvl="0" indent="-179388" algn="just" defTabSz="914400">
              <a:spcAft>
                <a:spcPts val="600"/>
              </a:spcAft>
              <a:buSzPct val="100000"/>
              <a:buFont typeface="Arial" pitchFamily="34"/>
              <a:buChar char="•"/>
              <a:defRPr sz="1800" b="0" i="0" u="none" strike="noStrike" kern="0" cap="none" spc="0" baseline="0">
                <a:solidFill>
                  <a:srgbClr val="000000"/>
                </a:solidFill>
                <a:uFillTx/>
              </a:defRPr>
            </a:pPr>
            <a:endParaRPr lang="sk-SK" sz="1400" dirty="0">
              <a:solidFill>
                <a:srgbClr val="000000"/>
              </a:solidFill>
              <a:latin typeface="Arial" panose="020B0604020202020204" pitchFamily="34" charset="0"/>
              <a:cs typeface="Arial" panose="020B0604020202020204" pitchFamily="34" charset="0"/>
            </a:endParaRPr>
          </a:p>
          <a:p>
            <a:pPr marL="179388" lvl="0" indent="-179388" algn="just" defTabSz="914400">
              <a:spcAft>
                <a:spcPts val="600"/>
              </a:spcAft>
              <a:buSzPct val="100000"/>
              <a:buFont typeface="Arial" pitchFamily="34"/>
              <a:buChar char="•"/>
              <a:defRPr sz="1800" b="0" i="0" u="none" strike="noStrike" kern="0" cap="none" spc="0" baseline="0">
                <a:solidFill>
                  <a:srgbClr val="000000"/>
                </a:solidFill>
                <a:uFillTx/>
              </a:defRPr>
            </a:pPr>
            <a:endParaRPr lang="sk-SK" sz="1400" dirty="0" smtClean="0">
              <a:solidFill>
                <a:srgbClr val="000000"/>
              </a:solidFill>
              <a:latin typeface="Arial" panose="020B0604020202020204" pitchFamily="34" charset="0"/>
              <a:cs typeface="Arial" panose="020B0604020202020204" pitchFamily="34" charset="0"/>
            </a:endParaRPr>
          </a:p>
          <a:p>
            <a:pPr marL="179388" lvl="0" indent="-179388" algn="just" defTabSz="914400">
              <a:spcAft>
                <a:spcPts val="600"/>
              </a:spcAft>
              <a:buSzPct val="100000"/>
              <a:buFont typeface="Arial" pitchFamily="34"/>
              <a:buChar char="•"/>
              <a:defRPr sz="1800" b="0" i="0" u="none" strike="noStrike" kern="0" cap="none" spc="0" baseline="0">
                <a:solidFill>
                  <a:srgbClr val="000000"/>
                </a:solidFill>
                <a:uFillTx/>
              </a:defRPr>
            </a:pPr>
            <a:endParaRPr lang="sk-SK" sz="1400" dirty="0">
              <a:solidFill>
                <a:srgbClr val="000000"/>
              </a:solidFill>
              <a:latin typeface="Arial" panose="020B0604020202020204" pitchFamily="34" charset="0"/>
              <a:cs typeface="Arial" panose="020B0604020202020204" pitchFamily="34" charset="0"/>
            </a:endParaRPr>
          </a:p>
          <a:p>
            <a:pPr marL="179388" lvl="0" indent="-179388" algn="just" defTabSz="914400">
              <a:spcAft>
                <a:spcPts val="600"/>
              </a:spcAft>
              <a:buSzPct val="100000"/>
              <a:buFont typeface="Arial" pitchFamily="34"/>
              <a:buChar char="•"/>
              <a:defRPr sz="1800" b="0" i="0" u="none" strike="noStrike" kern="0" cap="none" spc="0" baseline="0">
                <a:solidFill>
                  <a:srgbClr val="000000"/>
                </a:solidFill>
                <a:uFillTx/>
              </a:defRPr>
            </a:pPr>
            <a:endParaRPr lang="sk-SK" sz="140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957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59007"/>
            <a:ext cx="8246961" cy="3821624"/>
          </a:xfrm>
          <a:prstGeom prst="rect">
            <a:avLst/>
          </a:prstGeom>
          <a:no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pt-BR" b="1" kern="0" dirty="0">
                <a:solidFill>
                  <a:srgbClr val="000000"/>
                </a:solidFill>
                <a:latin typeface="Arial" panose="020B0604020202020204" pitchFamily="34" charset="0"/>
                <a:cs typeface="Arial" panose="020B0604020202020204" pitchFamily="34" charset="0"/>
              </a:rPr>
              <a:t>Podpora osamelých rodičov – poradenstvo inak </a:t>
            </a:r>
            <a:r>
              <a:rPr lang="sk-SK" b="1" u="none" strike="noStrike" kern="0" cap="none" spc="0" baseline="0" dirty="0" smtClean="0">
                <a:solidFill>
                  <a:srgbClr val="000000"/>
                </a:solidFill>
                <a:uFillTx/>
                <a:latin typeface="Arial" panose="020B0604020202020204" pitchFamily="34" charset="0"/>
                <a:cs typeface="Arial" panose="020B0604020202020204" pitchFamily="34" charset="0"/>
              </a:rPr>
              <a:t>- </a:t>
            </a:r>
            <a:r>
              <a:rPr lang="sk-SK" b="1" kern="0" dirty="0" smtClean="0">
                <a:solidFill>
                  <a:srgbClr val="000000"/>
                </a:solidFill>
                <a:latin typeface="Arial" panose="020B0604020202020204" pitchFamily="34" charset="0"/>
                <a:cs typeface="Arial" panose="020B0604020202020204" pitchFamily="34" charset="0"/>
              </a:rPr>
              <a:t>SUMARIZÁCIA</a:t>
            </a:r>
          </a:p>
        </p:txBody>
      </p:sp>
      <p:sp>
        <p:nvSpPr>
          <p:cNvPr id="2" name="Obdĺžnik 1"/>
          <p:cNvSpPr/>
          <p:nvPr/>
        </p:nvSpPr>
        <p:spPr>
          <a:xfrm>
            <a:off x="344062" y="1229710"/>
            <a:ext cx="8352197" cy="2708434"/>
          </a:xfrm>
          <a:prstGeom prst="rect">
            <a:avLst/>
          </a:prstGeom>
        </p:spPr>
        <p:txBody>
          <a:bodyPr wrap="square">
            <a:spAutoFit/>
          </a:bodyPr>
          <a:lstStyle/>
          <a:p>
            <a:pPr lvl="0" defTabSz="914400">
              <a:buSzPct val="100000"/>
              <a:defRPr sz="1800" b="0" i="0" u="none" strike="noStrike" kern="0" cap="none" spc="0" baseline="0">
                <a:solidFill>
                  <a:srgbClr val="000000"/>
                </a:solidFill>
                <a:uFillTx/>
              </a:defRPr>
            </a:pPr>
            <a:r>
              <a:rPr lang="sk-SK" sz="1200" b="1" dirty="0" smtClean="0">
                <a:solidFill>
                  <a:srgbClr val="000000"/>
                </a:solidFill>
                <a:latin typeface="Arial" panose="020B0604020202020204" pitchFamily="34" charset="0"/>
                <a:cs typeface="Arial" panose="020B0604020202020204" pitchFamily="34" charset="0"/>
              </a:rPr>
              <a:t>Priorita </a:t>
            </a:r>
            <a:r>
              <a:rPr lang="sk-SK" sz="1200" b="1" dirty="0">
                <a:solidFill>
                  <a:srgbClr val="000000"/>
                </a:solidFill>
                <a:latin typeface="Arial" panose="020B0604020202020204" pitchFamily="34" charset="0"/>
                <a:cs typeface="Arial" panose="020B0604020202020204" pitchFamily="34" charset="0"/>
              </a:rPr>
              <a:t>P SK: </a:t>
            </a:r>
            <a:r>
              <a:rPr lang="sk-SK" sz="1200" kern="0" dirty="0">
                <a:solidFill>
                  <a:srgbClr val="000000"/>
                </a:solidFill>
                <a:latin typeface="Arial" panose="020B0604020202020204" pitchFamily="34" charset="0"/>
                <a:cs typeface="Arial" panose="020B0604020202020204" pitchFamily="34" charset="0"/>
              </a:rPr>
              <a:t>4P</a:t>
            </a:r>
            <a:r>
              <a:rPr lang="pt-BR" sz="1200" kern="0" dirty="0">
                <a:solidFill>
                  <a:srgbClr val="000000"/>
                </a:solidFill>
                <a:latin typeface="Arial" panose="020B0604020202020204" pitchFamily="34" charset="0"/>
                <a:cs typeface="Arial" panose="020B0604020202020204" pitchFamily="34" charset="0"/>
              </a:rPr>
              <a:t>7 Sociálne inovácie a experimenty</a:t>
            </a:r>
            <a:endParaRPr lang="sk-SK" sz="1200" dirty="0" smtClean="0">
              <a:solidFill>
                <a:srgbClr val="000000"/>
              </a:solidFill>
              <a:latin typeface="Arial" panose="020B0604020202020204" pitchFamily="34" charset="0"/>
              <a:cs typeface="Arial" panose="020B0604020202020204" pitchFamily="34" charset="0"/>
            </a:endParaRPr>
          </a:p>
          <a:p>
            <a:pPr lvl="0" algn="just" defTabSz="914400">
              <a:buSzPct val="100000"/>
              <a:tabLst>
                <a:tab pos="11393488" algn="l"/>
              </a:tabLst>
              <a:defRPr sz="1800" b="0" i="0" u="none" strike="noStrike" kern="0" cap="none" spc="0" baseline="0">
                <a:solidFill>
                  <a:srgbClr val="000000"/>
                </a:solidFill>
                <a:uFillTx/>
              </a:defRPr>
            </a:pPr>
            <a:endParaRPr lang="sk-SK" sz="1200" b="1" dirty="0" smtClean="0">
              <a:solidFill>
                <a:srgbClr val="000000"/>
              </a:solidFill>
              <a:latin typeface="Arial" panose="020B0604020202020204" pitchFamily="34" charset="0"/>
              <a:cs typeface="Arial" panose="020B0604020202020204" pitchFamily="34" charset="0"/>
            </a:endParaRPr>
          </a:p>
          <a:p>
            <a:pPr lvl="0" algn="just" defTabSz="914400">
              <a:spcBef>
                <a:spcPts val="600"/>
              </a:spcBef>
              <a:spcAft>
                <a:spcPts val="600"/>
              </a:spcAft>
              <a:defRPr sz="1800" b="0" i="0" u="none" strike="noStrike" kern="0" cap="none" spc="0" baseline="0">
                <a:solidFill>
                  <a:srgbClr val="000000"/>
                </a:solidFill>
                <a:uFillTx/>
              </a:defRPr>
            </a:pPr>
            <a:r>
              <a:rPr lang="sk-SK" sz="1200" b="1" dirty="0" smtClean="0">
                <a:solidFill>
                  <a:srgbClr val="000000"/>
                </a:solidFill>
                <a:latin typeface="Arial" panose="020B0604020202020204" pitchFamily="34" charset="0"/>
                <a:cs typeface="Arial" panose="020B0604020202020204" pitchFamily="34" charset="0"/>
              </a:rPr>
              <a:t>Špecifický </a:t>
            </a:r>
            <a:r>
              <a:rPr lang="sk-SK" sz="1200" b="1" dirty="0">
                <a:solidFill>
                  <a:srgbClr val="000000"/>
                </a:solidFill>
                <a:latin typeface="Arial" panose="020B0604020202020204" pitchFamily="34" charset="0"/>
                <a:cs typeface="Arial" panose="020B0604020202020204" pitchFamily="34" charset="0"/>
              </a:rPr>
              <a:t>cieľ: </a:t>
            </a:r>
            <a:r>
              <a:rPr lang="sk-SK" sz="1200" kern="0" dirty="0">
                <a:solidFill>
                  <a:srgbClr val="000000"/>
                </a:solidFill>
                <a:latin typeface="Arial" panose="020B0604020202020204" pitchFamily="34" charset="0"/>
                <a:cs typeface="Arial" panose="020B0604020202020204" pitchFamily="34" charset="0"/>
              </a:rPr>
              <a:t>ESO4.8 Podpora aktívneho začlenenia s cieľom podporovať rovnosť príležitostí, nediskrimináciu a aktívnu účasť a zlepšenie </a:t>
            </a:r>
            <a:r>
              <a:rPr lang="sk-SK" sz="1200" kern="0" dirty="0" err="1">
                <a:solidFill>
                  <a:srgbClr val="000000"/>
                </a:solidFill>
                <a:latin typeface="Arial" panose="020B0604020202020204" pitchFamily="34" charset="0"/>
                <a:cs typeface="Arial" panose="020B0604020202020204" pitchFamily="34" charset="0"/>
              </a:rPr>
              <a:t>zamestnateľnosti</a:t>
            </a:r>
            <a:r>
              <a:rPr lang="sk-SK" sz="1200" kern="0" dirty="0">
                <a:solidFill>
                  <a:srgbClr val="000000"/>
                </a:solidFill>
                <a:latin typeface="Arial" panose="020B0604020202020204" pitchFamily="34" charset="0"/>
                <a:cs typeface="Arial" panose="020B0604020202020204" pitchFamily="34" charset="0"/>
              </a:rPr>
              <a:t>, najmä v prípade znevýhodnených skupín (ESF+) </a:t>
            </a:r>
          </a:p>
          <a:p>
            <a:pPr lvl="0" algn="just" defTabSz="914400">
              <a:spcBef>
                <a:spcPts val="600"/>
              </a:spcBef>
              <a:spcAft>
                <a:spcPts val="600"/>
              </a:spcAft>
              <a:buSzPct val="100000"/>
              <a:tabLst>
                <a:tab pos="11393488" algn="l"/>
              </a:tabLst>
              <a:defRPr sz="1800" b="0" i="0" u="none" strike="noStrike" kern="0" cap="none" spc="0" baseline="0">
                <a:solidFill>
                  <a:srgbClr val="000000"/>
                </a:solidFill>
                <a:uFillTx/>
              </a:defRPr>
            </a:pPr>
            <a:r>
              <a:rPr lang="sk-SK" sz="1200" b="1" dirty="0" smtClean="0">
                <a:solidFill>
                  <a:srgbClr val="000000"/>
                </a:solidFill>
                <a:latin typeface="Arial" panose="020B0604020202020204" pitchFamily="34" charset="0"/>
                <a:cs typeface="Arial" panose="020B0604020202020204" pitchFamily="34" charset="0"/>
              </a:rPr>
              <a:t>Alokácia (COV): </a:t>
            </a:r>
            <a:r>
              <a:rPr lang="sk-SK" sz="1200" kern="0" dirty="0" smtClean="0">
                <a:solidFill>
                  <a:srgbClr val="000000"/>
                </a:solidFill>
                <a:latin typeface="Arial" panose="020B0604020202020204" pitchFamily="34" charset="0"/>
                <a:cs typeface="Arial" panose="020B0604020202020204" pitchFamily="34" charset="0"/>
              </a:rPr>
              <a:t>4 </a:t>
            </a:r>
            <a:r>
              <a:rPr lang="sk-SK" sz="1200" kern="0" dirty="0">
                <a:solidFill>
                  <a:srgbClr val="000000"/>
                </a:solidFill>
                <a:latin typeface="Arial" panose="020B0604020202020204" pitchFamily="34" charset="0"/>
                <a:cs typeface="Arial" panose="020B0604020202020204" pitchFamily="34" charset="0"/>
              </a:rPr>
              <a:t>307 807,63 EUR</a:t>
            </a:r>
            <a:endParaRPr lang="sk-SK" sz="1200" b="1" dirty="0">
              <a:solidFill>
                <a:srgbClr val="000000"/>
              </a:solidFill>
              <a:latin typeface="Arial" panose="020B0604020202020204" pitchFamily="34" charset="0"/>
              <a:cs typeface="Arial" panose="020B0604020202020204" pitchFamily="34" charset="0"/>
            </a:endParaRPr>
          </a:p>
          <a:p>
            <a:pPr lvl="0" algn="just" defTabSz="914400">
              <a:spcBef>
                <a:spcPts val="600"/>
              </a:spcBef>
              <a:spcAft>
                <a:spcPts val="600"/>
              </a:spcAft>
              <a:buSzPct val="100000"/>
              <a:tabLst>
                <a:tab pos="11393488" algn="l"/>
              </a:tabLst>
              <a:defRPr sz="1800" b="0" i="0" u="none" strike="noStrike" kern="0" cap="none" spc="0" baseline="0">
                <a:solidFill>
                  <a:srgbClr val="000000"/>
                </a:solidFill>
                <a:uFillTx/>
              </a:defRPr>
            </a:pPr>
            <a:r>
              <a:rPr lang="sk-SK" sz="1200" b="1" dirty="0" smtClean="0">
                <a:solidFill>
                  <a:srgbClr val="000000"/>
                </a:solidFill>
                <a:latin typeface="Arial" panose="020B0604020202020204" pitchFamily="34" charset="0"/>
                <a:cs typeface="Arial" panose="020B0604020202020204" pitchFamily="34" charset="0"/>
              </a:rPr>
              <a:t>Časový </a:t>
            </a:r>
            <a:r>
              <a:rPr lang="sk-SK" sz="1200" b="1" dirty="0">
                <a:solidFill>
                  <a:srgbClr val="000000"/>
                </a:solidFill>
                <a:latin typeface="Arial" panose="020B0604020202020204" pitchFamily="34" charset="0"/>
                <a:cs typeface="Arial" panose="020B0604020202020204" pitchFamily="34" charset="0"/>
              </a:rPr>
              <a:t>rámec trvania projektu: </a:t>
            </a:r>
            <a:r>
              <a:rPr lang="sk-SK" sz="1200" dirty="0" smtClean="0">
                <a:solidFill>
                  <a:srgbClr val="000000"/>
                </a:solidFill>
                <a:latin typeface="Arial" panose="020B0604020202020204" pitchFamily="34" charset="0"/>
                <a:cs typeface="Arial" panose="020B0604020202020204" pitchFamily="34" charset="0"/>
              </a:rPr>
              <a:t>26 mesiacov</a:t>
            </a:r>
            <a:endParaRPr lang="sk-SK" sz="1200" dirty="0">
              <a:solidFill>
                <a:srgbClr val="000000"/>
              </a:solidFill>
              <a:latin typeface="Arial" panose="020B0604020202020204" pitchFamily="34" charset="0"/>
              <a:cs typeface="Arial" panose="020B0604020202020204" pitchFamily="34" charset="0"/>
            </a:endParaRPr>
          </a:p>
          <a:p>
            <a:pPr lvl="0" algn="just" defTabSz="914400">
              <a:spcBef>
                <a:spcPts val="600"/>
              </a:spcBef>
              <a:spcAft>
                <a:spcPts val="600"/>
              </a:spcAft>
              <a:buSzPct val="100000"/>
              <a:tabLst>
                <a:tab pos="11393488" algn="l"/>
              </a:tabLst>
              <a:defRPr sz="1800" b="0" i="0" u="none" strike="noStrike" kern="0" cap="none" spc="0" baseline="0">
                <a:solidFill>
                  <a:srgbClr val="000000"/>
                </a:solidFill>
                <a:uFillTx/>
              </a:defRPr>
            </a:pPr>
            <a:r>
              <a:rPr lang="sk-SK" sz="1200" b="1" dirty="0" smtClean="0">
                <a:solidFill>
                  <a:srgbClr val="000000"/>
                </a:solidFill>
                <a:latin typeface="Arial" panose="020B0604020202020204" pitchFamily="34" charset="0"/>
                <a:cs typeface="Arial" panose="020B0604020202020204" pitchFamily="34" charset="0"/>
              </a:rPr>
              <a:t>Merateľné </a:t>
            </a:r>
            <a:r>
              <a:rPr lang="sk-SK" sz="1200" b="1" dirty="0">
                <a:solidFill>
                  <a:srgbClr val="000000"/>
                </a:solidFill>
                <a:latin typeface="Arial" panose="020B0604020202020204" pitchFamily="34" charset="0"/>
                <a:cs typeface="Arial" panose="020B0604020202020204" pitchFamily="34" charset="0"/>
              </a:rPr>
              <a:t>ukazovatele:</a:t>
            </a:r>
          </a:p>
          <a:p>
            <a:pPr marL="285750" lvl="0" indent="-285750" algn="just" defTabSz="914400">
              <a:spcAft>
                <a:spcPts val="600"/>
              </a:spcAft>
              <a:buSzPct val="100000"/>
              <a:buFont typeface="Arial" pitchFamily="34"/>
              <a:buChar char="•"/>
              <a:tabLst>
                <a:tab pos="11393488" algn="l"/>
              </a:tabLst>
              <a:defRPr sz="1800" b="0" i="0" u="none" strike="noStrike" kern="0" cap="none" spc="0" baseline="0">
                <a:solidFill>
                  <a:srgbClr val="000000"/>
                </a:solidFill>
                <a:uFillTx/>
              </a:defRPr>
            </a:pPr>
            <a:r>
              <a:rPr lang="sk-SK" sz="1200" dirty="0">
                <a:latin typeface="Arial" panose="020B0604020202020204" pitchFamily="34" charset="0"/>
                <a:cs typeface="Arial" panose="020B0604020202020204" pitchFamily="34" charset="0"/>
              </a:rPr>
              <a:t>Podporené inovatívne </a:t>
            </a:r>
            <a:r>
              <a:rPr lang="sk-SK" sz="1200" dirty="0" smtClean="0">
                <a:latin typeface="Arial" panose="020B0604020202020204" pitchFamily="34" charset="0"/>
                <a:cs typeface="Arial" panose="020B0604020202020204" pitchFamily="34" charset="0"/>
              </a:rPr>
              <a:t>projekty: 1</a:t>
            </a:r>
            <a:endParaRPr lang="sk-SK" sz="1200" dirty="0">
              <a:latin typeface="Arial" panose="020B0604020202020204" pitchFamily="34" charset="0"/>
              <a:cs typeface="Arial" panose="020B0604020202020204" pitchFamily="34" charset="0"/>
            </a:endParaRPr>
          </a:p>
          <a:p>
            <a:pPr marL="285750" lvl="0" indent="-285750" algn="just" defTabSz="914400">
              <a:spcAft>
                <a:spcPts val="600"/>
              </a:spcAft>
              <a:buSzPct val="100000"/>
              <a:buFont typeface="Arial" pitchFamily="34"/>
              <a:buChar char="•"/>
              <a:tabLst>
                <a:tab pos="11393488" algn="l"/>
              </a:tabLst>
              <a:defRPr sz="1800" b="0" i="0" u="none" strike="noStrike" kern="0" cap="none" spc="0" baseline="0">
                <a:solidFill>
                  <a:srgbClr val="000000"/>
                </a:solidFill>
                <a:uFillTx/>
              </a:defRPr>
            </a:pPr>
            <a:r>
              <a:rPr lang="sk-SK" sz="1200" dirty="0" smtClean="0">
                <a:latin typeface="Arial" panose="020B0604020202020204" pitchFamily="34" charset="0"/>
                <a:cs typeface="Arial" panose="020B0604020202020204" pitchFamily="34" charset="0"/>
              </a:rPr>
              <a:t>Počet vypracovaných materiálov (hodnotení, analýz, štúdií apod.) 4</a:t>
            </a:r>
            <a:endParaRPr lang="sk-SK" sz="1200" dirty="0">
              <a:latin typeface="Arial" panose="020B0604020202020204" pitchFamily="34" charset="0"/>
              <a:cs typeface="Arial" panose="020B0604020202020204" pitchFamily="34" charset="0"/>
            </a:endParaRPr>
          </a:p>
          <a:p>
            <a:pPr marL="285750" lvl="0" indent="-285750" algn="just" defTabSz="914400">
              <a:spcAft>
                <a:spcPts val="600"/>
              </a:spcAft>
              <a:buSzPct val="100000"/>
              <a:buFont typeface="Arial" pitchFamily="34"/>
              <a:buChar char="•"/>
              <a:tabLst>
                <a:tab pos="11393488" algn="l"/>
              </a:tabLst>
              <a:defRPr sz="1800" b="0" i="0" u="none" strike="noStrike" kern="0" cap="none" spc="0" baseline="0">
                <a:solidFill>
                  <a:srgbClr val="000000"/>
                </a:solidFill>
                <a:uFillTx/>
              </a:defRPr>
            </a:pPr>
            <a:r>
              <a:rPr lang="sk-SK" sz="1200" dirty="0">
                <a:latin typeface="Arial" panose="020B0604020202020204" pitchFamily="34" charset="0"/>
                <a:cs typeface="Arial" panose="020B0604020202020204" pitchFamily="34" charset="0"/>
              </a:rPr>
              <a:t>Projekty šíriace </a:t>
            </a:r>
            <a:r>
              <a:rPr lang="sk-SK" sz="1200" dirty="0">
                <a:solidFill>
                  <a:srgbClr val="000000"/>
                </a:solidFill>
                <a:latin typeface="Arial" panose="020B0604020202020204" pitchFamily="34" charset="0"/>
                <a:cs typeface="Arial" panose="020B0604020202020204" pitchFamily="34" charset="0"/>
              </a:rPr>
              <a:t>overené sociálne </a:t>
            </a:r>
            <a:r>
              <a:rPr lang="sk-SK" sz="1200" dirty="0" smtClean="0">
                <a:solidFill>
                  <a:srgbClr val="000000"/>
                </a:solidFill>
                <a:latin typeface="Arial" panose="020B0604020202020204" pitchFamily="34" charset="0"/>
                <a:cs typeface="Arial" panose="020B0604020202020204" pitchFamily="34" charset="0"/>
              </a:rPr>
              <a:t>inovácie: 1</a:t>
            </a:r>
            <a:endParaRPr lang="sk-SK"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58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27924" y="435770"/>
            <a:ext cx="8349418" cy="417406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r>
              <a:rPr lang="sk-SK" sz="2000" b="1" kern="0" dirty="0">
                <a:solidFill>
                  <a:srgbClr val="000000"/>
                </a:solidFill>
                <a:latin typeface="Arial" panose="020B0604020202020204" pitchFamily="34" charset="0"/>
                <a:cs typeface="Arial" panose="020B0604020202020204" pitchFamily="34" charset="0"/>
              </a:rPr>
              <a:t>PROGRAM </a:t>
            </a:r>
            <a:r>
              <a:rPr lang="sk-SK" sz="2000" b="1" kern="0" dirty="0" smtClean="0">
                <a:solidFill>
                  <a:srgbClr val="000000"/>
                </a:solidFill>
                <a:latin typeface="Arial" panose="020B0604020202020204" pitchFamily="34" charset="0"/>
                <a:cs typeface="Arial" panose="020B0604020202020204" pitchFamily="34" charset="0"/>
              </a:rPr>
              <a:t>ZASADNUTIA</a:t>
            </a:r>
            <a:endParaRPr lang="sk-SK" sz="2000" b="1" kern="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sk-SK" sz="2000" b="1" kern="0" dirty="0" smtClean="0">
                <a:solidFill>
                  <a:srgbClr val="000000"/>
                </a:solidFill>
                <a:latin typeface="Arial" panose="020B0604020202020204" pitchFamily="34" charset="0"/>
                <a:cs typeface="Arial" panose="020B0604020202020204" pitchFamily="34" charset="0"/>
              </a:rPr>
              <a:t>8. októbra 2025</a:t>
            </a:r>
          </a:p>
          <a:p>
            <a:pPr lvl="0" algn="just" defTabSz="914400">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12:30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13:00 </a:t>
            </a:r>
            <a:r>
              <a:rPr lang="sk-SK" sz="1200" b="1" kern="0" dirty="0">
                <a:solidFill>
                  <a:srgbClr val="000000"/>
                </a:solidFill>
                <a:latin typeface="Arial" panose="020B0604020202020204" pitchFamily="34" charset="0"/>
                <a:cs typeface="Arial" panose="020B0604020202020204" pitchFamily="34" charset="0"/>
              </a:rPr>
              <a:t>	Registrácia účastníkov </a:t>
            </a:r>
          </a:p>
          <a:p>
            <a:pPr lvl="0" algn="just" defTabSz="914400">
              <a:tabLst>
                <a:tab pos="985838"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lvl="0"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13:00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13:15 </a:t>
            </a:r>
            <a:r>
              <a:rPr lang="sk-SK" sz="1200" b="1" kern="0" dirty="0">
                <a:solidFill>
                  <a:srgbClr val="000000"/>
                </a:solidFill>
                <a:latin typeface="Arial" panose="020B0604020202020204" pitchFamily="34" charset="0"/>
                <a:cs typeface="Arial" panose="020B0604020202020204" pitchFamily="34" charset="0"/>
              </a:rPr>
              <a:t>	Otvorenie zasadnutia </a:t>
            </a:r>
          </a:p>
          <a:p>
            <a:pPr marL="1255713" lvl="1" indent="-179388" algn="just" defTabSz="9144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r>
              <a:rPr lang="sk-SK" sz="1200" kern="0" dirty="0" smtClean="0">
                <a:solidFill>
                  <a:srgbClr val="000000"/>
                </a:solidFill>
                <a:latin typeface="Arial" panose="020B0604020202020204" pitchFamily="34" charset="0"/>
                <a:cs typeface="Arial" panose="020B0604020202020204" pitchFamily="34" charset="0"/>
              </a:rPr>
              <a:t>overenie </a:t>
            </a:r>
            <a:r>
              <a:rPr lang="sk-SK" sz="1200" kern="0" dirty="0">
                <a:solidFill>
                  <a:srgbClr val="000000"/>
                </a:solidFill>
                <a:latin typeface="Arial" panose="020B0604020202020204" pitchFamily="34" charset="0"/>
                <a:cs typeface="Arial" panose="020B0604020202020204" pitchFamily="34" charset="0"/>
              </a:rPr>
              <a:t>uznášaniaschopnosti, overenie konfliktu </a:t>
            </a:r>
            <a:r>
              <a:rPr lang="sk-SK" sz="1200" kern="0" dirty="0" smtClean="0">
                <a:solidFill>
                  <a:srgbClr val="000000"/>
                </a:solidFill>
                <a:latin typeface="Arial" panose="020B0604020202020204" pitchFamily="34" charset="0"/>
                <a:cs typeface="Arial" panose="020B0604020202020204" pitchFamily="34" charset="0"/>
              </a:rPr>
              <a:t>záujmov</a:t>
            </a:r>
          </a:p>
          <a:p>
            <a:pPr marL="1255713" lvl="1" indent="-179388" algn="just" defTabSz="9144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r>
              <a:rPr lang="sk-SK" sz="1200" kern="0" dirty="0" smtClean="0">
                <a:solidFill>
                  <a:srgbClr val="000000"/>
                </a:solidFill>
                <a:latin typeface="Arial" panose="020B0604020202020204" pitchFamily="34" charset="0"/>
                <a:cs typeface="Arial" panose="020B0604020202020204" pitchFamily="34" charset="0"/>
              </a:rPr>
              <a:t>schvaľovanie </a:t>
            </a:r>
            <a:r>
              <a:rPr lang="sk-SK" sz="1200" kern="0" dirty="0">
                <a:solidFill>
                  <a:srgbClr val="000000"/>
                </a:solidFill>
                <a:latin typeface="Arial" panose="020B0604020202020204" pitchFamily="34" charset="0"/>
                <a:cs typeface="Arial" panose="020B0604020202020204" pitchFamily="34" charset="0"/>
              </a:rPr>
              <a:t>programu zasadnutia, voľba overovateľa a informácia o spôsobe hlasovania</a:t>
            </a:r>
          </a:p>
          <a:p>
            <a:pPr marL="446090" lvl="1" indent="-171450" algn="just" defTabSz="914400">
              <a:buSzPct val="100000"/>
              <a:buFont typeface="Arial" pitchFamily="34"/>
              <a:buChar char="•"/>
              <a:tabLst>
                <a:tab pos="985838"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lvl="0" algn="just" defTabSz="914400">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13:15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13:30	Informácia </a:t>
            </a:r>
            <a:r>
              <a:rPr lang="sk-SK" sz="1200" b="1" kern="0" dirty="0">
                <a:solidFill>
                  <a:srgbClr val="000000"/>
                </a:solidFill>
                <a:latin typeface="Arial" panose="020B0604020202020204" pitchFamily="34" charset="0"/>
                <a:cs typeface="Arial" panose="020B0604020202020204" pitchFamily="34" charset="0"/>
              </a:rPr>
              <a:t>o stave čerpania a kontrahovania alokácií ESF+ a EFRR v cieli politiky 4 </a:t>
            </a:r>
            <a:r>
              <a:rPr lang="sk-SK" sz="1200" b="1" kern="0" dirty="0" smtClean="0">
                <a:solidFill>
                  <a:srgbClr val="000000"/>
                </a:solidFill>
                <a:latin typeface="Arial" panose="020B0604020202020204" pitchFamily="34" charset="0"/>
                <a:cs typeface="Arial" panose="020B0604020202020204" pitchFamily="34" charset="0"/>
              </a:rPr>
              <a:t>	</a:t>
            </a:r>
          </a:p>
          <a:p>
            <a:pPr lvl="0" algn="just" defTabSz="914400">
              <a:tabLst>
                <a:tab pos="985838"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lvl="0"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13:30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14:00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Zámer národného projektu </a:t>
            </a:r>
            <a:r>
              <a:rPr lang="sk-SK" sz="1200" b="1" kern="0" dirty="0">
                <a:solidFill>
                  <a:srgbClr val="000000"/>
                </a:solidFill>
                <a:latin typeface="Arial" panose="020B0604020202020204" pitchFamily="34" charset="0"/>
                <a:cs typeface="Arial" panose="020B0604020202020204" pitchFamily="34" charset="0"/>
              </a:rPr>
              <a:t>(diskusia a schvaľovanie)</a:t>
            </a:r>
          </a:p>
          <a:p>
            <a:pPr marL="1247775" lvl="2" indent="-171450" algn="just" defTabSz="914400">
              <a:buSzPct val="1000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r>
              <a:rPr lang="sk-SK" sz="1200" kern="0" dirty="0" smtClean="0">
                <a:solidFill>
                  <a:srgbClr val="000000"/>
                </a:solidFill>
                <a:latin typeface="Arial" panose="020B0604020202020204" pitchFamily="34" charset="0"/>
                <a:cs typeface="Arial" panose="020B0604020202020204" pitchFamily="34" charset="0"/>
              </a:rPr>
              <a:t>Podpora osamelých rodičov – poradenstvo inak</a:t>
            </a:r>
          </a:p>
          <a:p>
            <a:pPr marL="1247775" lvl="2" indent="-171450" algn="just" defTabSz="914400">
              <a:buSzPct val="1000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endParaRPr lang="sk-SK" sz="800" b="1" kern="0" dirty="0" smtClean="0">
              <a:solidFill>
                <a:srgbClr val="000000"/>
              </a:solidFill>
              <a:latin typeface="Arial" panose="020B0604020202020204" pitchFamily="34" charset="0"/>
              <a:cs typeface="Arial" panose="020B0604020202020204" pitchFamily="34" charset="0"/>
            </a:endParaRPr>
          </a:p>
          <a:p>
            <a:pPr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14:00 – 14:30 	Preschválenie zámerov NP (diskusia a schvaľovanie)</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Podpora </a:t>
            </a:r>
            <a:r>
              <a:rPr lang="sk-SK" sz="1200" kern="0" dirty="0" smtClean="0">
                <a:solidFill>
                  <a:srgbClr val="000000"/>
                </a:solidFill>
                <a:latin typeface="Arial" panose="020B0604020202020204" pitchFamily="34" charset="0"/>
                <a:cs typeface="Arial" panose="020B0604020202020204" pitchFamily="34" charset="0"/>
              </a:rPr>
              <a:t>opatrovateľskej služby</a:t>
            </a:r>
            <a:endParaRPr lang="sk-SK" sz="1200" kern="0" dirty="0">
              <a:solidFill>
                <a:srgbClr val="000000"/>
              </a:solidFill>
              <a:latin typeface="Arial" panose="020B0604020202020204" pitchFamily="34" charset="0"/>
              <a:cs typeface="Arial" panose="020B0604020202020204" pitchFamily="34" charset="0"/>
            </a:endParaRP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smtClean="0">
                <a:solidFill>
                  <a:srgbClr val="000000"/>
                </a:solidFill>
                <a:latin typeface="Arial" panose="020B0604020202020204" pitchFamily="34" charset="0"/>
                <a:cs typeface="Arial" panose="020B0604020202020204" pitchFamily="34" charset="0"/>
              </a:rPr>
              <a:t>Poskytovanie finančných príspevkov integračným podnikom</a:t>
            </a:r>
          </a:p>
          <a:p>
            <a:pPr marL="1084263" algn="just" defTabSz="914400">
              <a:tabLst>
                <a:tab pos="1076325" algn="l"/>
                <a:tab pos="1524000" algn="l"/>
              </a:tabLst>
              <a:defRPr sz="1800" b="0" i="0" u="none" strike="noStrike" kern="0" cap="none" spc="0" baseline="0">
                <a:solidFill>
                  <a:srgbClr val="000000"/>
                </a:solidFill>
                <a:uFillTx/>
              </a:defRPr>
            </a:pPr>
            <a:endParaRPr lang="sk-SK" sz="800" kern="0" dirty="0" smtClean="0">
              <a:solidFill>
                <a:srgbClr val="000000"/>
              </a:solidFill>
              <a:latin typeface="Arial" panose="020B0604020202020204" pitchFamily="34" charset="0"/>
              <a:cs typeface="Arial" panose="020B0604020202020204" pitchFamily="34" charset="0"/>
            </a:endParaRPr>
          </a:p>
          <a:p>
            <a:pPr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14:30 – 15:00 	Národné projekty v implementácii - informácia</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Individualizovaný a komplexný prístup so zameraním na poradenské činnosti</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Spoločne hľadáme prácu III</a:t>
            </a:r>
            <a:r>
              <a:rPr lang="sk-SK" sz="1200" kern="0" dirty="0" smtClean="0">
                <a:solidFill>
                  <a:srgbClr val="000000"/>
                </a:solidFill>
                <a:latin typeface="Arial" panose="020B0604020202020204" pitchFamily="34" charset="0"/>
                <a:cs typeface="Arial" panose="020B0604020202020204" pitchFamily="34" charset="0"/>
              </a:rPr>
              <a:t>.</a:t>
            </a:r>
            <a:endParaRPr lang="sk-SK" sz="12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467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03594" y="718876"/>
            <a:ext cx="8507541" cy="3588260"/>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b="1" i="1" u="none" strike="noStrike" kern="0" cap="none" spc="0" baseline="0" dirty="0" smtClean="0">
              <a:solidFill>
                <a:srgbClr val="000000"/>
              </a:solidFill>
              <a:uFillTx/>
              <a:latin typeface="Arial" panose="020B0604020202020204" pitchFamily="34" charset="0"/>
              <a:cs typeface="Arial" panose="020B0604020202020204" pitchFamily="34" charset="0"/>
            </a:endParaRPr>
          </a:p>
        </p:txBody>
      </p:sp>
      <p:sp>
        <p:nvSpPr>
          <p:cNvPr id="2" name="Obdĺžnik 1"/>
          <p:cNvSpPr/>
          <p:nvPr/>
        </p:nvSpPr>
        <p:spPr>
          <a:xfrm>
            <a:off x="303594" y="468491"/>
            <a:ext cx="8507542" cy="3370153"/>
          </a:xfrm>
          <a:prstGeom prst="rect">
            <a:avLst/>
          </a:prstGeom>
        </p:spPr>
        <p:txBody>
          <a:bodyPr wrap="square">
            <a:spAutoFit/>
          </a:bodyPr>
          <a:lstStyle/>
          <a:p>
            <a:pPr lvl="0" algn="ctr" defTabSz="914400">
              <a:lnSpc>
                <a:spcPct val="150000"/>
              </a:lnSpc>
              <a:defRPr sz="1800" b="0" i="0" u="none" strike="noStrike" kern="0" cap="none" spc="0" baseline="0">
                <a:solidFill>
                  <a:srgbClr val="000000"/>
                </a:solidFill>
                <a:uFillTx/>
              </a:defRPr>
            </a:pPr>
            <a:r>
              <a:rPr lang="sk-SK" sz="4000" b="1" dirty="0" smtClean="0">
                <a:solidFill>
                  <a:srgbClr val="FF0000"/>
                </a:solidFill>
                <a:latin typeface="Arial" panose="020B0604020202020204" pitchFamily="34" charset="0"/>
                <a:cs typeface="Arial" panose="020B0604020202020204" pitchFamily="34" charset="0"/>
              </a:rPr>
              <a:t>HLASOVANIE</a:t>
            </a:r>
            <a:endParaRPr lang="sk-SK" sz="4000" b="1" dirty="0">
              <a:solidFill>
                <a:srgbClr val="FF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ctr" defTabSz="914400">
              <a:lnSpc>
                <a:spcPct val="150000"/>
              </a:lnSpc>
              <a:defRPr sz="1800" b="0" i="0" u="none" strike="noStrike" kern="0" cap="none" spc="0" baseline="0">
                <a:solidFill>
                  <a:srgbClr val="000000"/>
                </a:solidFill>
                <a:uFillTx/>
              </a:defRPr>
            </a:pPr>
            <a:r>
              <a:rPr lang="sk-SK" sz="2200" b="1" dirty="0" smtClean="0">
                <a:solidFill>
                  <a:srgbClr val="000000"/>
                </a:solidFill>
                <a:latin typeface="Arial" panose="020B0604020202020204" pitchFamily="34" charset="0"/>
                <a:cs typeface="Arial" panose="020B0604020202020204" pitchFamily="34" charset="0"/>
              </a:rPr>
              <a:t>Pred hlasovaním žiadame jednotlivých členov komisie o </a:t>
            </a:r>
            <a:r>
              <a:rPr lang="sk-SK" sz="2200" b="1" dirty="0" err="1" smtClean="0">
                <a:solidFill>
                  <a:srgbClr val="000000"/>
                </a:solidFill>
                <a:latin typeface="Arial" panose="020B0604020202020204" pitchFamily="34" charset="0"/>
                <a:cs typeface="Arial" panose="020B0604020202020204" pitchFamily="34" charset="0"/>
              </a:rPr>
              <a:t>sebaidentifikovanie</a:t>
            </a:r>
            <a:r>
              <a:rPr lang="sk-SK" sz="2200" b="1" dirty="0" smtClean="0">
                <a:solidFill>
                  <a:srgbClr val="000000"/>
                </a:solidFill>
                <a:latin typeface="Arial" panose="020B0604020202020204" pitchFamily="34" charset="0"/>
                <a:cs typeface="Arial" panose="020B0604020202020204" pitchFamily="34" charset="0"/>
              </a:rPr>
              <a:t> možného konfliktu záujmov k schvaľovanému národnému projektu.</a:t>
            </a:r>
          </a:p>
        </p:txBody>
      </p:sp>
    </p:spTree>
    <p:extLst>
      <p:ext uri="{BB962C8B-B14F-4D97-AF65-F5344CB8AC3E}">
        <p14:creationId xmlns:p14="http://schemas.microsoft.com/office/powerpoint/2010/main" val="4174881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478321"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lvl="0" defTabSz="914400">
              <a:spcAft>
                <a:spcPts val="600"/>
              </a:spcAft>
              <a:tabLst>
                <a:tab pos="447675" algn="l"/>
                <a:tab pos="984250" algn="l"/>
              </a:tabLst>
              <a:defRPr sz="1800" b="0" i="0" u="none" strike="noStrike" kern="0" cap="none" spc="0" baseline="0">
                <a:solidFill>
                  <a:srgbClr val="000000"/>
                </a:solidFill>
                <a:uFillTx/>
              </a:defRPr>
            </a:pPr>
            <a:r>
              <a:rPr lang="sk-SK" sz="2200" b="1" kern="0" dirty="0">
                <a:solidFill>
                  <a:srgbClr val="000000"/>
                </a:solidFill>
                <a:latin typeface="Arial" panose="020B0604020202020204" pitchFamily="34" charset="0"/>
                <a:cs typeface="Arial" panose="020B0604020202020204" pitchFamily="34" charset="0"/>
              </a:rPr>
              <a:t>	</a:t>
            </a:r>
            <a:r>
              <a:rPr lang="sk-SK" sz="2200" b="1" kern="0" dirty="0" smtClean="0">
                <a:solidFill>
                  <a:srgbClr val="000000"/>
                </a:solidFill>
                <a:latin typeface="Arial" panose="020B0604020202020204" pitchFamily="34" charset="0"/>
                <a:cs typeface="Arial" panose="020B0604020202020204" pitchFamily="34" charset="0"/>
              </a:rPr>
              <a:t>	Preschválenie </a:t>
            </a:r>
            <a:r>
              <a:rPr lang="sk-SK" sz="2200" b="1" kern="0" dirty="0">
                <a:solidFill>
                  <a:srgbClr val="000000"/>
                </a:solidFill>
                <a:latin typeface="Arial" panose="020B0604020202020204" pitchFamily="34" charset="0"/>
                <a:cs typeface="Arial" panose="020B0604020202020204" pitchFamily="34" charset="0"/>
              </a:rPr>
              <a:t>zámerov </a:t>
            </a:r>
            <a:r>
              <a:rPr lang="sk-SK" sz="2200" b="1" kern="0" dirty="0" smtClean="0">
                <a:solidFill>
                  <a:srgbClr val="000000"/>
                </a:solidFill>
                <a:latin typeface="Arial" panose="020B0604020202020204" pitchFamily="34" charset="0"/>
                <a:cs typeface="Arial" panose="020B0604020202020204" pitchFamily="34" charset="0"/>
              </a:rPr>
              <a:t>národných projektov </a:t>
            </a:r>
            <a:r>
              <a:rPr lang="sk-SK" sz="2200" b="1" kern="0" dirty="0">
                <a:solidFill>
                  <a:srgbClr val="000000"/>
                </a:solidFill>
                <a:latin typeface="Arial" panose="020B0604020202020204" pitchFamily="34" charset="0"/>
                <a:cs typeface="Arial" panose="020B0604020202020204" pitchFamily="34" charset="0"/>
              </a:rPr>
              <a:t>– </a:t>
            </a:r>
            <a:endParaRPr lang="sk-SK" sz="2200" b="1" kern="0" dirty="0" smtClean="0">
              <a:solidFill>
                <a:srgbClr val="000000"/>
              </a:solidFill>
              <a:latin typeface="Arial" panose="020B0604020202020204" pitchFamily="34" charset="0"/>
              <a:cs typeface="Arial" panose="020B0604020202020204" pitchFamily="34" charset="0"/>
            </a:endParaRPr>
          </a:p>
          <a:p>
            <a:pPr marL="180975" lvl="0" algn="ctr" defTabSz="914400">
              <a:spcAft>
                <a:spcPts val="600"/>
              </a:spcAft>
              <a:tabLst>
                <a:tab pos="803275" algn="l"/>
                <a:tab pos="1524000" algn="l"/>
              </a:tabLst>
              <a:defRPr sz="1800" b="0" i="0" u="none" strike="noStrike" kern="0" cap="none" spc="0" baseline="0">
                <a:solidFill>
                  <a:srgbClr val="000000"/>
                </a:solidFill>
                <a:uFillTx/>
              </a:defRPr>
            </a:pPr>
            <a:r>
              <a:rPr lang="sk-SK" sz="2200" b="1" kern="0" dirty="0" smtClean="0">
                <a:solidFill>
                  <a:srgbClr val="000000"/>
                </a:solidFill>
                <a:latin typeface="Arial" panose="020B0604020202020204" pitchFamily="34" charset="0"/>
                <a:cs typeface="Arial" panose="020B0604020202020204" pitchFamily="34" charset="0"/>
              </a:rPr>
              <a:t>diskusia </a:t>
            </a:r>
            <a:r>
              <a:rPr lang="sk-SK" sz="2200" b="1" kern="0" dirty="0">
                <a:solidFill>
                  <a:srgbClr val="000000"/>
                </a:solidFill>
                <a:latin typeface="Arial" panose="020B0604020202020204" pitchFamily="34" charset="0"/>
                <a:cs typeface="Arial" panose="020B0604020202020204" pitchFamily="34" charset="0"/>
              </a:rPr>
              <a:t>a </a:t>
            </a:r>
            <a:r>
              <a:rPr lang="sk-SK" sz="2200" b="1" kern="0" dirty="0" smtClean="0">
                <a:solidFill>
                  <a:srgbClr val="000000"/>
                </a:solidFill>
                <a:latin typeface="Arial" panose="020B0604020202020204" pitchFamily="34" charset="0"/>
                <a:cs typeface="Arial" panose="020B0604020202020204" pitchFamily="34" charset="0"/>
              </a:rPr>
              <a:t>schvaľovanie</a:t>
            </a:r>
          </a:p>
          <a:p>
            <a:pPr marL="180975" lvl="0" algn="ctr" defTabSz="914400">
              <a:spcAft>
                <a:spcPts val="600"/>
              </a:spcAft>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180975" lvl="0" algn="ctr" defTabSz="914400">
              <a:spcAft>
                <a:spcPts val="600"/>
              </a:spcAft>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466725" indent="-285750" defTabSz="914400">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i="1" kern="0" dirty="0">
                <a:solidFill>
                  <a:srgbClr val="000000"/>
                </a:solidFill>
                <a:latin typeface="Arial" panose="020B0604020202020204" pitchFamily="34" charset="0"/>
                <a:cs typeface="Arial" panose="020B0604020202020204" pitchFamily="34" charset="0"/>
              </a:rPr>
              <a:t>Podpora opatrovateľskej služby</a:t>
            </a:r>
          </a:p>
          <a:p>
            <a:pPr marL="466725" indent="-285750" defTabSz="914400">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i="1" kern="0" dirty="0">
                <a:solidFill>
                  <a:srgbClr val="000000"/>
                </a:solidFill>
                <a:latin typeface="Arial" panose="020B0604020202020204" pitchFamily="34" charset="0"/>
                <a:cs typeface="Arial" panose="020B0604020202020204" pitchFamily="34" charset="0"/>
              </a:rPr>
              <a:t>Poskytovanie finančných príspevkov integračným podnikom</a:t>
            </a:r>
          </a:p>
        </p:txBody>
      </p:sp>
    </p:spTree>
    <p:extLst>
      <p:ext uri="{BB962C8B-B14F-4D97-AF65-F5344CB8AC3E}">
        <p14:creationId xmlns:p14="http://schemas.microsoft.com/office/powerpoint/2010/main" val="704118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14863"/>
            <a:ext cx="8056020" cy="4075155"/>
          </a:xfrm>
          <a:prstGeom prst="rect">
            <a:avLst/>
          </a:prstGeom>
          <a:noFill/>
          <a:ln cap="flat">
            <a:noFill/>
          </a:ln>
        </p:spPr>
        <p:txBody>
          <a:bodyPr vert="horz" wrap="square" lIns="91440" tIns="45720" rIns="91440" bIns="45720" anchor="t" anchorCtr="1" compatLnSpc="1">
            <a:noAutofit/>
          </a:bodyPr>
          <a:lstStyle/>
          <a:p>
            <a:pPr lvl="0"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Zmena zámeru NP - Podpora </a:t>
            </a:r>
            <a:r>
              <a:rPr lang="sk-SK" b="1" kern="0" dirty="0">
                <a:solidFill>
                  <a:srgbClr val="000000"/>
                </a:solidFill>
                <a:latin typeface="Arial" panose="020B0604020202020204" pitchFamily="34" charset="0"/>
                <a:cs typeface="Arial" panose="020B0604020202020204" pitchFamily="34" charset="0"/>
              </a:rPr>
              <a:t>opatrovateľskej služby</a:t>
            </a:r>
          </a:p>
          <a:p>
            <a:pPr lvl="0">
              <a:defRPr sz="1800" b="0" i="0" u="none" strike="noStrike" kern="0" cap="none" spc="0" baseline="0">
                <a:solidFill>
                  <a:srgbClr val="000000"/>
                </a:solidFill>
                <a:uFillTx/>
              </a:defRPr>
            </a:pPr>
            <a:endParaRPr lang="sk-SK" b="1"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Preschválenie zmien v zámere NP (pôvodne schválený na rokovaní dňa 09.11.2023)</a:t>
            </a:r>
          </a:p>
          <a:p>
            <a:pPr lvl="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spcAft>
                <a:spcPts val="600"/>
              </a:spcAft>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Priorita: </a:t>
            </a:r>
            <a:r>
              <a:rPr lang="sk-SK" sz="1400" kern="0" dirty="0">
                <a:solidFill>
                  <a:srgbClr val="000000"/>
                </a:solidFill>
                <a:latin typeface="Arial" panose="020B0604020202020204" pitchFamily="34" charset="0"/>
                <a:cs typeface="Arial" panose="020B0604020202020204" pitchFamily="34" charset="0"/>
              </a:rPr>
              <a:t>4P5 Aktívne začlenenie a dostupné služby </a:t>
            </a:r>
          </a:p>
          <a:p>
            <a:pPr lvl="0" defTabSz="914400">
              <a:spcBef>
                <a:spcPts val="600"/>
              </a:spcBef>
              <a:spcAft>
                <a:spcPts val="600"/>
              </a:spcAft>
              <a:defRPr sz="1800" b="0" i="0" u="none" strike="noStrike" kern="0" cap="none" spc="0" baseline="0">
                <a:solidFill>
                  <a:srgbClr val="000000"/>
                </a:solidFill>
                <a:uFillTx/>
              </a:defRPr>
            </a:pPr>
            <a:endParaRPr lang="sk-SK" sz="1400" b="1" kern="0" dirty="0" smtClean="0">
              <a:solidFill>
                <a:srgbClr val="000000"/>
              </a:solidFill>
              <a:latin typeface="Arial" panose="020B0604020202020204" pitchFamily="34" charset="0"/>
              <a:cs typeface="Arial" panose="020B0604020202020204" pitchFamily="34" charset="0"/>
            </a:endParaRPr>
          </a:p>
          <a:p>
            <a:pPr lvl="0" defTabSz="914400">
              <a:spcBef>
                <a:spcPts val="600"/>
              </a:spcBef>
              <a:spcAft>
                <a:spcPts val="6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Špecifický </a:t>
            </a:r>
            <a:r>
              <a:rPr lang="sk-SK" sz="1400" b="1" kern="0" dirty="0">
                <a:solidFill>
                  <a:srgbClr val="000000"/>
                </a:solidFill>
                <a:latin typeface="Arial" panose="020B0604020202020204" pitchFamily="34" charset="0"/>
                <a:cs typeface="Arial" panose="020B0604020202020204" pitchFamily="34" charset="0"/>
              </a:rPr>
              <a:t>cieľ: </a:t>
            </a:r>
            <a:r>
              <a:rPr lang="sk-SK" sz="1400" kern="0" dirty="0">
                <a:solidFill>
                  <a:srgbClr val="000000"/>
                </a:solidFill>
                <a:latin typeface="Arial" panose="020B0604020202020204" pitchFamily="34" charset="0"/>
                <a:cs typeface="Arial" panose="020B0604020202020204" pitchFamily="34" charset="0"/>
              </a:rPr>
              <a:t>ESO4.11 Zlepšovanie rovného a včasného prístupu ku kvalitným, </a:t>
            </a:r>
            <a:r>
              <a:rPr lang="sk-SK" sz="1400" kern="0" dirty="0" smtClean="0">
                <a:solidFill>
                  <a:srgbClr val="000000"/>
                </a:solidFill>
                <a:latin typeface="Arial" panose="020B0604020202020204" pitchFamily="34" charset="0"/>
                <a:cs typeface="Arial" panose="020B0604020202020204" pitchFamily="34" charset="0"/>
              </a:rPr>
              <a:t>...</a:t>
            </a:r>
            <a:endParaRPr lang="sk-SK" sz="1400" kern="0" dirty="0">
              <a:solidFill>
                <a:srgbClr val="000000"/>
              </a:solidFill>
              <a:latin typeface="Arial" panose="020B0604020202020204" pitchFamily="34" charset="0"/>
              <a:cs typeface="Arial" panose="020B0604020202020204" pitchFamily="34" charset="0"/>
            </a:endParaRPr>
          </a:p>
          <a:p>
            <a:pPr lvl="0" defTabSz="914400">
              <a:spcBef>
                <a:spcPts val="600"/>
              </a:spcBef>
              <a:spcAft>
                <a:spcPts val="600"/>
              </a:spcAft>
              <a:defRPr sz="1800" b="0" i="0" u="none" strike="noStrike" kern="0" cap="none" spc="0" baseline="0">
                <a:solidFill>
                  <a:srgbClr val="000000"/>
                </a:solidFill>
                <a:uFillTx/>
              </a:defRPr>
            </a:pPr>
            <a:endParaRPr lang="sk-SK" sz="1400" b="1" kern="0" dirty="0" smtClean="0">
              <a:solidFill>
                <a:srgbClr val="000000"/>
              </a:solidFill>
              <a:latin typeface="Arial" panose="020B0604020202020204" pitchFamily="34" charset="0"/>
              <a:cs typeface="Arial" panose="020B0604020202020204" pitchFamily="34" charset="0"/>
            </a:endParaRPr>
          </a:p>
          <a:p>
            <a:pPr lvl="0" defTabSz="914400">
              <a:spcBef>
                <a:spcPts val="600"/>
              </a:spcBef>
              <a:spcAft>
                <a:spcPts val="6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Akcia </a:t>
            </a:r>
            <a:r>
              <a:rPr lang="sk-SK" sz="1400" b="1" kern="0" dirty="0">
                <a:solidFill>
                  <a:srgbClr val="000000"/>
                </a:solidFill>
                <a:latin typeface="Arial" panose="020B0604020202020204" pitchFamily="34" charset="0"/>
                <a:cs typeface="Arial" panose="020B0604020202020204" pitchFamily="34" charset="0"/>
              </a:rPr>
              <a:t>v zmysle P SK</a:t>
            </a:r>
            <a:r>
              <a:rPr lang="sk-SK" sz="1400" kern="0" dirty="0">
                <a:solidFill>
                  <a:srgbClr val="000000"/>
                </a:solidFill>
                <a:latin typeface="Arial" panose="020B0604020202020204" pitchFamily="34" charset="0"/>
                <a:cs typeface="Arial" panose="020B0604020202020204" pitchFamily="34" charset="0"/>
              </a:rPr>
              <a:t>: Zabezpečenie dodatočných personálnych kapacít v dlhodobej starostlivosti o osoby odkázané na pomoc inej osoby </a:t>
            </a:r>
          </a:p>
          <a:p>
            <a:pPr lvl="0" defTabSz="914400">
              <a:spcBef>
                <a:spcPts val="600"/>
              </a:spcBef>
              <a:spcAft>
                <a:spcPts val="600"/>
              </a:spcAft>
              <a:defRPr sz="1800" b="0" i="0" u="none" strike="noStrike" kern="0" cap="none" spc="0" baseline="0">
                <a:solidFill>
                  <a:srgbClr val="000000"/>
                </a:solidFill>
                <a:uFillTx/>
              </a:defRPr>
            </a:pPr>
            <a:endParaRPr lang="sk-SK" sz="1400" b="1" kern="0" dirty="0" smtClean="0">
              <a:solidFill>
                <a:srgbClr val="000000"/>
              </a:solidFill>
              <a:latin typeface="Arial" panose="020B0604020202020204" pitchFamily="34" charset="0"/>
              <a:cs typeface="Arial" panose="020B0604020202020204" pitchFamily="34" charset="0"/>
            </a:endParaRPr>
          </a:p>
          <a:p>
            <a:pPr lvl="0" defTabSz="914400">
              <a:spcBef>
                <a:spcPts val="600"/>
              </a:spcBef>
              <a:spcAft>
                <a:spcPts val="6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Žiadateľ</a:t>
            </a:r>
            <a:r>
              <a:rPr lang="sk-SK" sz="1400" b="1" kern="0" dirty="0">
                <a:solidFill>
                  <a:srgbClr val="000000"/>
                </a:solidFill>
                <a:latin typeface="Arial" panose="020B0604020202020204" pitchFamily="34" charset="0"/>
                <a:cs typeface="Arial" panose="020B0604020202020204" pitchFamily="34" charset="0"/>
              </a:rPr>
              <a:t>: </a:t>
            </a:r>
            <a:r>
              <a:rPr lang="sk-SK" sz="1400" kern="0" dirty="0">
                <a:solidFill>
                  <a:srgbClr val="000000"/>
                </a:solidFill>
                <a:latin typeface="Arial" panose="020B0604020202020204" pitchFamily="34" charset="0"/>
                <a:cs typeface="Arial" panose="020B0604020202020204" pitchFamily="34" charset="0"/>
              </a:rPr>
              <a:t>Ústredie práce, sociálnych vecí a rodiny 	</a:t>
            </a:r>
            <a:r>
              <a:rPr lang="sk-SK" sz="1400" b="1" kern="0" dirty="0">
                <a:solidFill>
                  <a:srgbClr val="000000"/>
                </a:solidFill>
                <a:latin typeface="Arial" panose="020B0604020202020204" pitchFamily="34" charset="0"/>
                <a:cs typeface="Arial" panose="020B0604020202020204" pitchFamily="34" charset="0"/>
              </a:rPr>
              <a:t>Partner: </a:t>
            </a:r>
            <a:r>
              <a:rPr lang="sk-SK" sz="1400" kern="0" dirty="0" smtClean="0">
                <a:solidFill>
                  <a:srgbClr val="000000"/>
                </a:solidFill>
                <a:latin typeface="Arial" panose="020B0604020202020204" pitchFamily="34" charset="0"/>
                <a:cs typeface="Arial" panose="020B0604020202020204" pitchFamily="34" charset="0"/>
              </a:rPr>
              <a:t>MPSVR SR</a:t>
            </a: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 </a:t>
            </a: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543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14863"/>
            <a:ext cx="8056020" cy="4075155"/>
          </a:xfrm>
          <a:prstGeom prst="rect">
            <a:avLst/>
          </a:prstGeom>
          <a:noFill/>
          <a:ln cap="flat">
            <a:noFill/>
          </a:ln>
        </p:spPr>
        <p:txBody>
          <a:bodyPr vert="horz" wrap="square" lIns="91440" tIns="45720" rIns="91440" bIns="45720" anchor="t" anchorCtr="1" compatLnSpc="1">
            <a:noAutofit/>
          </a:bodyPr>
          <a:lstStyle/>
          <a:p>
            <a:pPr lvl="0"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Zmena zámeru NP - Podpora </a:t>
            </a:r>
            <a:r>
              <a:rPr lang="sk-SK" b="1" kern="0" dirty="0">
                <a:solidFill>
                  <a:srgbClr val="000000"/>
                </a:solidFill>
                <a:latin typeface="Arial" panose="020B0604020202020204" pitchFamily="34" charset="0"/>
                <a:cs typeface="Arial" panose="020B0604020202020204" pitchFamily="34" charset="0"/>
              </a:rPr>
              <a:t>opatrovateľskej služby</a:t>
            </a:r>
          </a:p>
          <a:p>
            <a:pPr lvl="0">
              <a:defRPr sz="1800" b="0" i="0" u="none" strike="noStrike" kern="0" cap="none" spc="0" baseline="0">
                <a:solidFill>
                  <a:srgbClr val="000000"/>
                </a:solidFill>
                <a:uFillTx/>
              </a:defRPr>
            </a:pPr>
            <a:endParaRPr lang="sk-SK" b="1"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Dôvod zmeny:</a:t>
            </a:r>
            <a:r>
              <a:rPr lang="sk-SK" sz="1400" kern="0" dirty="0" smtClean="0">
                <a:solidFill>
                  <a:srgbClr val="000000"/>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posun </a:t>
            </a:r>
            <a:r>
              <a:rPr lang="sk-SK" sz="1400" kern="0" dirty="0">
                <a:solidFill>
                  <a:srgbClr val="000000"/>
                </a:solidFill>
                <a:latin typeface="Arial" panose="020B0604020202020204" pitchFamily="34" charset="0"/>
                <a:cs typeface="Arial" panose="020B0604020202020204" pitchFamily="34" charset="0"/>
              </a:rPr>
              <a:t>spustenia reformy financovania sociálnych </a:t>
            </a:r>
            <a:r>
              <a:rPr lang="sk-SK" sz="1400" kern="0" dirty="0" smtClean="0">
                <a:solidFill>
                  <a:srgbClr val="000000"/>
                </a:solidFill>
                <a:latin typeface="Arial" panose="020B0604020202020204" pitchFamily="34" charset="0"/>
                <a:cs typeface="Arial" panose="020B0604020202020204" pitchFamily="34" charset="0"/>
              </a:rPr>
              <a:t>služieb (</a:t>
            </a:r>
            <a:r>
              <a:rPr lang="sk-SK" sz="1400" dirty="0" smtClean="0">
                <a:latin typeface="Arial" panose="020B0604020202020204" pitchFamily="34" charset="0"/>
                <a:cs typeface="Arial" panose="020B0604020202020204" pitchFamily="34" charset="0"/>
              </a:rPr>
              <a:t>legislatívne </a:t>
            </a:r>
            <a:r>
              <a:rPr lang="sk-SK" sz="1400" dirty="0">
                <a:latin typeface="Arial" panose="020B0604020202020204" pitchFamily="34" charset="0"/>
                <a:cs typeface="Arial" panose="020B0604020202020204" pitchFamily="34" charset="0"/>
              </a:rPr>
              <a:t>zavedenie príspevku na pomoc pri odkázanosti je plánované na december </a:t>
            </a:r>
            <a:r>
              <a:rPr lang="sk-SK" sz="1400" dirty="0" smtClean="0">
                <a:latin typeface="Arial" panose="020B0604020202020204" pitchFamily="34" charset="0"/>
                <a:cs typeface="Arial" panose="020B0604020202020204" pitchFamily="34" charset="0"/>
              </a:rPr>
              <a:t>2026)</a:t>
            </a:r>
          </a:p>
          <a:p>
            <a:pPr lvl="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potreba zachovať kontinuitu </a:t>
            </a:r>
            <a:r>
              <a:rPr lang="sk-SK" sz="1400" kern="0" dirty="0">
                <a:solidFill>
                  <a:srgbClr val="000000"/>
                </a:solidFill>
                <a:latin typeface="Arial" panose="020B0604020202020204" pitchFamily="34" charset="0"/>
                <a:cs typeface="Arial" panose="020B0604020202020204" pitchFamily="34" charset="0"/>
              </a:rPr>
              <a:t>podpory opatrovateľskej služby aj v roku </a:t>
            </a:r>
            <a:r>
              <a:rPr lang="sk-SK" sz="1400" kern="0" dirty="0" smtClean="0">
                <a:solidFill>
                  <a:srgbClr val="000000"/>
                </a:solidFill>
                <a:latin typeface="Arial" panose="020B0604020202020204" pitchFamily="34" charset="0"/>
                <a:cs typeface="Arial" panose="020B0604020202020204" pitchFamily="34" charset="0"/>
              </a:rPr>
              <a:t>2026</a:t>
            </a:r>
          </a:p>
          <a:p>
            <a:pPr lvl="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sk-SK" sz="1400" dirty="0">
                <a:latin typeface="Arial" panose="020B0604020202020204" pitchFamily="34" charset="0"/>
                <a:cs typeface="Arial" panose="020B0604020202020204" pitchFamily="34" charset="0"/>
              </a:rPr>
              <a:t>postupné </a:t>
            </a:r>
            <a:r>
              <a:rPr lang="sk-SK" sz="1400" dirty="0" smtClean="0">
                <a:latin typeface="Arial" panose="020B0604020202020204" pitchFamily="34" charset="0"/>
                <a:cs typeface="Arial" panose="020B0604020202020204" pitchFamily="34" charset="0"/>
              </a:rPr>
              <a:t>zavádzanie reformy </a:t>
            </a:r>
            <a:r>
              <a:rPr lang="sk-SK" sz="1400" dirty="0">
                <a:latin typeface="Arial" panose="020B0604020202020204" pitchFamily="34" charset="0"/>
                <a:cs typeface="Arial" panose="020B0604020202020204" pitchFamily="34" charset="0"/>
              </a:rPr>
              <a:t>financovania sociálnych služieb </a:t>
            </a:r>
            <a:endParaRPr lang="sk-SK" sz="1400" dirty="0" smtClean="0">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sk-SK" sz="1400" dirty="0" smtClean="0">
                <a:latin typeface="Arial" panose="020B0604020202020204" pitchFamily="34" charset="0"/>
                <a:cs typeface="Arial" panose="020B0604020202020204" pitchFamily="34" charset="0"/>
              </a:rPr>
              <a:t>pripravovať </a:t>
            </a:r>
            <a:r>
              <a:rPr lang="sk-SK" sz="1400" dirty="0">
                <a:latin typeface="Arial" panose="020B0604020202020204" pitchFamily="34" charset="0"/>
                <a:cs typeface="Arial" panose="020B0604020202020204" pitchFamily="34" charset="0"/>
              </a:rPr>
              <a:t>prijímateľov opatrovateľskej služby na túto </a:t>
            </a:r>
            <a:r>
              <a:rPr lang="sk-SK" sz="1400" dirty="0" smtClean="0">
                <a:latin typeface="Arial" panose="020B0604020202020204" pitchFamily="34" charset="0"/>
                <a:cs typeface="Arial" panose="020B0604020202020204" pitchFamily="34" charset="0"/>
              </a:rPr>
              <a:t>zmenu</a:t>
            </a:r>
          </a:p>
          <a:p>
            <a:pPr lvl="0">
              <a:defRPr sz="1800" b="0" i="0" u="none" strike="noStrike" kern="0" cap="none" spc="0" baseline="0">
                <a:solidFill>
                  <a:srgbClr val="000000"/>
                </a:solidFill>
                <a:uFillTx/>
              </a:defRPr>
            </a:pPr>
            <a:endParaRPr lang="sk-SK" sz="14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sk-SK" sz="1400" dirty="0" err="1" smtClean="0">
                <a:latin typeface="Arial" panose="020B0604020202020204" pitchFamily="34" charset="0"/>
                <a:cs typeface="Arial" panose="020B0604020202020204" pitchFamily="34" charset="0"/>
              </a:rPr>
              <a:t>pilotne</a:t>
            </a:r>
            <a:r>
              <a:rPr lang="sk-SK" sz="1400" dirty="0" smtClean="0">
                <a:latin typeface="Arial" panose="020B0604020202020204" pitchFamily="34" charset="0"/>
                <a:cs typeface="Arial" panose="020B0604020202020204" pitchFamily="34" charset="0"/>
              </a:rPr>
              <a:t> overiť mechanizmus </a:t>
            </a:r>
            <a:r>
              <a:rPr lang="sk-SK" sz="1400" dirty="0">
                <a:latin typeface="Arial" panose="020B0604020202020204" pitchFamily="34" charset="0"/>
                <a:cs typeface="Arial" panose="020B0604020202020204" pitchFamily="34" charset="0"/>
              </a:rPr>
              <a:t>poskytovania a </a:t>
            </a:r>
            <a:r>
              <a:rPr lang="sk-SK" sz="1400" dirty="0" smtClean="0">
                <a:latin typeface="Arial" panose="020B0604020202020204" pitchFamily="34" charset="0"/>
                <a:cs typeface="Arial" panose="020B0604020202020204" pitchFamily="34" charset="0"/>
              </a:rPr>
              <a:t>zmenu </a:t>
            </a:r>
            <a:r>
              <a:rPr lang="sk-SK" sz="1400" dirty="0">
                <a:latin typeface="Arial" panose="020B0604020202020204" pitchFamily="34" charset="0"/>
                <a:cs typeface="Arial" panose="020B0604020202020204" pitchFamily="34" charset="0"/>
              </a:rPr>
              <a:t>formy vyplácania príspevku na starostlivosť prijímateľovi OS </a:t>
            </a:r>
            <a:endParaRPr lang="sk-SK" sz="1400" kern="0" dirty="0" smtClean="0">
              <a:solidFill>
                <a:srgbClr val="000000"/>
              </a:solidFill>
              <a:latin typeface="Arial" panose="020B0604020202020204" pitchFamily="34" charset="0"/>
              <a:cs typeface="Arial" panose="020B0604020202020204" pitchFamily="34" charset="0"/>
            </a:endParaRPr>
          </a:p>
          <a:p>
            <a:endParaRPr lang="sk-SK" sz="1400" kern="0" dirty="0" smtClean="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 </a:t>
            </a: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513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33782"/>
            <a:ext cx="8227372" cy="4075155"/>
          </a:xfrm>
          <a:prstGeom prst="rect">
            <a:avLst/>
          </a:prstGeom>
          <a:noFill/>
          <a:ln cap="flat">
            <a:noFill/>
          </a:ln>
        </p:spPr>
        <p:txBody>
          <a:bodyPr vert="horz" wrap="square" lIns="91440" tIns="45720" rIns="91440" bIns="45720" anchor="t" anchorCtr="1" compatLnSpc="1">
            <a:noAutofit/>
          </a:bodyPr>
          <a:lstStyle/>
          <a:p>
            <a:pPr lvl="0"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Zmena zámeru NP - Podpora </a:t>
            </a:r>
            <a:r>
              <a:rPr lang="sk-SK" b="1" kern="0" dirty="0">
                <a:solidFill>
                  <a:srgbClr val="000000"/>
                </a:solidFill>
                <a:latin typeface="Arial" panose="020B0604020202020204" pitchFamily="34" charset="0"/>
                <a:cs typeface="Arial" panose="020B0604020202020204" pitchFamily="34" charset="0"/>
              </a:rPr>
              <a:t>opatrovateľskej služby</a:t>
            </a:r>
          </a:p>
          <a:p>
            <a:pPr lvl="0" algn="just" defTabSz="914400">
              <a:spcBef>
                <a:spcPts val="600"/>
              </a:spcBef>
              <a:spcAft>
                <a:spcPts val="600"/>
              </a:spcAft>
              <a:defRPr sz="1800" b="0" i="0" u="none" strike="noStrike" kern="0" cap="none" spc="0" baseline="0">
                <a:solidFill>
                  <a:srgbClr val="000000"/>
                </a:solidFill>
                <a:uFillTx/>
              </a:defRPr>
            </a:pPr>
            <a:endParaRPr lang="sk-SK" sz="1400" b="1" kern="0" dirty="0" smtClean="0">
              <a:solidFill>
                <a:srgbClr val="000000"/>
              </a:solidFill>
              <a:latin typeface="Arial" panose="020B0604020202020204" pitchFamily="34" charset="0"/>
              <a:cs typeface="Arial" panose="020B0604020202020204" pitchFamily="34" charset="0"/>
            </a:endParaRPr>
          </a:p>
          <a:p>
            <a:pPr lvl="0" defTabSz="914400">
              <a:spcBef>
                <a:spcPts val="600"/>
              </a:spcBef>
              <a:spcAft>
                <a:spcPts val="6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Zmeny v zámere: </a:t>
            </a:r>
          </a:p>
          <a:p>
            <a:pPr marL="285750" lvl="0" indent="-285750" defTabSz="9144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Predĺženie obdobie realizácie NP (príspevky aj na r. 2026)</a:t>
            </a:r>
          </a:p>
          <a:p>
            <a:pPr marL="285750" lvl="0" indent="-285750" defTabSz="9144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Zvýšená alokácia COV na 163 764 585,58 € (v súčasnosti </a:t>
            </a:r>
            <a:r>
              <a:rPr lang="sk-SK" sz="1400" kern="0" dirty="0">
                <a:solidFill>
                  <a:srgbClr val="000000"/>
                </a:solidFill>
                <a:latin typeface="Arial" panose="020B0604020202020204" pitchFamily="34" charset="0"/>
                <a:cs typeface="Arial" panose="020B0604020202020204" pitchFamily="34" charset="0"/>
              </a:rPr>
              <a:t>109 135 </a:t>
            </a:r>
            <a:r>
              <a:rPr lang="sk-SK" sz="1400" kern="0" dirty="0" smtClean="0">
                <a:solidFill>
                  <a:srgbClr val="000000"/>
                </a:solidFill>
                <a:latin typeface="Arial" panose="020B0604020202020204" pitchFamily="34" charset="0"/>
                <a:cs typeface="Arial" panose="020B0604020202020204" pitchFamily="34" charset="0"/>
              </a:rPr>
              <a:t>858,53 €)</a:t>
            </a:r>
          </a:p>
          <a:p>
            <a:pPr marL="285750" lvl="0" indent="-285750" defTabSz="9144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Zvýšená hodnota MU „</a:t>
            </a:r>
            <a:r>
              <a:rPr lang="pl-PL" sz="1400" kern="0" dirty="0" smtClean="0">
                <a:solidFill>
                  <a:srgbClr val="000000"/>
                </a:solidFill>
                <a:latin typeface="Arial" panose="020B0604020202020204" pitchFamily="34" charset="0"/>
                <a:cs typeface="Arial" panose="020B0604020202020204" pitchFamily="34" charset="0"/>
              </a:rPr>
              <a:t>Počet </a:t>
            </a:r>
            <a:r>
              <a:rPr lang="pl-PL" sz="1400" kern="0" dirty="0">
                <a:solidFill>
                  <a:srgbClr val="000000"/>
                </a:solidFill>
                <a:latin typeface="Arial" panose="020B0604020202020204" pitchFamily="34" charset="0"/>
                <a:cs typeface="Arial" panose="020B0604020202020204" pitchFamily="34" charset="0"/>
              </a:rPr>
              <a:t>osôb cieľovej skupiny zapojených do aktivít </a:t>
            </a:r>
            <a:r>
              <a:rPr lang="pl-PL" sz="1400" kern="0" dirty="0" smtClean="0">
                <a:solidFill>
                  <a:srgbClr val="000000"/>
                </a:solidFill>
                <a:latin typeface="Arial" panose="020B0604020202020204" pitchFamily="34" charset="0"/>
                <a:cs typeface="Arial" panose="020B0604020202020204" pitchFamily="34" charset="0"/>
              </a:rPr>
              <a:t>projektu” </a:t>
            </a:r>
            <a:r>
              <a:rPr lang="sk-SK" sz="1400" kern="0" dirty="0" smtClean="0">
                <a:solidFill>
                  <a:srgbClr val="000000"/>
                </a:solidFill>
                <a:latin typeface="Arial" panose="020B0604020202020204" pitchFamily="34" charset="0"/>
                <a:cs typeface="Arial" panose="020B0604020202020204" pitchFamily="34" charset="0"/>
              </a:rPr>
              <a:t>na 15 250         (v súčasnosti 12 750)</a:t>
            </a:r>
          </a:p>
          <a:p>
            <a:pPr marL="285750" lvl="0" indent="-285750" defTabSz="9144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Zámer prevedený do aktuálne platnej verzie formuláru zámeru a s tým súvisiace doplnenia informácií</a:t>
            </a:r>
          </a:p>
          <a:p>
            <a:pPr marL="285750" lvl="0" indent="-285750" defTabSz="9144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Úpravy v texte súvisiace so súčasným stavom prípravy reformy financovania sociálnych služieb</a:t>
            </a: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 </a:t>
            </a: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321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533972" y="459006"/>
            <a:ext cx="7019901" cy="4060299"/>
          </a:xfrm>
          <a:prstGeom prst="rect">
            <a:avLst/>
          </a:prstGeom>
          <a:noFill/>
          <a:ln cap="flat">
            <a:noFill/>
          </a:ln>
        </p:spPr>
        <p:txBody>
          <a:bodyPr vert="horz" wrap="square" lIns="91440" tIns="45720" rIns="91440" bIns="45720" anchor="t" anchorCtr="1" compatLnSpc="1">
            <a:no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Zmena zámeru NP - Podpora opatrovateľskej služby</a:t>
            </a:r>
          </a:p>
          <a:p>
            <a:pPr lvl="0" defTabSz="914400">
              <a:tabLst>
                <a:tab pos="90488"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lvl="0" defTabSz="914400">
              <a:tabLst>
                <a:tab pos="90488" algn="l"/>
              </a:tabLst>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lvl="0" defTabSz="914400">
              <a:tabLst>
                <a:tab pos="90488"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lvl="0" defTabSz="914400">
              <a:tabLst>
                <a:tab pos="179388" algn="l"/>
              </a:tabLs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Vysporiadanie </a:t>
            </a:r>
            <a:r>
              <a:rPr lang="sk-SK" sz="1400" b="1" kern="0" dirty="0">
                <a:solidFill>
                  <a:srgbClr val="000000"/>
                </a:solidFill>
                <a:latin typeface="Arial" panose="020B0604020202020204" pitchFamily="34" charset="0"/>
                <a:cs typeface="Arial" panose="020B0604020202020204" pitchFamily="34" charset="0"/>
              </a:rPr>
              <a:t>sa s </a:t>
            </a:r>
            <a:r>
              <a:rPr lang="sk-SK" sz="1400" b="1" kern="0" dirty="0" smtClean="0">
                <a:solidFill>
                  <a:srgbClr val="000000"/>
                </a:solidFill>
                <a:latin typeface="Arial" panose="020B0604020202020204" pitchFamily="34" charset="0"/>
                <a:cs typeface="Arial" panose="020B0604020202020204" pitchFamily="34" charset="0"/>
              </a:rPr>
              <a:t>pripomienkami: </a:t>
            </a:r>
            <a:endParaRPr lang="sk-SK" sz="1400" kern="0" dirty="0" smtClean="0">
              <a:solidFill>
                <a:srgbClr val="000000"/>
              </a:solidFill>
              <a:latin typeface="Arial" panose="020B0604020202020204" pitchFamily="34" charset="0"/>
              <a:cs typeface="Arial" panose="020B0604020202020204" pitchFamily="34" charset="0"/>
            </a:endParaRPr>
          </a:p>
          <a:p>
            <a:pPr lvl="0" defTabSz="914400">
              <a:tabLst>
                <a:tab pos="179388"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14 pripomienok – 7 zásadných a 7 obyčajných</a:t>
            </a:r>
          </a:p>
          <a:p>
            <a:pPr lvl="0" algn="just" defTabSz="914400">
              <a:tabLst>
                <a:tab pos="179388" algn="l"/>
              </a:tabLst>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tabLst>
                <a:tab pos="179388" algn="l"/>
              </a:tabLst>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tabLst>
                <a:tab pos="179388"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lgn="just" defTabSz="914400">
              <a:tabLst>
                <a:tab pos="179388" algn="l"/>
              </a:tabLst>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tabLst>
                <a:tab pos="179388"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lgn="just" defTabSz="914400">
              <a:tabLst>
                <a:tab pos="179388" algn="l"/>
              </a:tabLst>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tabLst>
                <a:tab pos="179388" algn="l"/>
              </a:tabLst>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tabLst>
                <a:tab pos="179388" algn="l"/>
              </a:tabLst>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lgn="just" defTabSz="914400">
              <a:tabLst>
                <a:tab pos="179388"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Zdôvodnenie bolo uvedené ku každej pripomienke.</a:t>
            </a: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graphicFrame>
        <p:nvGraphicFramePr>
          <p:cNvPr id="2" name="Tabuľka 1"/>
          <p:cNvGraphicFramePr>
            <a:graphicFrameLocks noGrp="1"/>
          </p:cNvGraphicFramePr>
          <p:nvPr>
            <p:extLst/>
          </p:nvPr>
        </p:nvGraphicFramePr>
        <p:xfrm>
          <a:off x="908201" y="1881495"/>
          <a:ext cx="6175294" cy="1303020"/>
        </p:xfrm>
        <a:graphic>
          <a:graphicData uri="http://schemas.openxmlformats.org/drawingml/2006/table">
            <a:tbl>
              <a:tblPr firstRow="1" bandRow="1">
                <a:tableStyleId>{5C22544A-7EE6-4342-B048-85BDC9FD1C3A}</a:tableStyleId>
              </a:tblPr>
              <a:tblGrid>
                <a:gridCol w="2027185">
                  <a:extLst>
                    <a:ext uri="{9D8B030D-6E8A-4147-A177-3AD203B41FA5}">
                      <a16:colId xmlns:a16="http://schemas.microsoft.com/office/drawing/2014/main" val="3243426673"/>
                    </a:ext>
                  </a:extLst>
                </a:gridCol>
                <a:gridCol w="1356537">
                  <a:extLst>
                    <a:ext uri="{9D8B030D-6E8A-4147-A177-3AD203B41FA5}">
                      <a16:colId xmlns:a16="http://schemas.microsoft.com/office/drawing/2014/main" val="324913190"/>
                    </a:ext>
                  </a:extLst>
                </a:gridCol>
                <a:gridCol w="1303191">
                  <a:extLst>
                    <a:ext uri="{9D8B030D-6E8A-4147-A177-3AD203B41FA5}">
                      <a16:colId xmlns:a16="http://schemas.microsoft.com/office/drawing/2014/main" val="3293135939"/>
                    </a:ext>
                  </a:extLst>
                </a:gridCol>
                <a:gridCol w="1488381">
                  <a:extLst>
                    <a:ext uri="{9D8B030D-6E8A-4147-A177-3AD203B41FA5}">
                      <a16:colId xmlns:a16="http://schemas.microsoft.com/office/drawing/2014/main" val="4022625853"/>
                    </a:ext>
                  </a:extLst>
                </a:gridCol>
              </a:tblGrid>
              <a:tr h="690094">
                <a:tc>
                  <a:txBody>
                    <a:bodyPr/>
                    <a:lstStyle/>
                    <a:p>
                      <a:r>
                        <a:rPr lang="sk-SK" dirty="0" smtClean="0">
                          <a:solidFill>
                            <a:schemeClr val="bg1"/>
                          </a:solidFill>
                          <a:latin typeface="Arial" panose="020B0604020202020204" pitchFamily="34" charset="0"/>
                          <a:cs typeface="Arial" panose="020B0604020202020204" pitchFamily="34" charset="0"/>
                        </a:rPr>
                        <a:t>Typ pripomienky</a:t>
                      </a:r>
                      <a:endParaRPr lang="sk-SK" dirty="0">
                        <a:solidFill>
                          <a:schemeClr val="bg1"/>
                        </a:solidFill>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Zapracované, resp.</a:t>
                      </a:r>
                      <a:r>
                        <a:rPr lang="sk-SK" baseline="0" dirty="0" smtClean="0">
                          <a:latin typeface="Arial" panose="020B0604020202020204" pitchFamily="34" charset="0"/>
                          <a:cs typeface="Arial" panose="020B0604020202020204" pitchFamily="34" charset="0"/>
                        </a:rPr>
                        <a:t> vysvetlené</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Čiastočne</a:t>
                      </a:r>
                      <a:r>
                        <a:rPr lang="sk-SK" baseline="0" dirty="0" smtClean="0">
                          <a:latin typeface="Arial" panose="020B0604020202020204" pitchFamily="34" charset="0"/>
                          <a:cs typeface="Arial" panose="020B0604020202020204" pitchFamily="34" charset="0"/>
                        </a:rPr>
                        <a:t> zapracované</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Nezapracované</a:t>
                      </a:r>
                      <a:endParaRPr lang="sk-SK"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3562892"/>
                  </a:ext>
                </a:extLst>
              </a:tr>
              <a:tr h="289394">
                <a:tc>
                  <a:txBody>
                    <a:bodyPr/>
                    <a:lstStyle/>
                    <a:p>
                      <a:r>
                        <a:rPr lang="sk-SK" dirty="0" smtClean="0">
                          <a:latin typeface="Arial" panose="020B0604020202020204" pitchFamily="34" charset="0"/>
                          <a:cs typeface="Arial" panose="020B0604020202020204" pitchFamily="34" charset="0"/>
                        </a:rPr>
                        <a:t>Zásadné</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6</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1</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0</a:t>
                      </a:r>
                      <a:endParaRPr lang="sk-SK"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2979678"/>
                  </a:ext>
                </a:extLst>
              </a:tr>
              <a:tr h="289394">
                <a:tc>
                  <a:txBody>
                    <a:bodyPr/>
                    <a:lstStyle/>
                    <a:p>
                      <a:r>
                        <a:rPr lang="sk-SK" dirty="0" smtClean="0">
                          <a:latin typeface="Arial" panose="020B0604020202020204" pitchFamily="34" charset="0"/>
                          <a:cs typeface="Arial" panose="020B0604020202020204" pitchFamily="34" charset="0"/>
                        </a:rPr>
                        <a:t>Obyčajné</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3</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0</a:t>
                      </a:r>
                      <a:endParaRPr lang="sk-SK" dirty="0">
                        <a:latin typeface="Arial" panose="020B0604020202020204" pitchFamily="34" charset="0"/>
                        <a:cs typeface="Arial" panose="020B0604020202020204" pitchFamily="34" charset="0"/>
                      </a:endParaRPr>
                    </a:p>
                  </a:txBody>
                  <a:tcPr/>
                </a:tc>
                <a:tc>
                  <a:txBody>
                    <a:bodyPr/>
                    <a:lstStyle/>
                    <a:p>
                      <a:r>
                        <a:rPr lang="sk-SK" dirty="0" smtClean="0">
                          <a:latin typeface="Arial" panose="020B0604020202020204" pitchFamily="34" charset="0"/>
                          <a:cs typeface="Arial" panose="020B0604020202020204" pitchFamily="34" charset="0"/>
                        </a:rPr>
                        <a:t>4</a:t>
                      </a:r>
                      <a:endParaRPr lang="sk-SK"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4148232"/>
                  </a:ext>
                </a:extLst>
              </a:tr>
            </a:tbl>
          </a:graphicData>
        </a:graphic>
      </p:graphicFrame>
    </p:spTree>
    <p:extLst>
      <p:ext uri="{BB962C8B-B14F-4D97-AF65-F5344CB8AC3E}">
        <p14:creationId xmlns:p14="http://schemas.microsoft.com/office/powerpoint/2010/main" val="145001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03594" y="718876"/>
            <a:ext cx="8507541" cy="3588260"/>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b="1" i="1" u="none" strike="noStrike" kern="0" cap="none" spc="0" baseline="0" dirty="0" smtClean="0">
              <a:solidFill>
                <a:srgbClr val="000000"/>
              </a:solidFill>
              <a:uFillTx/>
              <a:latin typeface="Arial" panose="020B0604020202020204" pitchFamily="34" charset="0"/>
              <a:cs typeface="Arial" panose="020B0604020202020204" pitchFamily="34" charset="0"/>
            </a:endParaRPr>
          </a:p>
        </p:txBody>
      </p:sp>
      <p:sp>
        <p:nvSpPr>
          <p:cNvPr id="2" name="Obdĺžnik 1"/>
          <p:cNvSpPr/>
          <p:nvPr/>
        </p:nvSpPr>
        <p:spPr>
          <a:xfrm>
            <a:off x="303594" y="468491"/>
            <a:ext cx="8507542" cy="3370153"/>
          </a:xfrm>
          <a:prstGeom prst="rect">
            <a:avLst/>
          </a:prstGeom>
        </p:spPr>
        <p:txBody>
          <a:bodyPr wrap="square">
            <a:spAutoFit/>
          </a:bodyPr>
          <a:lstStyle/>
          <a:p>
            <a:pPr lvl="0" algn="ctr" defTabSz="914400">
              <a:lnSpc>
                <a:spcPct val="150000"/>
              </a:lnSpc>
              <a:defRPr sz="1800" b="0" i="0" u="none" strike="noStrike" kern="0" cap="none" spc="0" baseline="0">
                <a:solidFill>
                  <a:srgbClr val="000000"/>
                </a:solidFill>
                <a:uFillTx/>
              </a:defRPr>
            </a:pPr>
            <a:r>
              <a:rPr lang="sk-SK" sz="4000" b="1" dirty="0" smtClean="0">
                <a:solidFill>
                  <a:srgbClr val="FF0000"/>
                </a:solidFill>
                <a:latin typeface="Arial" panose="020B0604020202020204" pitchFamily="34" charset="0"/>
                <a:cs typeface="Arial" panose="020B0604020202020204" pitchFamily="34" charset="0"/>
              </a:rPr>
              <a:t>HLASOVANIE</a:t>
            </a:r>
            <a:endParaRPr lang="sk-SK" sz="4000" b="1" dirty="0">
              <a:solidFill>
                <a:srgbClr val="FF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ctr" defTabSz="914400">
              <a:lnSpc>
                <a:spcPct val="150000"/>
              </a:lnSpc>
              <a:defRPr sz="1800" b="0" i="0" u="none" strike="noStrike" kern="0" cap="none" spc="0" baseline="0">
                <a:solidFill>
                  <a:srgbClr val="000000"/>
                </a:solidFill>
                <a:uFillTx/>
              </a:defRPr>
            </a:pPr>
            <a:r>
              <a:rPr lang="sk-SK" sz="2200" b="1" dirty="0" smtClean="0">
                <a:solidFill>
                  <a:srgbClr val="000000"/>
                </a:solidFill>
                <a:latin typeface="Arial" panose="020B0604020202020204" pitchFamily="34" charset="0"/>
                <a:cs typeface="Arial" panose="020B0604020202020204" pitchFamily="34" charset="0"/>
              </a:rPr>
              <a:t>Pred hlasovaním žiadame jednotlivých členov komisie o </a:t>
            </a:r>
            <a:r>
              <a:rPr lang="sk-SK" sz="2200" b="1" dirty="0" err="1" smtClean="0">
                <a:solidFill>
                  <a:srgbClr val="000000"/>
                </a:solidFill>
                <a:latin typeface="Arial" panose="020B0604020202020204" pitchFamily="34" charset="0"/>
                <a:cs typeface="Arial" panose="020B0604020202020204" pitchFamily="34" charset="0"/>
              </a:rPr>
              <a:t>sebaidentifikovanie</a:t>
            </a:r>
            <a:r>
              <a:rPr lang="sk-SK" sz="2200" b="1" dirty="0" smtClean="0">
                <a:solidFill>
                  <a:srgbClr val="000000"/>
                </a:solidFill>
                <a:latin typeface="Arial" panose="020B0604020202020204" pitchFamily="34" charset="0"/>
                <a:cs typeface="Arial" panose="020B0604020202020204" pitchFamily="34" charset="0"/>
              </a:rPr>
              <a:t> možného konfliktu záujmov k schvaľovanému národnému projektu.</a:t>
            </a:r>
          </a:p>
        </p:txBody>
      </p:sp>
    </p:spTree>
    <p:extLst>
      <p:ext uri="{BB962C8B-B14F-4D97-AF65-F5344CB8AC3E}">
        <p14:creationId xmlns:p14="http://schemas.microsoft.com/office/powerpoint/2010/main" val="207780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1" y="414863"/>
            <a:ext cx="8398727" cy="4075155"/>
          </a:xfrm>
          <a:prstGeom prst="rect">
            <a:avLst/>
          </a:prstGeom>
          <a:no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Zmena zámeru NP - </a:t>
            </a:r>
            <a:r>
              <a:rPr lang="sk-SK" b="1" kern="0" dirty="0">
                <a:solidFill>
                  <a:srgbClr val="000000"/>
                </a:solidFill>
                <a:latin typeface="Arial" panose="020B0604020202020204" pitchFamily="34" charset="0"/>
                <a:cs typeface="Arial" panose="020B0604020202020204" pitchFamily="34" charset="0"/>
              </a:rPr>
              <a:t>Poskytovanie finančných príspevkov integračným </a:t>
            </a:r>
            <a:r>
              <a:rPr lang="sk-SK" b="1" kern="0" dirty="0" smtClean="0">
                <a:solidFill>
                  <a:srgbClr val="000000"/>
                </a:solidFill>
                <a:latin typeface="Arial" panose="020B0604020202020204" pitchFamily="34" charset="0"/>
                <a:cs typeface="Arial" panose="020B0604020202020204" pitchFamily="34" charset="0"/>
              </a:rPr>
              <a:t>podnikom</a:t>
            </a:r>
            <a:endParaRPr lang="sk-SK" b="1"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b="1" kern="0" dirty="0">
              <a:solidFill>
                <a:srgbClr val="000000"/>
              </a:solidFill>
              <a:latin typeface="Arial" panose="020B0604020202020204" pitchFamily="34" charset="0"/>
              <a:cs typeface="Arial" panose="020B0604020202020204" pitchFamily="34" charset="0"/>
            </a:endParaRPr>
          </a:p>
          <a:p>
            <a:pPr lvl="0">
              <a:spcBef>
                <a:spcPts val="600"/>
              </a:spcBef>
              <a:spcAft>
                <a:spcPts val="600"/>
              </a:spcAft>
              <a:defRPr sz="1800" b="0" i="0" u="none" strike="noStrike" kern="0" cap="none" spc="0" baseline="0">
                <a:solidFill>
                  <a:srgbClr val="000000"/>
                </a:solidFill>
                <a:uFillTx/>
              </a:defRPr>
            </a:pPr>
            <a:r>
              <a:rPr lang="sk-SK" sz="1400" kern="0" dirty="0" err="1" smtClean="0">
                <a:solidFill>
                  <a:srgbClr val="000000"/>
                </a:solidFill>
                <a:latin typeface="Arial" panose="020B0604020202020204" pitchFamily="34" charset="0"/>
                <a:cs typeface="Arial" panose="020B0604020202020204" pitchFamily="34" charset="0"/>
              </a:rPr>
              <a:t>Preschválenie</a:t>
            </a:r>
            <a:r>
              <a:rPr lang="sk-SK" sz="1400" kern="0" dirty="0" smtClean="0">
                <a:solidFill>
                  <a:srgbClr val="000000"/>
                </a:solidFill>
                <a:latin typeface="Arial" panose="020B0604020202020204" pitchFamily="34" charset="0"/>
                <a:cs typeface="Arial" panose="020B0604020202020204" pitchFamily="34" charset="0"/>
              </a:rPr>
              <a:t> zmien v zámere NP (pôvodne schválený na rokovaní dňa 07.09.2023)</a:t>
            </a:r>
          </a:p>
          <a:p>
            <a:pPr lvl="0">
              <a:spcBef>
                <a:spcPts val="1200"/>
              </a:spcBef>
              <a:spcAft>
                <a:spcPts val="6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Priorita: </a:t>
            </a:r>
            <a:r>
              <a:rPr lang="sk-SK" sz="1400" kern="0" dirty="0" smtClean="0">
                <a:solidFill>
                  <a:srgbClr val="000000"/>
                </a:solidFill>
                <a:latin typeface="Arial" panose="020B0604020202020204" pitchFamily="34" charset="0"/>
                <a:cs typeface="Arial" panose="020B0604020202020204" pitchFamily="34" charset="0"/>
              </a:rPr>
              <a:t>4P1 Adaptabilný a prístupný trh práce</a:t>
            </a:r>
            <a:endParaRPr lang="sk-SK" sz="1400" b="1" kern="0" dirty="0" smtClean="0">
              <a:solidFill>
                <a:srgbClr val="000000"/>
              </a:solidFill>
              <a:latin typeface="Arial" panose="020B0604020202020204" pitchFamily="34" charset="0"/>
              <a:cs typeface="Arial" panose="020B0604020202020204" pitchFamily="34" charset="0"/>
            </a:endParaRPr>
          </a:p>
          <a:p>
            <a:pPr lvl="0">
              <a:spcBef>
                <a:spcPts val="1200"/>
              </a:spcBef>
              <a:spcAft>
                <a:spcPts val="6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Špecifický cieľ: </a:t>
            </a:r>
            <a:r>
              <a:rPr lang="sk-SK" sz="1400" kern="0" dirty="0" smtClean="0">
                <a:solidFill>
                  <a:srgbClr val="000000"/>
                </a:solidFill>
                <a:latin typeface="Arial" panose="020B0604020202020204" pitchFamily="34" charset="0"/>
                <a:cs typeface="Arial" panose="020B0604020202020204" pitchFamily="34" charset="0"/>
              </a:rPr>
              <a:t>ESO4.1 Zlepšenie prístupu k zamestnaniu a aktivačným opatreniam na trhu práce ...</a:t>
            </a:r>
          </a:p>
          <a:p>
            <a:pPr lvl="0">
              <a:spcBef>
                <a:spcPts val="1200"/>
              </a:spcBef>
              <a:spcAft>
                <a:spcPts val="6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Akcia v zmysle P SK</a:t>
            </a:r>
            <a:r>
              <a:rPr lang="sk-SK" sz="1400" kern="0" dirty="0" smtClean="0">
                <a:solidFill>
                  <a:srgbClr val="000000"/>
                </a:solidFill>
                <a:latin typeface="Arial" panose="020B0604020202020204" pitchFamily="34" charset="0"/>
                <a:cs typeface="Arial" panose="020B0604020202020204" pitchFamily="34" charset="0"/>
              </a:rPr>
              <a:t>: poskytovanie finančných príspevkov registrovaným integračným sociálnym podnikom za účelom podpory ohrozených a znevýhodnených osôb pri nadobúdaní a udržaní pracovných návykov</a:t>
            </a:r>
          </a:p>
          <a:p>
            <a:pPr lvl="0">
              <a:spcBef>
                <a:spcPts val="1200"/>
              </a:spcBef>
              <a:spcAft>
                <a:spcPts val="6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Žiadateľ: </a:t>
            </a:r>
            <a:r>
              <a:rPr lang="sk-SK" sz="1400" kern="0" dirty="0" smtClean="0">
                <a:solidFill>
                  <a:srgbClr val="000000"/>
                </a:solidFill>
                <a:latin typeface="Arial" panose="020B0604020202020204" pitchFamily="34" charset="0"/>
                <a:cs typeface="Arial" panose="020B0604020202020204" pitchFamily="34" charset="0"/>
              </a:rPr>
              <a:t>Ústredie práce, sociálnych vecí a rodiny 			</a:t>
            </a: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 </a:t>
            </a: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008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5"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3" y="511445"/>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41" algn="ctr" defTabSz="914378">
              <a:tabLst>
                <a:tab pos="803255" algn="l"/>
                <a:tab pos="1523962"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14863"/>
            <a:ext cx="8056020" cy="4075155"/>
          </a:xfrm>
          <a:prstGeom prst="rect">
            <a:avLst/>
          </a:prstGeom>
          <a:no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Zmena zámeru NP - Poskytovanie finančných príspevkov integračným podnikom</a:t>
            </a:r>
          </a:p>
          <a:p>
            <a:pPr lvl="0" algn="ctr">
              <a:defRPr sz="1800" b="0" i="0" u="none" strike="noStrike" kern="0" cap="none" spc="0" baseline="0">
                <a:solidFill>
                  <a:srgbClr val="000000"/>
                </a:solidFill>
                <a:uFillTx/>
              </a:defRPr>
            </a:pPr>
            <a:endParaRPr lang="sk-SK" b="1"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Dôvod zmeny:</a:t>
            </a:r>
            <a:r>
              <a:rPr lang="sk-SK" sz="1400" kern="0" dirty="0">
                <a:solidFill>
                  <a:srgbClr val="000000"/>
                </a:solidFill>
                <a:latin typeface="Arial" panose="020B0604020202020204" pitchFamily="34" charset="0"/>
                <a:cs typeface="Arial" panose="020B0604020202020204" pitchFamily="34" charset="0"/>
              </a:rPr>
              <a:t> </a:t>
            </a:r>
            <a:endParaRPr lang="sk-SK" sz="1400" kern="0" dirty="0" smtClean="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marL="285743" indent="-285743">
              <a:buFont typeface="Arial" panose="020B0604020202020204" pitchFamily="34" charset="0"/>
              <a:buChar char="•"/>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nárast počtu registrovaných sociálnych podnikov </a:t>
            </a:r>
            <a:r>
              <a:rPr lang="sk-SK" sz="1400" kern="0" dirty="0">
                <a:solidFill>
                  <a:srgbClr val="000000"/>
                </a:solidFill>
                <a:latin typeface="Arial" panose="020B0604020202020204" pitchFamily="34" charset="0"/>
                <a:cs typeface="Arial" panose="020B0604020202020204" pitchFamily="34" charset="0"/>
              </a:rPr>
              <a:t>z 541 v júli 2023</a:t>
            </a:r>
            <a:r>
              <a:rPr lang="sk-SK" sz="1400" kern="0" dirty="0" smtClean="0">
                <a:solidFill>
                  <a:srgbClr val="000000"/>
                </a:solidFill>
                <a:latin typeface="Arial" panose="020B0604020202020204" pitchFamily="34" charset="0"/>
                <a:cs typeface="Arial" panose="020B0604020202020204" pitchFamily="34" charset="0"/>
              </a:rPr>
              <a:t> na </a:t>
            </a:r>
            <a:r>
              <a:rPr lang="sk-SK" sz="1400" b="1" kern="0" dirty="0" smtClean="0">
                <a:solidFill>
                  <a:srgbClr val="000000"/>
                </a:solidFill>
                <a:latin typeface="Arial" panose="020B0604020202020204" pitchFamily="34" charset="0"/>
                <a:cs typeface="Arial" panose="020B0604020202020204" pitchFamily="34" charset="0"/>
              </a:rPr>
              <a:t>623</a:t>
            </a:r>
            <a:r>
              <a:rPr lang="sk-SK" sz="1400" kern="0" dirty="0" smtClean="0">
                <a:solidFill>
                  <a:srgbClr val="000000"/>
                </a:solidFill>
                <a:latin typeface="Arial" panose="020B0604020202020204" pitchFamily="34" charset="0"/>
                <a:cs typeface="Arial" panose="020B0604020202020204" pitchFamily="34" charset="0"/>
              </a:rPr>
              <a:t> </a:t>
            </a:r>
            <a:r>
              <a:rPr lang="sk-SK" sz="1400" kern="0" dirty="0">
                <a:solidFill>
                  <a:srgbClr val="000000"/>
                </a:solidFill>
                <a:latin typeface="Arial" panose="020B0604020202020204" pitchFamily="34" charset="0"/>
                <a:cs typeface="Arial" panose="020B0604020202020204" pitchFamily="34" charset="0"/>
              </a:rPr>
              <a:t>v septembri </a:t>
            </a:r>
            <a:r>
              <a:rPr lang="sk-SK" sz="1400" kern="0" dirty="0" smtClean="0">
                <a:solidFill>
                  <a:srgbClr val="000000"/>
                </a:solidFill>
                <a:latin typeface="Arial" panose="020B0604020202020204" pitchFamily="34" charset="0"/>
                <a:cs typeface="Arial" panose="020B0604020202020204" pitchFamily="34" charset="0"/>
              </a:rPr>
              <a:t>2025 </a:t>
            </a:r>
          </a:p>
          <a:p>
            <a:pPr marL="285743" indent="-285743">
              <a:buFont typeface="Arial" panose="020B0604020202020204" pitchFamily="34" charset="0"/>
              <a:buChar char="•"/>
              <a:defRPr sz="1800" b="0" i="0" u="none" strike="noStrike" kern="0" cap="none" spc="0" baseline="0">
                <a:solidFill>
                  <a:srgbClr val="000000"/>
                </a:solidFill>
                <a:uFillTx/>
              </a:defRPr>
            </a:pPr>
            <a:endParaRPr lang="sk-SK" sz="1400" kern="0" dirty="0" smtClean="0">
              <a:solidFill>
                <a:srgbClr val="000000"/>
              </a:solidFill>
              <a:latin typeface="Arial" panose="020B0604020202020204" pitchFamily="34" charset="0"/>
              <a:cs typeface="Arial" panose="020B0604020202020204" pitchFamily="34" charset="0"/>
            </a:endParaRPr>
          </a:p>
          <a:p>
            <a:pPr marL="285743" indent="-285743">
              <a:buFont typeface="Arial" panose="020B0604020202020204" pitchFamily="34" charset="0"/>
              <a:buChar char="•"/>
              <a:defRPr sz="1800" b="0" i="0" u="none" strike="noStrike" kern="0" cap="none" spc="0" baseline="0">
                <a:solidFill>
                  <a:srgbClr val="000000"/>
                </a:solidFill>
                <a:uFillTx/>
              </a:defRPr>
            </a:pPr>
            <a:r>
              <a:rPr lang="sk-SK" sz="1400" kern="0" dirty="0">
                <a:solidFill>
                  <a:srgbClr val="000000"/>
                </a:solidFill>
                <a:latin typeface="Arial" panose="020B0604020202020204" pitchFamily="34" charset="0"/>
                <a:cs typeface="Arial" panose="020B0604020202020204" pitchFamily="34" charset="0"/>
              </a:rPr>
              <a:t>nárast počtu zamestnancov RSP z </a:t>
            </a:r>
            <a:r>
              <a:rPr lang="en-US" sz="1400" kern="0" dirty="0">
                <a:solidFill>
                  <a:srgbClr val="000000"/>
                </a:solidFill>
                <a:latin typeface="Arial" panose="020B0604020202020204" pitchFamily="34" charset="0"/>
                <a:cs typeface="Arial" panose="020B0604020202020204" pitchFamily="34" charset="0"/>
              </a:rPr>
              <a:t>5 165 </a:t>
            </a:r>
            <a:r>
              <a:rPr lang="sk-SK" sz="1400" kern="0" dirty="0" smtClean="0">
                <a:solidFill>
                  <a:srgbClr val="000000"/>
                </a:solidFill>
                <a:latin typeface="Arial" panose="020B0604020202020204" pitchFamily="34" charset="0"/>
                <a:cs typeface="Arial" panose="020B0604020202020204" pitchFamily="34" charset="0"/>
              </a:rPr>
              <a:t>v </a:t>
            </a:r>
            <a:r>
              <a:rPr lang="sk-SK" sz="1400" kern="0" dirty="0">
                <a:solidFill>
                  <a:srgbClr val="000000"/>
                </a:solidFill>
                <a:latin typeface="Arial" panose="020B0604020202020204" pitchFamily="34" charset="0"/>
                <a:cs typeface="Arial" panose="020B0604020202020204" pitchFamily="34" charset="0"/>
              </a:rPr>
              <a:t>júli 2023 na </a:t>
            </a:r>
            <a:r>
              <a:rPr lang="en-US" sz="1400" b="1" kern="0" dirty="0">
                <a:solidFill>
                  <a:srgbClr val="000000"/>
                </a:solidFill>
                <a:latin typeface="Arial" panose="020B0604020202020204" pitchFamily="34" charset="0"/>
                <a:cs typeface="Arial" panose="020B0604020202020204" pitchFamily="34" charset="0"/>
              </a:rPr>
              <a:t>6 126 </a:t>
            </a:r>
            <a:r>
              <a:rPr lang="sk-SK" sz="1400" kern="0" dirty="0" smtClean="0">
                <a:solidFill>
                  <a:srgbClr val="000000"/>
                </a:solidFill>
                <a:latin typeface="Arial" panose="020B0604020202020204" pitchFamily="34" charset="0"/>
                <a:cs typeface="Arial" panose="020B0604020202020204" pitchFamily="34" charset="0"/>
              </a:rPr>
              <a:t>v </a:t>
            </a:r>
            <a:r>
              <a:rPr lang="sk-SK" sz="1400" kern="0" dirty="0">
                <a:solidFill>
                  <a:srgbClr val="000000"/>
                </a:solidFill>
                <a:latin typeface="Arial" panose="020B0604020202020204" pitchFamily="34" charset="0"/>
                <a:cs typeface="Arial" panose="020B0604020202020204" pitchFamily="34" charset="0"/>
              </a:rPr>
              <a:t>septembri </a:t>
            </a:r>
            <a:r>
              <a:rPr lang="sk-SK" sz="1400" kern="0" dirty="0" smtClean="0">
                <a:solidFill>
                  <a:srgbClr val="000000"/>
                </a:solidFill>
                <a:latin typeface="Arial" panose="020B0604020202020204" pitchFamily="34" charset="0"/>
                <a:cs typeface="Arial" panose="020B0604020202020204" pitchFamily="34" charset="0"/>
              </a:rPr>
              <a:t>2025</a:t>
            </a:r>
          </a:p>
          <a:p>
            <a:pPr marL="285743" indent="-285743">
              <a:buFont typeface="Arial" panose="020B0604020202020204" pitchFamily="34" charset="0"/>
              <a:buChar char="•"/>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marL="285743" indent="-285743">
              <a:buFont typeface="Arial" panose="020B0604020202020204" pitchFamily="34" charset="0"/>
              <a:buChar char="•"/>
              <a:defRPr sz="1800" b="0" i="0" u="none" strike="noStrike" kern="0" cap="none" spc="0" baseline="0">
                <a:solidFill>
                  <a:srgbClr val="000000"/>
                </a:solidFill>
                <a:uFillTx/>
              </a:defRPr>
            </a:pPr>
            <a:r>
              <a:rPr lang="sk-SK" sz="1400" kern="0" dirty="0" err="1">
                <a:solidFill>
                  <a:srgbClr val="000000"/>
                </a:solidFill>
                <a:latin typeface="Arial" panose="020B0604020202020204" pitchFamily="34" charset="0"/>
                <a:cs typeface="Arial" panose="020B0604020202020204" pitchFamily="34" charset="0"/>
              </a:rPr>
              <a:t>u</a:t>
            </a:r>
            <a:r>
              <a:rPr lang="sk-SK" sz="1400" kern="0" dirty="0" err="1" smtClean="0">
                <a:solidFill>
                  <a:srgbClr val="000000"/>
                </a:solidFill>
                <a:latin typeface="Arial" panose="020B0604020202020204" pitchFamily="34" charset="0"/>
                <a:cs typeface="Arial" panose="020B0604020202020204" pitchFamily="34" charset="0"/>
              </a:rPr>
              <a:t>miestňovací</a:t>
            </a:r>
            <a:r>
              <a:rPr lang="sk-SK" sz="1400" kern="0" dirty="0" smtClean="0">
                <a:solidFill>
                  <a:srgbClr val="000000"/>
                </a:solidFill>
                <a:latin typeface="Arial" panose="020B0604020202020204" pitchFamily="34" charset="0"/>
                <a:cs typeface="Arial" panose="020B0604020202020204" pitchFamily="34" charset="0"/>
              </a:rPr>
              <a:t> </a:t>
            </a:r>
            <a:r>
              <a:rPr lang="sk-SK" sz="1400" kern="0" dirty="0">
                <a:solidFill>
                  <a:srgbClr val="000000"/>
                </a:solidFill>
                <a:latin typeface="Arial" panose="020B0604020202020204" pitchFamily="34" charset="0"/>
                <a:cs typeface="Arial" panose="020B0604020202020204" pitchFamily="34" charset="0"/>
              </a:rPr>
              <a:t>príspevok a vyrovnávací </a:t>
            </a:r>
            <a:r>
              <a:rPr lang="sk-SK" sz="1400" kern="0" dirty="0" smtClean="0">
                <a:solidFill>
                  <a:srgbClr val="000000"/>
                </a:solidFill>
                <a:latin typeface="Arial" panose="020B0604020202020204" pitchFamily="34" charset="0"/>
                <a:cs typeface="Arial" panose="020B0604020202020204" pitchFamily="34" charset="0"/>
              </a:rPr>
              <a:t>príspevok </a:t>
            </a:r>
            <a:r>
              <a:rPr lang="sk-SK" sz="1400" b="1" kern="0" dirty="0" smtClean="0">
                <a:solidFill>
                  <a:srgbClr val="000000"/>
                </a:solidFill>
                <a:latin typeface="Arial" panose="020B0604020202020204" pitchFamily="34" charset="0"/>
                <a:cs typeface="Arial" panose="020B0604020202020204" pitchFamily="34" charset="0"/>
              </a:rPr>
              <a:t>sú</a:t>
            </a:r>
            <a:r>
              <a:rPr lang="sk-SK" sz="1400" kern="0" dirty="0" smtClean="0">
                <a:solidFill>
                  <a:srgbClr val="000000"/>
                </a:solidFill>
                <a:latin typeface="Arial" panose="020B0604020202020204" pitchFamily="34" charset="0"/>
                <a:cs typeface="Arial" panose="020B0604020202020204" pitchFamily="34" charset="0"/>
              </a:rPr>
              <a:t>, v zmysle zákona č. 112/2018 Z. z.</a:t>
            </a:r>
            <a:r>
              <a:rPr lang="pl-PL" b="1" dirty="0"/>
              <a:t> </a:t>
            </a:r>
            <a:r>
              <a:rPr lang="pl-PL" sz="1400" kern="0" dirty="0">
                <a:solidFill>
                  <a:srgbClr val="000000"/>
                </a:solidFill>
                <a:latin typeface="Arial" panose="020B0604020202020204" pitchFamily="34" charset="0"/>
                <a:cs typeface="Arial" panose="020B0604020202020204" pitchFamily="34" charset="0"/>
              </a:rPr>
              <a:t>o sociálnej ekonomike a sociálnych </a:t>
            </a:r>
            <a:r>
              <a:rPr lang="pl-PL" sz="1400" kern="0" dirty="0" smtClean="0">
                <a:solidFill>
                  <a:srgbClr val="000000"/>
                </a:solidFill>
                <a:latin typeface="Arial" panose="020B0604020202020204" pitchFamily="34" charset="0"/>
                <a:cs typeface="Arial" panose="020B0604020202020204" pitchFamily="34" charset="0"/>
              </a:rPr>
              <a:t>podnikoch, oprávneným žiadateľom </a:t>
            </a:r>
            <a:r>
              <a:rPr lang="sk-SK" sz="1400" b="1" kern="0" dirty="0" err="1" smtClean="0">
                <a:solidFill>
                  <a:srgbClr val="000000"/>
                </a:solidFill>
                <a:latin typeface="Arial" panose="020B0604020202020204" pitchFamily="34" charset="0"/>
                <a:cs typeface="Arial" panose="020B0604020202020204" pitchFamily="34" charset="0"/>
              </a:rPr>
              <a:t>nárokovateľné</a:t>
            </a:r>
            <a:endParaRPr lang="sk-SK" sz="1400" b="1"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marL="285743" indent="-285743">
              <a:buFont typeface="Arial" panose="020B0604020202020204" pitchFamily="34" charset="0"/>
              <a:buChar char="•"/>
              <a:defRPr sz="1800" b="0" i="0" u="none" strike="noStrike" kern="0" cap="none" spc="0" baseline="0">
                <a:solidFill>
                  <a:srgbClr val="000000"/>
                </a:solidFill>
                <a:uFillTx/>
              </a:defRPr>
            </a:pPr>
            <a:r>
              <a:rPr lang="sk-SK" sz="1400" kern="0" dirty="0">
                <a:solidFill>
                  <a:srgbClr val="000000"/>
                </a:solidFill>
                <a:latin typeface="Arial" panose="020B0604020202020204" pitchFamily="34" charset="0"/>
                <a:cs typeface="Arial" panose="020B0604020202020204" pitchFamily="34" charset="0"/>
              </a:rPr>
              <a:t>potreba zachovať kontinuitu podpory </a:t>
            </a:r>
            <a:r>
              <a:rPr lang="sk-SK" sz="1400" kern="0" dirty="0" smtClean="0">
                <a:solidFill>
                  <a:srgbClr val="000000"/>
                </a:solidFill>
                <a:latin typeface="Arial" panose="020B0604020202020204" pitchFamily="34" charset="0"/>
                <a:cs typeface="Arial" panose="020B0604020202020204" pitchFamily="34" charset="0"/>
              </a:rPr>
              <a:t>integračných podnikov </a:t>
            </a:r>
            <a:r>
              <a:rPr lang="sk-SK" sz="1400" kern="0" dirty="0">
                <a:solidFill>
                  <a:srgbClr val="000000"/>
                </a:solidFill>
                <a:latin typeface="Arial" panose="020B0604020202020204" pitchFamily="34" charset="0"/>
                <a:cs typeface="Arial" panose="020B0604020202020204" pitchFamily="34" charset="0"/>
              </a:rPr>
              <a:t>aj v roku 2026</a:t>
            </a: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sk-SK" sz="1400" kern="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70317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45357"/>
            <a:ext cx="8227372" cy="4075155"/>
          </a:xfrm>
          <a:prstGeom prst="rect">
            <a:avLst/>
          </a:prstGeom>
          <a:no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Zmena zámeru NP </a:t>
            </a:r>
            <a:r>
              <a:rPr lang="sk-SK" b="1" kern="0" dirty="0">
                <a:solidFill>
                  <a:srgbClr val="000000"/>
                </a:solidFill>
                <a:latin typeface="Arial" panose="020B0604020202020204" pitchFamily="34" charset="0"/>
                <a:cs typeface="Arial" panose="020B0604020202020204" pitchFamily="34" charset="0"/>
              </a:rPr>
              <a:t>- Poskytovanie finančných príspevkov integračným </a:t>
            </a:r>
            <a:r>
              <a:rPr lang="sk-SK" b="1" kern="0" dirty="0" smtClean="0">
                <a:solidFill>
                  <a:srgbClr val="000000"/>
                </a:solidFill>
                <a:latin typeface="Arial" panose="020B0604020202020204" pitchFamily="34" charset="0"/>
                <a:cs typeface="Arial" panose="020B0604020202020204" pitchFamily="34" charset="0"/>
              </a:rPr>
              <a:t>podnikom</a:t>
            </a:r>
            <a:endParaRPr lang="sk-SK" b="1" kern="0" dirty="0">
              <a:solidFill>
                <a:srgbClr val="000000"/>
              </a:solidFill>
              <a:latin typeface="Arial" panose="020B0604020202020204" pitchFamily="34" charset="0"/>
              <a:cs typeface="Arial" panose="020B0604020202020204" pitchFamily="34" charset="0"/>
            </a:endParaRPr>
          </a:p>
          <a:p>
            <a:pPr lvl="0" algn="just" defTabSz="914400">
              <a:spcBef>
                <a:spcPts val="600"/>
              </a:spcBef>
              <a:spcAft>
                <a:spcPts val="600"/>
              </a:spcAft>
              <a:defRPr sz="1800" b="0" i="0" u="none" strike="noStrike" kern="0" cap="none" spc="0" baseline="0">
                <a:solidFill>
                  <a:srgbClr val="000000"/>
                </a:solidFill>
                <a:uFillTx/>
              </a:defRPr>
            </a:pPr>
            <a:endParaRPr lang="sk-SK" sz="1400" b="1" kern="0" dirty="0" smtClean="0">
              <a:solidFill>
                <a:srgbClr val="000000"/>
              </a:solidFill>
              <a:latin typeface="Arial" panose="020B0604020202020204" pitchFamily="34" charset="0"/>
              <a:cs typeface="Arial" panose="020B0604020202020204" pitchFamily="34" charset="0"/>
            </a:endParaRPr>
          </a:p>
          <a:p>
            <a:pPr lvl="0" defTabSz="914400">
              <a:spcBef>
                <a:spcPts val="600"/>
              </a:spcBef>
              <a:spcAft>
                <a:spcPts val="600"/>
              </a:spcAf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Zmeny v zámere: </a:t>
            </a:r>
          </a:p>
          <a:p>
            <a:pPr marL="285750" indent="-285750" defTabSz="9144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sk-SK" sz="1400" kern="0" dirty="0" smtClean="0">
                <a:latin typeface="Arial" panose="020B0604020202020204" pitchFamily="34" charset="0"/>
                <a:cs typeface="Arial" panose="020B0604020202020204" pitchFamily="34" charset="0"/>
              </a:rPr>
              <a:t>zvýšenie alokácie COV na </a:t>
            </a:r>
            <a:r>
              <a:rPr lang="sk-SK" sz="1400" b="1" kern="0" dirty="0" smtClean="0">
                <a:latin typeface="Arial" panose="020B0604020202020204" pitchFamily="34" charset="0"/>
                <a:cs typeface="Arial" panose="020B0604020202020204" pitchFamily="34" charset="0"/>
              </a:rPr>
              <a:t>192 600 000 € </a:t>
            </a:r>
            <a:r>
              <a:rPr lang="sk-SK" sz="1400" kern="0" dirty="0" smtClean="0">
                <a:latin typeface="Arial" panose="020B0604020202020204" pitchFamily="34" charset="0"/>
                <a:cs typeface="Arial" panose="020B0604020202020204" pitchFamily="34" charset="0"/>
              </a:rPr>
              <a:t>(pôvodne 102 720 000 €)</a:t>
            </a:r>
          </a:p>
          <a:p>
            <a:pPr marL="285750" indent="-285750" defTabSz="9144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sk-SK" sz="1400" kern="0" dirty="0" smtClean="0">
                <a:latin typeface="Arial" panose="020B0604020202020204" pitchFamily="34" charset="0"/>
                <a:cs typeface="Arial" panose="020B0604020202020204" pitchFamily="34" charset="0"/>
              </a:rPr>
              <a:t>zvýšená hodnota MU PSKPO128 „Počet účastníkov zapojených do aktivít projektu” na </a:t>
            </a:r>
            <a:r>
              <a:rPr lang="sk-SK" sz="1400" b="1" kern="0" dirty="0" smtClean="0">
                <a:latin typeface="Arial" panose="020B0604020202020204" pitchFamily="34" charset="0"/>
                <a:cs typeface="Arial" panose="020B0604020202020204" pitchFamily="34" charset="0"/>
              </a:rPr>
              <a:t>9 000  </a:t>
            </a:r>
            <a:r>
              <a:rPr lang="sk-SK" sz="1400" kern="0" dirty="0" smtClean="0">
                <a:latin typeface="Arial" panose="020B0604020202020204" pitchFamily="34" charset="0"/>
                <a:cs typeface="Arial" panose="020B0604020202020204" pitchFamily="34" charset="0"/>
              </a:rPr>
              <a:t>(pôvodne 4 800)</a:t>
            </a:r>
          </a:p>
          <a:p>
            <a:pPr marL="285750" indent="-285750" defTabSz="9144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sk-SK" sz="1400" b="1" kern="0" dirty="0" smtClean="0">
                <a:latin typeface="Arial" panose="020B0604020202020204" pitchFamily="34" charset="0"/>
                <a:cs typeface="Arial" panose="020B0604020202020204" pitchFamily="34" charset="0"/>
              </a:rPr>
              <a:t>aktualizácia</a:t>
            </a:r>
            <a:r>
              <a:rPr lang="sk-SK" sz="1400" kern="0" dirty="0" smtClean="0">
                <a:latin typeface="Arial" panose="020B0604020202020204" pitchFamily="34" charset="0"/>
                <a:cs typeface="Arial" panose="020B0604020202020204" pitchFamily="34" charset="0"/>
              </a:rPr>
              <a:t> schém štátnej pomoci a pomoci de </a:t>
            </a:r>
            <a:r>
              <a:rPr lang="sk-SK" sz="1400" kern="0" dirty="0" err="1" smtClean="0">
                <a:latin typeface="Arial" panose="020B0604020202020204" pitchFamily="34" charset="0"/>
                <a:cs typeface="Arial" panose="020B0604020202020204" pitchFamily="34" charset="0"/>
              </a:rPr>
              <a:t>minimis</a:t>
            </a:r>
            <a:r>
              <a:rPr lang="sk-SK" sz="1400" kern="0" dirty="0" smtClean="0">
                <a:latin typeface="Arial" panose="020B0604020202020204" pitchFamily="34" charset="0"/>
                <a:cs typeface="Arial" panose="020B0604020202020204" pitchFamily="34" charset="0"/>
              </a:rPr>
              <a:t> (platné znenia)</a:t>
            </a:r>
          </a:p>
          <a:p>
            <a:pPr marL="285750" indent="-285750" defTabSz="9144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sk-SK" sz="1400" kern="0" dirty="0" smtClean="0">
                <a:latin typeface="Arial" panose="020B0604020202020204" pitchFamily="34" charset="0"/>
                <a:cs typeface="Arial" panose="020B0604020202020204" pitchFamily="34" charset="0"/>
              </a:rPr>
              <a:t>zámer prevedený do aktuálne platnej verzie formuláru zámeru a s tým súvisiace doplnenia informácií </a:t>
            </a:r>
          </a:p>
          <a:p>
            <a:pPr defTabSz="1219170">
              <a:spcBef>
                <a:spcPts val="800"/>
              </a:spcBef>
              <a:spcAft>
                <a:spcPts val="800"/>
              </a:spcAf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90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27924" y="435770"/>
            <a:ext cx="8349418" cy="417406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r>
              <a:rPr lang="sk-SK" sz="2000" b="1" kern="0" dirty="0">
                <a:solidFill>
                  <a:srgbClr val="000000"/>
                </a:solidFill>
                <a:latin typeface="Arial" panose="020B0604020202020204" pitchFamily="34" charset="0"/>
                <a:cs typeface="Arial" panose="020B0604020202020204" pitchFamily="34" charset="0"/>
              </a:rPr>
              <a:t>PROGRAM </a:t>
            </a:r>
            <a:r>
              <a:rPr lang="sk-SK" sz="2000" b="1" kern="0" dirty="0" smtClean="0">
                <a:solidFill>
                  <a:srgbClr val="000000"/>
                </a:solidFill>
                <a:latin typeface="Arial" panose="020B0604020202020204" pitchFamily="34" charset="0"/>
                <a:cs typeface="Arial" panose="020B0604020202020204" pitchFamily="34" charset="0"/>
              </a:rPr>
              <a:t>ZASADNUTIA</a:t>
            </a:r>
            <a:endParaRPr lang="sk-SK" sz="2000" b="1" kern="0" dirty="0">
              <a:solidFill>
                <a:srgbClr val="000000"/>
              </a:solidFill>
              <a:latin typeface="Arial" panose="020B0604020202020204" pitchFamily="34" charset="0"/>
              <a:cs typeface="Arial" panose="020B0604020202020204" pitchFamily="34" charset="0"/>
            </a:endParaRPr>
          </a:p>
          <a:p>
            <a:pPr lvl="0" algn="ctr">
              <a:spcAft>
                <a:spcPts val="600"/>
              </a:spcAft>
              <a:defRPr sz="1800" b="0" i="0" u="none" strike="noStrike" kern="0" cap="none" spc="0" baseline="0">
                <a:solidFill>
                  <a:srgbClr val="000000"/>
                </a:solidFill>
                <a:uFillTx/>
              </a:defRPr>
            </a:pPr>
            <a:r>
              <a:rPr lang="sk-SK" sz="2000" b="1" kern="0" dirty="0" smtClean="0">
                <a:solidFill>
                  <a:srgbClr val="000000"/>
                </a:solidFill>
                <a:latin typeface="Arial" panose="020B0604020202020204" pitchFamily="34" charset="0"/>
                <a:cs typeface="Arial" panose="020B0604020202020204" pitchFamily="34" charset="0"/>
              </a:rPr>
              <a:t>8. októbra 2025</a:t>
            </a:r>
            <a:endParaRPr lang="sk-SK" sz="1200" b="1" kern="0" dirty="0" smtClean="0">
              <a:solidFill>
                <a:srgbClr val="000000"/>
              </a:solidFill>
              <a:latin typeface="Arial" panose="020B0604020202020204" pitchFamily="34" charset="0"/>
              <a:cs typeface="Arial" panose="020B0604020202020204" pitchFamily="34" charset="0"/>
            </a:endParaRPr>
          </a:p>
          <a:p>
            <a:pPr algn="just" defTabSz="914400">
              <a:tabLst>
                <a:tab pos="1077913"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15:00 – 15:30 	Prestávka</a:t>
            </a:r>
          </a:p>
          <a:p>
            <a:pPr algn="just" defTabSz="914400">
              <a:tabLst>
                <a:tab pos="1077913"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algn="just" defTabSz="914400">
              <a:spcAft>
                <a:spcPts val="600"/>
              </a:spcAft>
              <a:tabLst>
                <a:tab pos="1077913"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15:30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18:00 </a:t>
            </a:r>
            <a:r>
              <a:rPr lang="sk-SK" sz="1200" b="1" kern="0" dirty="0">
                <a:solidFill>
                  <a:srgbClr val="000000"/>
                </a:solidFill>
                <a:latin typeface="Arial" panose="020B0604020202020204" pitchFamily="34" charset="0"/>
                <a:cs typeface="Arial" panose="020B0604020202020204" pitchFamily="34" charset="0"/>
              </a:rPr>
              <a:t>	Diskusia k vybraným projektom (metóda </a:t>
            </a:r>
            <a:r>
              <a:rPr lang="sk-SK" sz="1200" b="1" kern="0" dirty="0" err="1">
                <a:solidFill>
                  <a:srgbClr val="000000"/>
                </a:solidFill>
                <a:latin typeface="Arial" panose="020B0604020202020204" pitchFamily="34" charset="0"/>
                <a:cs typeface="Arial" panose="020B0604020202020204" pitchFamily="34" charset="0"/>
              </a:rPr>
              <a:t>World</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err="1">
                <a:solidFill>
                  <a:srgbClr val="000000"/>
                </a:solidFill>
                <a:latin typeface="Arial" panose="020B0604020202020204" pitchFamily="34" charset="0"/>
                <a:cs typeface="Arial" panose="020B0604020202020204" pitchFamily="34" charset="0"/>
              </a:rPr>
              <a:t>Café</a:t>
            </a:r>
            <a:r>
              <a:rPr lang="sk-SK" sz="1200" b="1" kern="0" dirty="0" smtClean="0">
                <a:solidFill>
                  <a:srgbClr val="000000"/>
                </a:solidFill>
                <a:latin typeface="Arial" panose="020B0604020202020204" pitchFamily="34" charset="0"/>
                <a:cs typeface="Arial" panose="020B0604020202020204" pitchFamily="34" charset="0"/>
              </a:rPr>
              <a:t>)</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NP Terénna sociálna práca a komunitné centrá</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NP Zdravé komunity</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NP Rozvojové tímy I. </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NP Integrácia štátnych príslušníkov tretích krajín vrátane migrantov - zástupcovia MVO</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NP Integrácia štátnych príslušníkov tretích krajín vrátane migrantov - zástupcovia samosprávy</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NP Zlepšenie stredného odborného školstva v PSK II.</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NP Digitálna transformácia vzdelávania a školy</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DOP Bývanie na dosah - </a:t>
            </a:r>
            <a:r>
              <a:rPr lang="sk-SK" sz="1200" kern="0" dirty="0" err="1">
                <a:solidFill>
                  <a:srgbClr val="000000"/>
                </a:solidFill>
                <a:latin typeface="Arial" panose="020B0604020202020204" pitchFamily="34" charset="0"/>
                <a:cs typeface="Arial" panose="020B0604020202020204" pitchFamily="34" charset="0"/>
              </a:rPr>
              <a:t>DOMov</a:t>
            </a:r>
            <a:r>
              <a:rPr lang="sk-SK" sz="1200" kern="0" dirty="0">
                <a:solidFill>
                  <a:srgbClr val="000000"/>
                </a:solidFill>
                <a:latin typeface="Arial" panose="020B0604020202020204" pitchFamily="34" charset="0"/>
                <a:cs typeface="Arial" panose="020B0604020202020204" pitchFamily="34" charset="0"/>
              </a:rPr>
              <a:t> na dosah</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DOP </a:t>
            </a:r>
            <a:r>
              <a:rPr lang="sk-SK" sz="1200" kern="0" dirty="0" err="1">
                <a:solidFill>
                  <a:srgbClr val="000000"/>
                </a:solidFill>
                <a:latin typeface="Arial" panose="020B0604020202020204" pitchFamily="34" charset="0"/>
                <a:cs typeface="Arial" panose="020B0604020202020204" pitchFamily="34" charset="0"/>
              </a:rPr>
              <a:t>Housing-led</a:t>
            </a:r>
            <a:r>
              <a:rPr lang="sk-SK" sz="1200" kern="0" dirty="0">
                <a:solidFill>
                  <a:srgbClr val="000000"/>
                </a:solidFill>
                <a:latin typeface="Arial" panose="020B0604020202020204" pitchFamily="34" charset="0"/>
                <a:cs typeface="Arial" panose="020B0604020202020204" pitchFamily="34" charset="0"/>
              </a:rPr>
              <a:t> - Cesta k dostupnému bývaniu</a:t>
            </a:r>
          </a:p>
          <a:p>
            <a:pPr marL="1255713" indent="-171450"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DOP Krok za krokom II - Chcem pracovať II</a:t>
            </a:r>
            <a:r>
              <a:rPr lang="sk-SK" sz="1200" kern="0" dirty="0" smtClean="0">
                <a:solidFill>
                  <a:srgbClr val="000000"/>
                </a:solidFill>
                <a:latin typeface="Arial" panose="020B0604020202020204" pitchFamily="34" charset="0"/>
                <a:cs typeface="Arial" panose="020B0604020202020204" pitchFamily="34" charset="0"/>
              </a:rPr>
              <a:t>.</a:t>
            </a:r>
            <a:endParaRPr lang="sk-SK" sz="1200" b="1" kern="0" dirty="0" smtClean="0">
              <a:solidFill>
                <a:srgbClr val="000000"/>
              </a:solidFill>
              <a:latin typeface="Arial" panose="020B0604020202020204" pitchFamily="34" charset="0"/>
              <a:cs typeface="Arial" panose="020B0604020202020204" pitchFamily="34" charset="0"/>
            </a:endParaRPr>
          </a:p>
          <a:p>
            <a:pPr algn="just" defTabSz="914400">
              <a:tabLst>
                <a:tab pos="1077913"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algn="just" defTabSz="914400">
              <a:tabLst>
                <a:tab pos="1077913"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18:00 </a:t>
            </a:r>
            <a:r>
              <a:rPr lang="sk-SK" sz="1200" b="1" kern="0" dirty="0">
                <a:solidFill>
                  <a:srgbClr val="000000"/>
                </a:solidFill>
                <a:latin typeface="Arial" panose="020B0604020202020204" pitchFamily="34" charset="0"/>
                <a:cs typeface="Arial" panose="020B0604020202020204" pitchFamily="34" charset="0"/>
              </a:rPr>
              <a:t>– 19:30 Voľný </a:t>
            </a:r>
            <a:r>
              <a:rPr lang="sk-SK" sz="1200" b="1" kern="0" dirty="0" smtClean="0">
                <a:solidFill>
                  <a:srgbClr val="000000"/>
                </a:solidFill>
                <a:latin typeface="Arial" panose="020B0604020202020204" pitchFamily="34" charset="0"/>
                <a:cs typeface="Arial" panose="020B0604020202020204" pitchFamily="34" charset="0"/>
              </a:rPr>
              <a:t>program</a:t>
            </a:r>
          </a:p>
          <a:p>
            <a:pPr algn="just" defTabSz="914400">
              <a:tabLst>
                <a:tab pos="1077913"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algn="just" defTabSz="914400">
              <a:tabLst>
                <a:tab pos="1077913" algn="l"/>
                <a:tab pos="1524000" algn="l"/>
              </a:tabLst>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19:30 – 22:00 Večerný </a:t>
            </a:r>
            <a:r>
              <a:rPr lang="sk-SK" sz="1200" b="1" kern="0" dirty="0" err="1">
                <a:solidFill>
                  <a:srgbClr val="000000"/>
                </a:solidFill>
                <a:latin typeface="Arial" panose="020B0604020202020204" pitchFamily="34" charset="0"/>
                <a:cs typeface="Arial" panose="020B0604020202020204" pitchFamily="34" charset="0"/>
              </a:rPr>
              <a:t>raut</a:t>
            </a:r>
            <a:endParaRPr lang="sk-SK" sz="1200" b="1" kern="0" dirty="0">
              <a:solidFill>
                <a:srgbClr val="000000"/>
              </a:solidFill>
              <a:latin typeface="Arial" panose="020B0604020202020204" pitchFamily="34" charset="0"/>
              <a:cs typeface="Arial" panose="020B0604020202020204" pitchFamily="34" charset="0"/>
            </a:endParaRPr>
          </a:p>
          <a:p>
            <a:pPr algn="just" defTabSz="914400">
              <a:tabLst>
                <a:tab pos="1077913" algn="l"/>
                <a:tab pos="1524000" algn="l"/>
              </a:tabLst>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algn="just" defTabSz="914400">
              <a:buFont typeface="Arial" panose="020B0604020202020204" pitchFamily="34" charset="0"/>
              <a:buChar char="•"/>
              <a:tabLst>
                <a:tab pos="1076325"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435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5"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3" y="511445"/>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41" algn="ctr" defTabSz="914378">
              <a:tabLst>
                <a:tab pos="803255" algn="l"/>
                <a:tab pos="1523962"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533972" y="459007"/>
            <a:ext cx="8039690" cy="4060299"/>
          </a:xfrm>
          <a:prstGeom prst="rect">
            <a:avLst/>
          </a:prstGeom>
          <a:noFill/>
          <a:ln cap="flat">
            <a:noFill/>
          </a:ln>
        </p:spPr>
        <p:txBody>
          <a:bodyPr vert="horz" wrap="square" lIns="91440" tIns="45720" rIns="91440" bIns="45720" anchor="t" anchorCtr="1" compatLnSpc="1">
            <a:no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Zmena zámeru NP - Poskytovanie finančných príspevkov integračným podnikom</a:t>
            </a:r>
          </a:p>
          <a:p>
            <a:pPr defTabSz="914378">
              <a:tabLst>
                <a:tab pos="90486"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defTabSz="914378">
              <a:tabLst>
                <a:tab pos="90486"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defTabSz="914378">
              <a:tabLst>
                <a:tab pos="179384" algn="l"/>
              </a:tabLst>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Vysporiadanie </a:t>
            </a:r>
            <a:r>
              <a:rPr lang="sk-SK" sz="1400" b="1" kern="0" dirty="0">
                <a:solidFill>
                  <a:srgbClr val="000000"/>
                </a:solidFill>
                <a:latin typeface="Arial" panose="020B0604020202020204" pitchFamily="34" charset="0"/>
                <a:cs typeface="Arial" panose="020B0604020202020204" pitchFamily="34" charset="0"/>
              </a:rPr>
              <a:t>sa s pripomienkami: </a:t>
            </a:r>
            <a:endParaRPr lang="sk-SK" sz="1400" kern="0" dirty="0">
              <a:solidFill>
                <a:srgbClr val="000000"/>
              </a:solidFill>
              <a:latin typeface="Arial" panose="020B0604020202020204" pitchFamily="34" charset="0"/>
              <a:cs typeface="Arial" panose="020B0604020202020204" pitchFamily="34" charset="0"/>
            </a:endParaRPr>
          </a:p>
          <a:p>
            <a:pPr defTabSz="914378">
              <a:tabLst>
                <a:tab pos="179384"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12 </a:t>
            </a:r>
            <a:r>
              <a:rPr lang="sk-SK" sz="1400" kern="0" dirty="0">
                <a:solidFill>
                  <a:srgbClr val="000000"/>
                </a:solidFill>
                <a:latin typeface="Arial" panose="020B0604020202020204" pitchFamily="34" charset="0"/>
                <a:cs typeface="Arial" panose="020B0604020202020204" pitchFamily="34" charset="0"/>
              </a:rPr>
              <a:t>pripomienok – </a:t>
            </a:r>
            <a:r>
              <a:rPr lang="sk-SK" sz="1400" kern="0" dirty="0" smtClean="0">
                <a:solidFill>
                  <a:srgbClr val="000000"/>
                </a:solidFill>
                <a:latin typeface="Arial" panose="020B0604020202020204" pitchFamily="34" charset="0"/>
                <a:cs typeface="Arial" panose="020B0604020202020204" pitchFamily="34" charset="0"/>
              </a:rPr>
              <a:t>8 </a:t>
            </a:r>
            <a:r>
              <a:rPr lang="sk-SK" sz="1400" kern="0" dirty="0">
                <a:solidFill>
                  <a:srgbClr val="000000"/>
                </a:solidFill>
                <a:latin typeface="Arial" panose="020B0604020202020204" pitchFamily="34" charset="0"/>
                <a:cs typeface="Arial" panose="020B0604020202020204" pitchFamily="34" charset="0"/>
              </a:rPr>
              <a:t>zásadných a </a:t>
            </a:r>
            <a:r>
              <a:rPr lang="sk-SK" sz="1400" kern="0" dirty="0" smtClean="0">
                <a:solidFill>
                  <a:srgbClr val="000000"/>
                </a:solidFill>
                <a:latin typeface="Arial" panose="020B0604020202020204" pitchFamily="34" charset="0"/>
                <a:cs typeface="Arial" panose="020B0604020202020204" pitchFamily="34" charset="0"/>
              </a:rPr>
              <a:t>4 obyčajné</a:t>
            </a:r>
          </a:p>
          <a:p>
            <a:pPr defTabSz="914378">
              <a:tabLst>
                <a:tab pos="179384"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algn="just" defTabSz="914378">
              <a:tabLst>
                <a:tab pos="179384"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algn="just" defTabSz="914378">
              <a:tabLst>
                <a:tab pos="179384"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algn="just" defTabSz="914378">
              <a:tabLst>
                <a:tab pos="179384"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algn="just" defTabSz="914378">
              <a:tabLst>
                <a:tab pos="179384"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algn="just" defTabSz="914378">
              <a:tabLst>
                <a:tab pos="179384"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algn="just" defTabSz="914378">
              <a:tabLst>
                <a:tab pos="179384"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algn="just" defTabSz="914378">
              <a:tabLst>
                <a:tab pos="179384"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algn="just" defTabSz="914378">
              <a:tabLst>
                <a:tab pos="179384" algn="l"/>
              </a:tabLs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a:p>
            <a:pPr algn="just" defTabSz="914378">
              <a:tabLst>
                <a:tab pos="179384" algn="l"/>
              </a:tabLst>
              <a:defRPr sz="1800" b="0" i="0" u="none" strike="noStrike" kern="0" cap="none" spc="0" baseline="0">
                <a:solidFill>
                  <a:srgbClr val="000000"/>
                </a:solidFill>
                <a:uFillTx/>
              </a:defRPr>
            </a:pPr>
            <a:r>
              <a:rPr lang="sk-SK" sz="1400" kern="0" dirty="0">
                <a:solidFill>
                  <a:srgbClr val="000000"/>
                </a:solidFill>
                <a:latin typeface="Arial" panose="020B0604020202020204" pitchFamily="34" charset="0"/>
                <a:cs typeface="Arial" panose="020B0604020202020204" pitchFamily="34" charset="0"/>
              </a:rPr>
              <a:t>Zdôvodnenie bolo uvedené ku každej pripomienke.</a:t>
            </a:r>
          </a:p>
          <a:p>
            <a:pPr algn="just" defTabSz="914378">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graphicFrame>
        <p:nvGraphicFramePr>
          <p:cNvPr id="2" name="Tabuľka 1"/>
          <p:cNvGraphicFramePr>
            <a:graphicFrameLocks noGrp="1"/>
          </p:cNvGraphicFramePr>
          <p:nvPr>
            <p:extLst>
              <p:ext uri="{D42A27DB-BD31-4B8C-83A1-F6EECF244321}">
                <p14:modId xmlns:p14="http://schemas.microsoft.com/office/powerpoint/2010/main" val="1432626811"/>
              </p:ext>
            </p:extLst>
          </p:nvPr>
        </p:nvGraphicFramePr>
        <p:xfrm>
          <a:off x="911301" y="1964711"/>
          <a:ext cx="7596091" cy="1461409"/>
        </p:xfrm>
        <a:graphic>
          <a:graphicData uri="http://schemas.openxmlformats.org/drawingml/2006/table">
            <a:tbl>
              <a:tblPr firstRow="1" bandRow="1">
                <a:tableStyleId>{5C22544A-7EE6-4342-B048-85BDC9FD1C3A}</a:tableStyleId>
              </a:tblPr>
              <a:tblGrid>
                <a:gridCol w="1966144">
                  <a:extLst>
                    <a:ext uri="{9D8B030D-6E8A-4147-A177-3AD203B41FA5}">
                      <a16:colId xmlns:a16="http://schemas.microsoft.com/office/drawing/2014/main" val="3243426673"/>
                    </a:ext>
                  </a:extLst>
                </a:gridCol>
                <a:gridCol w="2196097">
                  <a:extLst>
                    <a:ext uri="{9D8B030D-6E8A-4147-A177-3AD203B41FA5}">
                      <a16:colId xmlns:a16="http://schemas.microsoft.com/office/drawing/2014/main" val="324913190"/>
                    </a:ext>
                  </a:extLst>
                </a:gridCol>
                <a:gridCol w="1603026">
                  <a:extLst>
                    <a:ext uri="{9D8B030D-6E8A-4147-A177-3AD203B41FA5}">
                      <a16:colId xmlns:a16="http://schemas.microsoft.com/office/drawing/2014/main" val="3293135939"/>
                    </a:ext>
                  </a:extLst>
                </a:gridCol>
                <a:gridCol w="1830824">
                  <a:extLst>
                    <a:ext uri="{9D8B030D-6E8A-4147-A177-3AD203B41FA5}">
                      <a16:colId xmlns:a16="http://schemas.microsoft.com/office/drawing/2014/main" val="4022625853"/>
                    </a:ext>
                  </a:extLst>
                </a:gridCol>
              </a:tblGrid>
              <a:tr h="729889">
                <a:tc>
                  <a:txBody>
                    <a:bodyPr/>
                    <a:lstStyle/>
                    <a:p>
                      <a:r>
                        <a:rPr lang="sk-SK" sz="1700" dirty="0" smtClean="0">
                          <a:solidFill>
                            <a:schemeClr val="bg1"/>
                          </a:solidFill>
                          <a:latin typeface="Arial" panose="020B0604020202020204" pitchFamily="34" charset="0"/>
                          <a:cs typeface="Arial" panose="020B0604020202020204" pitchFamily="34" charset="0"/>
                        </a:rPr>
                        <a:t>Typ pripomienky</a:t>
                      </a:r>
                      <a:endParaRPr lang="sk-SK" sz="1700" dirty="0">
                        <a:solidFill>
                          <a:schemeClr val="bg1"/>
                        </a:solidFill>
                        <a:latin typeface="Arial" panose="020B0604020202020204" pitchFamily="34" charset="0"/>
                        <a:cs typeface="Arial" panose="020B0604020202020204" pitchFamily="34" charset="0"/>
                      </a:endParaRPr>
                    </a:p>
                  </a:txBody>
                  <a:tcPr/>
                </a:tc>
                <a:tc>
                  <a:txBody>
                    <a:bodyPr/>
                    <a:lstStyle/>
                    <a:p>
                      <a:r>
                        <a:rPr lang="sk-SK" sz="1700" dirty="0" smtClean="0">
                          <a:latin typeface="Arial" panose="020B0604020202020204" pitchFamily="34" charset="0"/>
                          <a:cs typeface="Arial" panose="020B0604020202020204" pitchFamily="34" charset="0"/>
                        </a:rPr>
                        <a:t>Zapracované, resp.</a:t>
                      </a:r>
                      <a:r>
                        <a:rPr lang="sk-SK" sz="1700" baseline="0" dirty="0" smtClean="0">
                          <a:latin typeface="Arial" panose="020B0604020202020204" pitchFamily="34" charset="0"/>
                          <a:cs typeface="Arial" panose="020B0604020202020204" pitchFamily="34" charset="0"/>
                        </a:rPr>
                        <a:t> vysvetlené</a:t>
                      </a:r>
                      <a:endParaRPr lang="sk-SK" sz="1700" dirty="0">
                        <a:latin typeface="Arial" panose="020B0604020202020204" pitchFamily="34" charset="0"/>
                        <a:cs typeface="Arial" panose="020B0604020202020204" pitchFamily="34" charset="0"/>
                      </a:endParaRPr>
                    </a:p>
                  </a:txBody>
                  <a:tcPr/>
                </a:tc>
                <a:tc>
                  <a:txBody>
                    <a:bodyPr/>
                    <a:lstStyle/>
                    <a:p>
                      <a:r>
                        <a:rPr lang="sk-SK" sz="1700" dirty="0" smtClean="0">
                          <a:latin typeface="Arial" panose="020B0604020202020204" pitchFamily="34" charset="0"/>
                          <a:cs typeface="Arial" panose="020B0604020202020204" pitchFamily="34" charset="0"/>
                        </a:rPr>
                        <a:t>Čiastočne</a:t>
                      </a:r>
                      <a:r>
                        <a:rPr lang="sk-SK" sz="1700" baseline="0" dirty="0" smtClean="0">
                          <a:latin typeface="Arial" panose="020B0604020202020204" pitchFamily="34" charset="0"/>
                          <a:cs typeface="Arial" panose="020B0604020202020204" pitchFamily="34" charset="0"/>
                        </a:rPr>
                        <a:t> zapracované</a:t>
                      </a:r>
                      <a:endParaRPr lang="sk-SK" sz="1700" dirty="0">
                        <a:latin typeface="Arial" panose="020B0604020202020204" pitchFamily="34" charset="0"/>
                        <a:cs typeface="Arial" panose="020B0604020202020204" pitchFamily="34" charset="0"/>
                      </a:endParaRPr>
                    </a:p>
                  </a:txBody>
                  <a:tcPr/>
                </a:tc>
                <a:tc>
                  <a:txBody>
                    <a:bodyPr/>
                    <a:lstStyle/>
                    <a:p>
                      <a:r>
                        <a:rPr lang="sk-SK" sz="1700" dirty="0" smtClean="0">
                          <a:latin typeface="Arial" panose="020B0604020202020204" pitchFamily="34" charset="0"/>
                          <a:cs typeface="Arial" panose="020B0604020202020204" pitchFamily="34" charset="0"/>
                        </a:rPr>
                        <a:t>Nezapracované</a:t>
                      </a:r>
                      <a:endParaRPr lang="sk-SK"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3562892"/>
                  </a:ext>
                </a:extLst>
              </a:tr>
              <a:tr h="328327">
                <a:tc>
                  <a:txBody>
                    <a:bodyPr/>
                    <a:lstStyle/>
                    <a:p>
                      <a:r>
                        <a:rPr lang="sk-SK" sz="1800" dirty="0" smtClean="0">
                          <a:latin typeface="Arial" panose="020B0604020202020204" pitchFamily="34" charset="0"/>
                          <a:cs typeface="Arial" panose="020B0604020202020204" pitchFamily="34" charset="0"/>
                        </a:rPr>
                        <a:t>Zásadné</a:t>
                      </a:r>
                      <a:endParaRPr lang="sk-SK" sz="1800" dirty="0">
                        <a:latin typeface="Arial" panose="020B0604020202020204" pitchFamily="34" charset="0"/>
                        <a:cs typeface="Arial" panose="020B0604020202020204" pitchFamily="34" charset="0"/>
                      </a:endParaRPr>
                    </a:p>
                  </a:txBody>
                  <a:tcPr/>
                </a:tc>
                <a:tc>
                  <a:txBody>
                    <a:bodyPr/>
                    <a:lstStyle/>
                    <a:p>
                      <a:r>
                        <a:rPr lang="sk-SK" sz="1800" dirty="0" smtClean="0">
                          <a:latin typeface="Arial" panose="020B0604020202020204" pitchFamily="34" charset="0"/>
                          <a:cs typeface="Arial" panose="020B0604020202020204" pitchFamily="34" charset="0"/>
                        </a:rPr>
                        <a:t>7</a:t>
                      </a:r>
                      <a:endParaRPr lang="sk-SK" sz="1800" dirty="0">
                        <a:latin typeface="Arial" panose="020B0604020202020204" pitchFamily="34" charset="0"/>
                        <a:cs typeface="Arial" panose="020B0604020202020204" pitchFamily="34" charset="0"/>
                      </a:endParaRPr>
                    </a:p>
                  </a:txBody>
                  <a:tcPr/>
                </a:tc>
                <a:tc>
                  <a:txBody>
                    <a:bodyPr/>
                    <a:lstStyle/>
                    <a:p>
                      <a:r>
                        <a:rPr lang="sk-SK" sz="1800" dirty="0" smtClean="0">
                          <a:latin typeface="Arial" panose="020B0604020202020204" pitchFamily="34" charset="0"/>
                          <a:cs typeface="Arial" panose="020B0604020202020204" pitchFamily="34" charset="0"/>
                        </a:rPr>
                        <a:t>0</a:t>
                      </a:r>
                      <a:endParaRPr lang="sk-SK" sz="1800" dirty="0">
                        <a:latin typeface="Arial" panose="020B0604020202020204" pitchFamily="34" charset="0"/>
                        <a:cs typeface="Arial" panose="020B0604020202020204" pitchFamily="34" charset="0"/>
                      </a:endParaRPr>
                    </a:p>
                  </a:txBody>
                  <a:tcPr/>
                </a:tc>
                <a:tc>
                  <a:txBody>
                    <a:bodyPr/>
                    <a:lstStyle/>
                    <a:p>
                      <a:r>
                        <a:rPr lang="sk-SK" sz="1800" dirty="0" smtClean="0">
                          <a:latin typeface="Arial" panose="020B0604020202020204" pitchFamily="34" charset="0"/>
                          <a:cs typeface="Arial" panose="020B0604020202020204" pitchFamily="34" charset="0"/>
                        </a:rPr>
                        <a:t>1</a:t>
                      </a:r>
                      <a:endParaRPr lang="sk-SK"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2979678"/>
                  </a:ext>
                </a:extLst>
              </a:tr>
              <a:tr h="328327">
                <a:tc>
                  <a:txBody>
                    <a:bodyPr/>
                    <a:lstStyle/>
                    <a:p>
                      <a:r>
                        <a:rPr lang="sk-SK" sz="1800" dirty="0" smtClean="0">
                          <a:latin typeface="Arial" panose="020B0604020202020204" pitchFamily="34" charset="0"/>
                          <a:cs typeface="Arial" panose="020B0604020202020204" pitchFamily="34" charset="0"/>
                        </a:rPr>
                        <a:t>Obyčajné</a:t>
                      </a:r>
                      <a:endParaRPr lang="sk-SK" sz="1800" dirty="0">
                        <a:latin typeface="Arial" panose="020B0604020202020204" pitchFamily="34" charset="0"/>
                        <a:cs typeface="Arial" panose="020B0604020202020204" pitchFamily="34" charset="0"/>
                      </a:endParaRPr>
                    </a:p>
                  </a:txBody>
                  <a:tcPr/>
                </a:tc>
                <a:tc>
                  <a:txBody>
                    <a:bodyPr/>
                    <a:lstStyle/>
                    <a:p>
                      <a:r>
                        <a:rPr lang="sk-SK" sz="1800" dirty="0" smtClean="0">
                          <a:latin typeface="Arial" panose="020B0604020202020204" pitchFamily="34" charset="0"/>
                          <a:cs typeface="Arial" panose="020B0604020202020204" pitchFamily="34" charset="0"/>
                        </a:rPr>
                        <a:t>4</a:t>
                      </a:r>
                      <a:endParaRPr lang="sk-SK" sz="1800" dirty="0">
                        <a:latin typeface="Arial" panose="020B0604020202020204" pitchFamily="34" charset="0"/>
                        <a:cs typeface="Arial" panose="020B0604020202020204" pitchFamily="34" charset="0"/>
                      </a:endParaRPr>
                    </a:p>
                  </a:txBody>
                  <a:tcPr/>
                </a:tc>
                <a:tc>
                  <a:txBody>
                    <a:bodyPr/>
                    <a:lstStyle/>
                    <a:p>
                      <a:r>
                        <a:rPr lang="sk-SK" sz="1800" dirty="0" smtClean="0">
                          <a:latin typeface="Arial" panose="020B0604020202020204" pitchFamily="34" charset="0"/>
                          <a:cs typeface="Arial" panose="020B0604020202020204" pitchFamily="34" charset="0"/>
                        </a:rPr>
                        <a:t>0</a:t>
                      </a:r>
                      <a:endParaRPr lang="sk-SK" sz="1800" dirty="0">
                        <a:latin typeface="Arial" panose="020B0604020202020204" pitchFamily="34" charset="0"/>
                        <a:cs typeface="Arial" panose="020B0604020202020204" pitchFamily="34" charset="0"/>
                      </a:endParaRPr>
                    </a:p>
                  </a:txBody>
                  <a:tcPr/>
                </a:tc>
                <a:tc>
                  <a:txBody>
                    <a:bodyPr/>
                    <a:lstStyle/>
                    <a:p>
                      <a:r>
                        <a:rPr lang="sk-SK" sz="1800" dirty="0" smtClean="0">
                          <a:latin typeface="Arial" panose="020B0604020202020204" pitchFamily="34" charset="0"/>
                          <a:cs typeface="Arial" panose="020B0604020202020204" pitchFamily="34" charset="0"/>
                        </a:rPr>
                        <a:t>0</a:t>
                      </a:r>
                      <a:endParaRPr lang="sk-SK"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4148232"/>
                  </a:ext>
                </a:extLst>
              </a:tr>
            </a:tbl>
          </a:graphicData>
        </a:graphic>
      </p:graphicFrame>
    </p:spTree>
    <p:extLst>
      <p:ext uri="{BB962C8B-B14F-4D97-AF65-F5344CB8AC3E}">
        <p14:creationId xmlns:p14="http://schemas.microsoft.com/office/powerpoint/2010/main" val="3175449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03594" y="718876"/>
            <a:ext cx="8507541" cy="3588260"/>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b="1" i="1" u="none" strike="noStrike" kern="0" cap="none" spc="0" baseline="0" dirty="0" smtClean="0">
              <a:solidFill>
                <a:srgbClr val="000000"/>
              </a:solidFill>
              <a:uFillTx/>
              <a:latin typeface="Arial" panose="020B0604020202020204" pitchFamily="34" charset="0"/>
              <a:cs typeface="Arial" panose="020B0604020202020204" pitchFamily="34" charset="0"/>
            </a:endParaRPr>
          </a:p>
        </p:txBody>
      </p:sp>
      <p:sp>
        <p:nvSpPr>
          <p:cNvPr id="2" name="Obdĺžnik 1"/>
          <p:cNvSpPr/>
          <p:nvPr/>
        </p:nvSpPr>
        <p:spPr>
          <a:xfrm>
            <a:off x="303594" y="468491"/>
            <a:ext cx="8507542" cy="3370153"/>
          </a:xfrm>
          <a:prstGeom prst="rect">
            <a:avLst/>
          </a:prstGeom>
        </p:spPr>
        <p:txBody>
          <a:bodyPr wrap="square">
            <a:spAutoFit/>
          </a:bodyPr>
          <a:lstStyle/>
          <a:p>
            <a:pPr lvl="0" algn="ctr" defTabSz="914400">
              <a:lnSpc>
                <a:spcPct val="150000"/>
              </a:lnSpc>
              <a:defRPr sz="1800" b="0" i="0" u="none" strike="noStrike" kern="0" cap="none" spc="0" baseline="0">
                <a:solidFill>
                  <a:srgbClr val="000000"/>
                </a:solidFill>
                <a:uFillTx/>
              </a:defRPr>
            </a:pPr>
            <a:r>
              <a:rPr lang="sk-SK" sz="4000" b="1" dirty="0" smtClean="0">
                <a:solidFill>
                  <a:srgbClr val="FF0000"/>
                </a:solidFill>
                <a:latin typeface="Arial" panose="020B0604020202020204" pitchFamily="34" charset="0"/>
                <a:cs typeface="Arial" panose="020B0604020202020204" pitchFamily="34" charset="0"/>
              </a:rPr>
              <a:t>HLASOVANIE</a:t>
            </a:r>
            <a:endParaRPr lang="sk-SK" sz="4000" b="1" dirty="0">
              <a:solidFill>
                <a:srgbClr val="FF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ctr" defTabSz="914400">
              <a:lnSpc>
                <a:spcPct val="150000"/>
              </a:lnSpc>
              <a:defRPr sz="1800" b="0" i="0" u="none" strike="noStrike" kern="0" cap="none" spc="0" baseline="0">
                <a:solidFill>
                  <a:srgbClr val="000000"/>
                </a:solidFill>
                <a:uFillTx/>
              </a:defRPr>
            </a:pPr>
            <a:r>
              <a:rPr lang="sk-SK" sz="2200" b="1" dirty="0" smtClean="0">
                <a:solidFill>
                  <a:srgbClr val="000000"/>
                </a:solidFill>
                <a:latin typeface="Arial" panose="020B0604020202020204" pitchFamily="34" charset="0"/>
                <a:cs typeface="Arial" panose="020B0604020202020204" pitchFamily="34" charset="0"/>
              </a:rPr>
              <a:t>Pred hlasovaním žiadame jednotlivých členov komisie o </a:t>
            </a:r>
            <a:r>
              <a:rPr lang="sk-SK" sz="2200" b="1" dirty="0" err="1" smtClean="0">
                <a:solidFill>
                  <a:srgbClr val="000000"/>
                </a:solidFill>
                <a:latin typeface="Arial" panose="020B0604020202020204" pitchFamily="34" charset="0"/>
                <a:cs typeface="Arial" panose="020B0604020202020204" pitchFamily="34" charset="0"/>
              </a:rPr>
              <a:t>sebaidentifikovanie</a:t>
            </a:r>
            <a:r>
              <a:rPr lang="sk-SK" sz="2200" b="1" dirty="0" smtClean="0">
                <a:solidFill>
                  <a:srgbClr val="000000"/>
                </a:solidFill>
                <a:latin typeface="Arial" panose="020B0604020202020204" pitchFamily="34" charset="0"/>
                <a:cs typeface="Arial" panose="020B0604020202020204" pitchFamily="34" charset="0"/>
              </a:rPr>
              <a:t> možného konfliktu záujmov k schvaľovanému národnému projektu.</a:t>
            </a:r>
          </a:p>
        </p:txBody>
      </p:sp>
    </p:spTree>
    <p:extLst>
      <p:ext uri="{BB962C8B-B14F-4D97-AF65-F5344CB8AC3E}">
        <p14:creationId xmlns:p14="http://schemas.microsoft.com/office/powerpoint/2010/main" val="483254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478321"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lvl="0" defTabSz="914400">
              <a:spcAft>
                <a:spcPts val="600"/>
              </a:spcAft>
              <a:tabLst>
                <a:tab pos="447675" algn="l"/>
                <a:tab pos="984250" algn="l"/>
              </a:tabLst>
              <a:defRPr sz="1800" b="0" i="0" u="none" strike="noStrike" kern="0" cap="none" spc="0" baseline="0">
                <a:solidFill>
                  <a:srgbClr val="000000"/>
                </a:solidFill>
                <a:uFillTx/>
              </a:defRPr>
            </a:pPr>
            <a:r>
              <a:rPr lang="sk-SK" sz="2200" b="1" kern="0" dirty="0">
                <a:solidFill>
                  <a:srgbClr val="000000"/>
                </a:solidFill>
                <a:latin typeface="Arial" panose="020B0604020202020204" pitchFamily="34" charset="0"/>
                <a:cs typeface="Arial" panose="020B0604020202020204" pitchFamily="34" charset="0"/>
              </a:rPr>
              <a:t>	</a:t>
            </a:r>
            <a:r>
              <a:rPr lang="sk-SK" sz="2200" b="1" kern="0" dirty="0" smtClean="0">
                <a:solidFill>
                  <a:srgbClr val="000000"/>
                </a:solidFill>
                <a:latin typeface="Arial" panose="020B0604020202020204" pitchFamily="34" charset="0"/>
                <a:cs typeface="Arial" panose="020B0604020202020204" pitchFamily="34" charset="0"/>
              </a:rPr>
              <a:t>	Národné projekty </a:t>
            </a:r>
            <a:r>
              <a:rPr lang="pt-BR" sz="2200" b="1" kern="0" dirty="0" smtClean="0">
                <a:solidFill>
                  <a:srgbClr val="000000"/>
                </a:solidFill>
                <a:latin typeface="Arial" panose="020B0604020202020204" pitchFamily="34" charset="0"/>
                <a:cs typeface="Arial" panose="020B0604020202020204" pitchFamily="34" charset="0"/>
              </a:rPr>
              <a:t>v </a:t>
            </a:r>
            <a:r>
              <a:rPr lang="pt-BR" sz="2200" b="1" kern="0" dirty="0">
                <a:solidFill>
                  <a:srgbClr val="000000"/>
                </a:solidFill>
                <a:latin typeface="Arial" panose="020B0604020202020204" pitchFamily="34" charset="0"/>
                <a:cs typeface="Arial" panose="020B0604020202020204" pitchFamily="34" charset="0"/>
              </a:rPr>
              <a:t>implementácii – </a:t>
            </a:r>
            <a:r>
              <a:rPr lang="pt-BR" sz="2200" b="1" kern="0" dirty="0" smtClean="0">
                <a:solidFill>
                  <a:srgbClr val="000000"/>
                </a:solidFill>
                <a:latin typeface="Arial" panose="020B0604020202020204" pitchFamily="34" charset="0"/>
                <a:cs typeface="Arial" panose="020B0604020202020204" pitchFamily="34" charset="0"/>
              </a:rPr>
              <a:t>informácia</a:t>
            </a:r>
            <a:endParaRPr lang="sk-SK" sz="2200" b="1" kern="0" dirty="0" smtClean="0">
              <a:solidFill>
                <a:srgbClr val="000000"/>
              </a:solidFill>
              <a:latin typeface="Arial" panose="020B0604020202020204" pitchFamily="34" charset="0"/>
              <a:cs typeface="Arial" panose="020B0604020202020204" pitchFamily="34" charset="0"/>
            </a:endParaRPr>
          </a:p>
          <a:p>
            <a:pPr lvl="0" defTabSz="914400">
              <a:spcAft>
                <a:spcPts val="600"/>
              </a:spcAft>
              <a:tabLst>
                <a:tab pos="447675" algn="l"/>
                <a:tab pos="98425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lvl="0" defTabSz="914400">
              <a:spcAft>
                <a:spcPts val="600"/>
              </a:spcAft>
              <a:tabLst>
                <a:tab pos="447675" algn="l"/>
                <a:tab pos="98425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lvl="0" defTabSz="914400">
              <a:spcAft>
                <a:spcPts val="600"/>
              </a:spcAft>
              <a:tabLst>
                <a:tab pos="447675" algn="l"/>
                <a:tab pos="984250" algn="l"/>
              </a:tabLst>
              <a:defRPr sz="1800" b="0" i="0" u="none" strike="noStrike" kern="0" cap="none" spc="0" baseline="0">
                <a:solidFill>
                  <a:srgbClr val="000000"/>
                </a:solidFill>
                <a:uFillTx/>
              </a:defRPr>
            </a:pPr>
            <a:endParaRPr lang="sk-SK" sz="1600" b="1" kern="0" dirty="0">
              <a:solidFill>
                <a:srgbClr val="000000"/>
              </a:solidFill>
              <a:latin typeface="Arial" panose="020B0604020202020204" pitchFamily="34" charset="0"/>
              <a:cs typeface="Arial" panose="020B0604020202020204" pitchFamily="34" charset="0"/>
            </a:endParaRPr>
          </a:p>
          <a:p>
            <a:pPr marL="466725" indent="-285750" defTabSz="914400">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200" i="1" kern="0" dirty="0">
                <a:solidFill>
                  <a:srgbClr val="000000"/>
                </a:solidFill>
                <a:latin typeface="Arial" panose="020B0604020202020204" pitchFamily="34" charset="0"/>
                <a:cs typeface="Arial" panose="020B0604020202020204" pitchFamily="34" charset="0"/>
              </a:rPr>
              <a:t>Individualizovaný a komplexný prístup so zameraním </a:t>
            </a:r>
            <a:r>
              <a:rPr lang="sk-SK" sz="1200" i="1" kern="0" dirty="0" smtClean="0">
                <a:solidFill>
                  <a:srgbClr val="000000"/>
                </a:solidFill>
                <a:latin typeface="Arial" panose="020B0604020202020204" pitchFamily="34" charset="0"/>
                <a:cs typeface="Arial" panose="020B0604020202020204" pitchFamily="34" charset="0"/>
              </a:rPr>
              <a:t>na </a:t>
            </a:r>
            <a:r>
              <a:rPr lang="sk-SK" sz="1200" i="1" kern="0" dirty="0">
                <a:solidFill>
                  <a:srgbClr val="000000"/>
                </a:solidFill>
                <a:latin typeface="Arial" panose="020B0604020202020204" pitchFamily="34" charset="0"/>
                <a:cs typeface="Arial" panose="020B0604020202020204" pitchFamily="34" charset="0"/>
              </a:rPr>
              <a:t>poradenské činnosti</a:t>
            </a:r>
          </a:p>
          <a:p>
            <a:pPr marL="466725" indent="-285750" defTabSz="914400">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200" i="1" kern="0" dirty="0">
                <a:solidFill>
                  <a:srgbClr val="000000"/>
                </a:solidFill>
                <a:latin typeface="Arial" panose="020B0604020202020204" pitchFamily="34" charset="0"/>
                <a:cs typeface="Arial" panose="020B0604020202020204" pitchFamily="34" charset="0"/>
              </a:rPr>
              <a:t>Spoločne hľadáme prácu III.</a:t>
            </a:r>
          </a:p>
          <a:p>
            <a:pPr lvl="0" defTabSz="914400">
              <a:spcAft>
                <a:spcPts val="600"/>
              </a:spcAft>
              <a:tabLst>
                <a:tab pos="447675" algn="l"/>
                <a:tab pos="98425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093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272769" y="459007"/>
            <a:ext cx="8632557" cy="3821624"/>
          </a:xfrm>
          <a:prstGeom prst="rect">
            <a:avLst/>
          </a:prstGeom>
          <a:noFill/>
          <a:ln cap="flat">
            <a:noFill/>
          </a:ln>
        </p:spPr>
        <p:txBody>
          <a:bodyPr vert="horz" wrap="square" lIns="91440" tIns="45720" rIns="91440" bIns="45720" anchor="t" anchorCtr="1" compatLnSpc="1">
            <a:noAutofit/>
          </a:bodyPr>
          <a:lstStyle/>
          <a:p>
            <a:pPr lvl="0" algn="ctr">
              <a:spcAft>
                <a:spcPts val="600"/>
              </a:spcAf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Individualizovaný a komplexný prístup so </a:t>
            </a:r>
            <a:r>
              <a:rPr lang="sk-SK" b="1" kern="0" dirty="0" smtClean="0">
                <a:solidFill>
                  <a:srgbClr val="000000"/>
                </a:solidFill>
                <a:latin typeface="Arial" panose="020B0604020202020204" pitchFamily="34" charset="0"/>
                <a:cs typeface="Arial" panose="020B0604020202020204" pitchFamily="34" charset="0"/>
              </a:rPr>
              <a:t>zameraním na poradenské činnosti</a:t>
            </a:r>
          </a:p>
          <a:p>
            <a:pPr lvl="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Priorita: </a:t>
            </a:r>
            <a:r>
              <a:rPr lang="sk-SK" sz="1300" b="1" i="0" u="none" strike="noStrike" kern="0" cap="none" spc="0" baseline="0" dirty="0" smtClean="0">
                <a:solidFill>
                  <a:srgbClr val="000000"/>
                </a:solidFill>
                <a:uFillTx/>
                <a:latin typeface="Arial" panose="020B0604020202020204" pitchFamily="34" charset="0"/>
                <a:cs typeface="Arial" panose="020B0604020202020204" pitchFamily="34" charset="0"/>
              </a:rPr>
              <a:t>	</a:t>
            </a:r>
            <a:r>
              <a:rPr lang="sk-SK" sz="1300" b="1" kern="0" dirty="0" smtClean="0">
                <a:solidFill>
                  <a:srgbClr val="000000"/>
                </a:solidFill>
                <a:latin typeface="Arial" panose="020B0604020202020204" pitchFamily="34" charset="0"/>
                <a:cs typeface="Arial" panose="020B0604020202020204" pitchFamily="34" charset="0"/>
              </a:rPr>
              <a:t>4P1</a:t>
            </a:r>
            <a:r>
              <a:rPr lang="pt-BR" sz="1300" kern="0" dirty="0" smtClean="0">
                <a:solidFill>
                  <a:srgbClr val="000000"/>
                </a:solidFill>
                <a:latin typeface="Arial" panose="020B0604020202020204" pitchFamily="34" charset="0"/>
                <a:cs typeface="Arial" panose="020B0604020202020204" pitchFamily="34" charset="0"/>
              </a:rPr>
              <a:t> </a:t>
            </a:r>
            <a:r>
              <a:rPr lang="pt-BR" sz="1300" kern="0" dirty="0">
                <a:solidFill>
                  <a:srgbClr val="000000"/>
                </a:solidFill>
                <a:latin typeface="Arial" panose="020B0604020202020204" pitchFamily="34" charset="0"/>
                <a:cs typeface="Arial" panose="020B0604020202020204" pitchFamily="34" charset="0"/>
              </a:rPr>
              <a:t>Adaptabilný a prístupný trh </a:t>
            </a:r>
            <a:r>
              <a:rPr lang="pt-BR" sz="1300" kern="0" dirty="0" smtClean="0">
                <a:solidFill>
                  <a:srgbClr val="000000"/>
                </a:solidFill>
                <a:latin typeface="Arial" panose="020B0604020202020204" pitchFamily="34" charset="0"/>
                <a:cs typeface="Arial" panose="020B0604020202020204" pitchFamily="34" charset="0"/>
              </a:rPr>
              <a:t>práce</a:t>
            </a:r>
            <a:r>
              <a:rPr lang="sk-SK" sz="1300" kern="0" dirty="0" smtClean="0">
                <a:solidFill>
                  <a:srgbClr val="000000"/>
                </a:solidFill>
                <a:latin typeface="Arial" panose="020B0604020202020204" pitchFamily="34" charset="0"/>
                <a:cs typeface="Arial" panose="020B0604020202020204" pitchFamily="34" charset="0"/>
              </a:rPr>
              <a:t>   a   </a:t>
            </a:r>
            <a:r>
              <a:rPr lang="sk-SK" sz="1300" b="1" kern="0" dirty="0" smtClean="0">
                <a:solidFill>
                  <a:srgbClr val="000000"/>
                </a:solidFill>
                <a:latin typeface="Arial" panose="020B0604020202020204" pitchFamily="34" charset="0"/>
                <a:cs typeface="Arial" panose="020B0604020202020204" pitchFamily="34" charset="0"/>
              </a:rPr>
              <a:t>4P4</a:t>
            </a:r>
            <a:r>
              <a:rPr lang="sk-SK" sz="1300" kern="0" dirty="0" smtClean="0">
                <a:solidFill>
                  <a:srgbClr val="000000"/>
                </a:solidFill>
                <a:latin typeface="Arial" panose="020B0604020202020204" pitchFamily="34" charset="0"/>
                <a:cs typeface="Arial" panose="020B0604020202020204" pitchFamily="34" charset="0"/>
              </a:rPr>
              <a:t> </a:t>
            </a:r>
            <a:r>
              <a:rPr lang="sk-SK" sz="1300" kern="0" dirty="0">
                <a:solidFill>
                  <a:srgbClr val="000000"/>
                </a:solidFill>
                <a:latin typeface="Arial" panose="020B0604020202020204" pitchFamily="34" charset="0"/>
                <a:cs typeface="Arial" panose="020B0604020202020204" pitchFamily="34" charset="0"/>
              </a:rPr>
              <a:t>Záruka pre mladých (Zamestnanosť mladých </a:t>
            </a:r>
            <a:r>
              <a:rPr lang="sk-SK" sz="1300" kern="0" dirty="0" smtClean="0">
                <a:solidFill>
                  <a:srgbClr val="000000"/>
                </a:solidFill>
                <a:latin typeface="Arial" panose="020B0604020202020204" pitchFamily="34" charset="0"/>
                <a:cs typeface="Arial" panose="020B0604020202020204" pitchFamily="34" charset="0"/>
              </a:rPr>
              <a:t>ľudí)</a:t>
            </a:r>
          </a:p>
          <a:p>
            <a:pPr lvl="0" algn="just" defTabSz="914400">
              <a:spcBef>
                <a:spcPts val="600"/>
              </a:spcBef>
              <a:spcAft>
                <a:spcPts val="600"/>
              </a:spcAft>
              <a:defRPr sz="1800" b="0" i="0" u="none" strike="noStrike" kern="0" cap="none" spc="0" baseline="0">
                <a:solidFill>
                  <a:srgbClr val="000000"/>
                </a:solidFill>
                <a:uFillTx/>
              </a:defRPr>
            </a:pPr>
            <a:r>
              <a:rPr lang="sk-SK" sz="1300" b="1" i="0" u="none" strike="noStrike" kern="0" cap="none" spc="0" baseline="0" dirty="0" smtClean="0">
                <a:solidFill>
                  <a:srgbClr val="000000"/>
                </a:solidFill>
                <a:uFillTx/>
                <a:latin typeface="Arial" panose="020B0604020202020204" pitchFamily="34" charset="0"/>
                <a:cs typeface="Arial" panose="020B0604020202020204" pitchFamily="34" charset="0"/>
              </a:rPr>
              <a:t>Špecifický cieľ: ESO4.1 </a:t>
            </a:r>
            <a:r>
              <a:rPr lang="sk-SK" sz="1300" kern="0" dirty="0" smtClean="0">
                <a:solidFill>
                  <a:srgbClr val="000000"/>
                </a:solidFill>
                <a:latin typeface="Arial" panose="020B0604020202020204" pitchFamily="34" charset="0"/>
                <a:cs typeface="Arial" panose="020B0604020202020204" pitchFamily="34" charset="0"/>
              </a:rPr>
              <a:t>Zlepšenie prístupu k zamestnaniu a aktivačným opatreniam na trhu práce ... </a:t>
            </a:r>
          </a:p>
          <a:p>
            <a:r>
              <a:rPr lang="sk-SK" sz="1300" b="1" i="0" u="none" strike="noStrike" kern="0" cap="none" spc="0" baseline="0" dirty="0" smtClean="0">
                <a:solidFill>
                  <a:srgbClr val="000000"/>
                </a:solidFill>
                <a:uFillTx/>
                <a:latin typeface="Arial" panose="020B0604020202020204" pitchFamily="34" charset="0"/>
                <a:cs typeface="Arial" panose="020B0604020202020204" pitchFamily="34" charset="0"/>
              </a:rPr>
              <a:t>Akcia v zmysle P SK</a:t>
            </a:r>
            <a:r>
              <a:rPr lang="sk-SK" sz="1300" b="0" i="0" u="none" strike="noStrike" kern="0" cap="none" spc="0" baseline="0" dirty="0" smtClean="0">
                <a:solidFill>
                  <a:srgbClr val="000000"/>
                </a:solidFill>
                <a:uFillTx/>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sk-SK" sz="1300" dirty="0" smtClean="0">
                <a:latin typeface="Arial" panose="020B0604020202020204" pitchFamily="34" charset="0"/>
                <a:cs typeface="Arial" panose="020B0604020202020204" pitchFamily="34" charset="0"/>
              </a:rPr>
              <a:t>zabezpečovanie </a:t>
            </a:r>
            <a:r>
              <a:rPr lang="sk-SK" sz="1300" dirty="0">
                <a:latin typeface="Arial" panose="020B0604020202020204" pitchFamily="34" charset="0"/>
                <a:cs typeface="Arial" panose="020B0604020202020204" pitchFamily="34" charset="0"/>
              </a:rPr>
              <a:t>individualizovaného a komplexného prístupu k znevýhodneným </a:t>
            </a:r>
            <a:r>
              <a:rPr lang="sk-SK" sz="1300" dirty="0" smtClean="0">
                <a:latin typeface="Arial" panose="020B0604020202020204" pitchFamily="34" charset="0"/>
                <a:cs typeface="Arial" panose="020B0604020202020204" pitchFamily="34" charset="0"/>
              </a:rPr>
              <a:t>uchádza-čom o </a:t>
            </a:r>
            <a:r>
              <a:rPr lang="sk-SK" sz="1300" dirty="0">
                <a:latin typeface="Arial" panose="020B0604020202020204" pitchFamily="34" charset="0"/>
                <a:cs typeface="Arial" panose="020B0604020202020204" pitchFamily="34" charset="0"/>
              </a:rPr>
              <a:t>zamestnanie alebo neaktívnym osobám so zameraním na poradenské činnosti a asistenciu pri identifikácii vhodných podporných </a:t>
            </a:r>
            <a:r>
              <a:rPr lang="sk-SK" sz="1300" dirty="0" smtClean="0">
                <a:latin typeface="Arial" panose="020B0604020202020204" pitchFamily="34" charset="0"/>
                <a:cs typeface="Arial" panose="020B0604020202020204" pitchFamily="34" charset="0"/>
              </a:rPr>
              <a:t>nástrojov; </a:t>
            </a:r>
          </a:p>
          <a:p>
            <a:pPr marL="285750" indent="-285750">
              <a:buFont typeface="Arial" panose="020B0604020202020204" pitchFamily="34" charset="0"/>
              <a:buChar char="•"/>
            </a:pPr>
            <a:r>
              <a:rPr lang="sk-SK" sz="1300" dirty="0" smtClean="0">
                <a:latin typeface="Arial" panose="020B0604020202020204" pitchFamily="34" charset="0"/>
                <a:cs typeface="Arial" panose="020B0604020202020204" pitchFamily="34" charset="0"/>
              </a:rPr>
              <a:t>profesijné </a:t>
            </a:r>
            <a:r>
              <a:rPr lang="sk-SK" sz="1300" dirty="0">
                <a:latin typeface="Arial" panose="020B0604020202020204" pitchFamily="34" charset="0"/>
                <a:cs typeface="Arial" panose="020B0604020202020204" pitchFamily="34" charset="0"/>
              </a:rPr>
              <a:t>poradenstvo pre uchádzačov o </a:t>
            </a:r>
            <a:r>
              <a:rPr lang="sk-SK" sz="1300" dirty="0" smtClean="0">
                <a:latin typeface="Arial" panose="020B0604020202020204" pitchFamily="34" charset="0"/>
                <a:cs typeface="Arial" panose="020B0604020202020204" pitchFamily="34" charset="0"/>
              </a:rPr>
              <a:t>zamestnanie; </a:t>
            </a:r>
          </a:p>
          <a:p>
            <a:pPr marL="285750" indent="-285750">
              <a:buFont typeface="Arial" panose="020B0604020202020204" pitchFamily="34" charset="0"/>
              <a:buChar char="•"/>
            </a:pPr>
            <a:r>
              <a:rPr lang="sk-SK" sz="1300" dirty="0" smtClean="0">
                <a:latin typeface="Arial" panose="020B0604020202020204" pitchFamily="34" charset="0"/>
                <a:cs typeface="Arial" panose="020B0604020202020204" pitchFamily="34" charset="0"/>
              </a:rPr>
              <a:t>zabezpečovanie </a:t>
            </a:r>
            <a:r>
              <a:rPr lang="sk-SK" sz="1300" dirty="0" err="1" smtClean="0">
                <a:latin typeface="Arial" panose="020B0604020202020204" pitchFamily="34" charset="0"/>
                <a:cs typeface="Arial" panose="020B0604020202020204" pitchFamily="34" charset="0"/>
              </a:rPr>
              <a:t>indivi-dualizovaného</a:t>
            </a:r>
            <a:r>
              <a:rPr lang="sk-SK" sz="1300" dirty="0" smtClean="0">
                <a:latin typeface="Arial" panose="020B0604020202020204" pitchFamily="34" charset="0"/>
                <a:cs typeface="Arial" panose="020B0604020202020204" pitchFamily="34" charset="0"/>
              </a:rPr>
              <a:t> </a:t>
            </a:r>
            <a:r>
              <a:rPr lang="sk-SK" sz="1300" dirty="0">
                <a:latin typeface="Arial" panose="020B0604020202020204" pitchFamily="34" charset="0"/>
                <a:cs typeface="Arial" panose="020B0604020202020204" pitchFamily="34" charset="0"/>
              </a:rPr>
              <a:t>prístupu pre mladých ľudí ohrozených situáciou NEET alebo v situácii NEET, vrátane podpory pri samozamestnaní.</a:t>
            </a:r>
          </a:p>
          <a:p>
            <a:pPr lvl="0" algn="just" defTabSz="914400">
              <a:spcAft>
                <a:spcPts val="600"/>
              </a:spcAft>
              <a:defRPr sz="1800" b="0" i="0" u="none" strike="noStrike" kern="0" cap="none" spc="0" baseline="0">
                <a:solidFill>
                  <a:srgbClr val="000000"/>
                </a:solidFill>
                <a:uFillTx/>
              </a:defRPr>
            </a:pPr>
            <a:r>
              <a:rPr lang="sk-SK" sz="1300" b="1" i="0" u="none" strike="noStrike" kern="0" cap="none" spc="0" baseline="0" dirty="0" smtClean="0">
                <a:solidFill>
                  <a:srgbClr val="000000"/>
                </a:solidFill>
                <a:uFillTx/>
                <a:latin typeface="Arial" panose="020B0604020202020204" pitchFamily="34" charset="0"/>
                <a:cs typeface="Arial" panose="020B0604020202020204" pitchFamily="34" charset="0"/>
              </a:rPr>
              <a:t>Žiadateľ: </a:t>
            </a:r>
            <a:r>
              <a:rPr lang="sk-SK" sz="1300" kern="0" dirty="0">
                <a:solidFill>
                  <a:srgbClr val="000000"/>
                </a:solidFill>
                <a:latin typeface="Arial" panose="020B0604020202020204" pitchFamily="34" charset="0"/>
                <a:cs typeface="Arial" panose="020B0604020202020204" pitchFamily="34" charset="0"/>
              </a:rPr>
              <a:t>Ústredie práce, sociálnych vecí a rodiny</a:t>
            </a:r>
            <a:endParaRPr lang="sk-SK" sz="1300" kern="0" dirty="0" smtClean="0">
              <a:solidFill>
                <a:srgbClr val="000000"/>
              </a:solidFill>
              <a:latin typeface="Arial" panose="020B0604020202020204" pitchFamily="34" charset="0"/>
              <a:cs typeface="Arial" panose="020B0604020202020204" pitchFamily="34" charset="0"/>
            </a:endParaRPr>
          </a:p>
          <a:p>
            <a:pPr lvl="0" algn="just" defTabSz="914400">
              <a:spcAft>
                <a:spcPts val="600"/>
              </a:spcAft>
              <a:defRPr sz="1800" b="0" i="0" u="none" strike="noStrike" kern="0" cap="none" spc="0" baseline="0">
                <a:solidFill>
                  <a:srgbClr val="000000"/>
                </a:solidFill>
                <a:uFillTx/>
              </a:defRPr>
            </a:pPr>
            <a:r>
              <a:rPr lang="sk-SK" sz="1300" b="1" i="0" u="none" strike="noStrike" kern="0" cap="none" spc="0" baseline="0" dirty="0" smtClean="0">
                <a:solidFill>
                  <a:srgbClr val="000000"/>
                </a:solidFill>
                <a:uFillTx/>
                <a:latin typeface="Arial" panose="020B0604020202020204" pitchFamily="34" charset="0"/>
                <a:cs typeface="Arial" panose="020B0604020202020204" pitchFamily="34" charset="0"/>
              </a:rPr>
              <a:t>Cieľová skupina: </a:t>
            </a:r>
            <a:r>
              <a:rPr lang="sk-SK" sz="1300" kern="0" dirty="0" smtClean="0">
                <a:solidFill>
                  <a:srgbClr val="000000"/>
                </a:solidFill>
                <a:latin typeface="Arial" panose="020B0604020202020204" pitchFamily="34" charset="0"/>
                <a:cs typeface="Arial" panose="020B0604020202020204" pitchFamily="34" charset="0"/>
              </a:rPr>
              <a:t>dlhodobo </a:t>
            </a:r>
            <a:r>
              <a:rPr lang="sk-SK" sz="1300" kern="0" dirty="0">
                <a:solidFill>
                  <a:srgbClr val="000000"/>
                </a:solidFill>
                <a:latin typeface="Arial" panose="020B0604020202020204" pitchFamily="34" charset="0"/>
                <a:cs typeface="Arial" panose="020B0604020202020204" pitchFamily="34" charset="0"/>
              </a:rPr>
              <a:t>nezamestnané osoby, osoby s nízkym vzdelaním, osoby so zdravotným postihnutím, migranti, rodičia malých detí v evidencii úradov, </a:t>
            </a:r>
            <a:r>
              <a:rPr lang="sk-SK" sz="1300" kern="0" dirty="0" smtClean="0">
                <a:solidFill>
                  <a:srgbClr val="000000"/>
                </a:solidFill>
                <a:latin typeface="Arial" panose="020B0604020202020204" pitchFamily="34" charset="0"/>
                <a:cs typeface="Arial" panose="020B0604020202020204" pitchFamily="34" charset="0"/>
              </a:rPr>
              <a:t>mladí </a:t>
            </a:r>
            <a:r>
              <a:rPr lang="sk-SK" sz="1300" kern="0" dirty="0">
                <a:solidFill>
                  <a:srgbClr val="000000"/>
                </a:solidFill>
                <a:latin typeface="Arial" panose="020B0604020202020204" pitchFamily="34" charset="0"/>
                <a:cs typeface="Arial" panose="020B0604020202020204" pitchFamily="34" charset="0"/>
              </a:rPr>
              <a:t>ľudia vo veku do 30 rokov v situácii </a:t>
            </a:r>
            <a:r>
              <a:rPr lang="sk-SK" sz="1300" kern="0" dirty="0" smtClean="0">
                <a:solidFill>
                  <a:srgbClr val="000000"/>
                </a:solidFill>
                <a:latin typeface="Arial" panose="020B0604020202020204" pitchFamily="34" charset="0"/>
                <a:cs typeface="Arial" panose="020B0604020202020204" pitchFamily="34" charset="0"/>
              </a:rPr>
              <a:t>NEET, </a:t>
            </a:r>
            <a:r>
              <a:rPr lang="sk-SK" sz="1300" kern="0" dirty="0" err="1">
                <a:solidFill>
                  <a:srgbClr val="000000"/>
                </a:solidFill>
                <a:latin typeface="Arial" panose="020B0604020202020204" pitchFamily="34" charset="0"/>
                <a:cs typeface="Arial" panose="020B0604020202020204" pitchFamily="34" charset="0"/>
              </a:rPr>
              <a:t>UoZ</a:t>
            </a:r>
            <a:r>
              <a:rPr lang="sk-SK" sz="1300" kern="0" dirty="0">
                <a:solidFill>
                  <a:srgbClr val="000000"/>
                </a:solidFill>
                <a:latin typeface="Arial" panose="020B0604020202020204" pitchFamily="34" charset="0"/>
                <a:cs typeface="Arial" panose="020B0604020202020204" pitchFamily="34" charset="0"/>
              </a:rPr>
              <a:t> starší ako 50 rokov. </a:t>
            </a:r>
            <a:r>
              <a:rPr lang="sk-SK" sz="1300" kern="0" dirty="0" smtClean="0">
                <a:solidFill>
                  <a:srgbClr val="000000"/>
                </a:solidFill>
                <a:latin typeface="Arial" panose="020B0604020202020204" pitchFamily="34" charset="0"/>
                <a:cs typeface="Arial" panose="020B0604020202020204" pitchFamily="34" charset="0"/>
              </a:rPr>
              <a:t>	</a:t>
            </a:r>
          </a:p>
          <a:p>
            <a:pPr lvl="0" algn="just" defTabSz="914400">
              <a:tabLst>
                <a:tab pos="358775" algn="l"/>
              </a:tabLst>
              <a:defRPr sz="1800" b="0" i="0" u="none" strike="noStrike" kern="0" cap="none" spc="0" baseline="0">
                <a:solidFill>
                  <a:srgbClr val="000000"/>
                </a:solidFill>
                <a:uFillTx/>
              </a:defRPr>
            </a:pPr>
            <a:r>
              <a:rPr lang="pl-PL" sz="1300" b="1" kern="0" dirty="0" smtClean="0">
                <a:solidFill>
                  <a:srgbClr val="000000"/>
                </a:solidFill>
                <a:latin typeface="Arial" panose="020B0604020202020204" pitchFamily="34" charset="0"/>
                <a:cs typeface="Arial" panose="020B0604020202020204" pitchFamily="34" charset="0"/>
              </a:rPr>
              <a:t>MU:	</a:t>
            </a:r>
            <a:r>
              <a:rPr lang="pl-PL" sz="1200" kern="0" dirty="0" smtClean="0">
                <a:solidFill>
                  <a:srgbClr val="000000"/>
                </a:solidFill>
                <a:latin typeface="Arial" panose="020B0604020202020204" pitchFamily="34" charset="0"/>
                <a:cs typeface="Arial" panose="020B0604020202020204" pitchFamily="34" charset="0"/>
              </a:rPr>
              <a:t>4P1 - Počet </a:t>
            </a:r>
            <a:r>
              <a:rPr lang="pl-PL" sz="1200" kern="0" dirty="0">
                <a:solidFill>
                  <a:srgbClr val="000000"/>
                </a:solidFill>
                <a:latin typeface="Arial" panose="020B0604020202020204" pitchFamily="34" charset="0"/>
                <a:cs typeface="Arial" panose="020B0604020202020204" pitchFamily="34" charset="0"/>
              </a:rPr>
              <a:t>osôb cieľovej skupiny zapojených do aktivít </a:t>
            </a:r>
            <a:r>
              <a:rPr lang="pl-PL" sz="1200" kern="0" dirty="0" smtClean="0">
                <a:solidFill>
                  <a:srgbClr val="000000"/>
                </a:solidFill>
                <a:latin typeface="Arial" panose="020B0604020202020204" pitchFamily="34" charset="0"/>
                <a:cs typeface="Arial" panose="020B0604020202020204" pitchFamily="34" charset="0"/>
              </a:rPr>
              <a:t>projektu - 40 035 (MRR) / 2 300 (VRR)</a:t>
            </a:r>
          </a:p>
          <a:p>
            <a:pPr lvl="0" algn="just" defTabSz="914400">
              <a:tabLst>
                <a:tab pos="358775" algn="l"/>
              </a:tabLst>
              <a:defRPr sz="1800" b="0" i="0" u="none" strike="noStrike" kern="0" cap="none" spc="0" baseline="0">
                <a:solidFill>
                  <a:srgbClr val="000000"/>
                </a:solidFill>
                <a:uFillTx/>
              </a:defRPr>
            </a:pPr>
            <a:r>
              <a:rPr lang="pl-PL" sz="1200" kern="0" dirty="0">
                <a:solidFill>
                  <a:srgbClr val="000000"/>
                </a:solidFill>
                <a:latin typeface="Arial" panose="020B0604020202020204" pitchFamily="34" charset="0"/>
                <a:cs typeface="Arial" panose="020B0604020202020204" pitchFamily="34" charset="0"/>
              </a:rPr>
              <a:t>	</a:t>
            </a:r>
            <a:r>
              <a:rPr lang="pl-PL" sz="1200" kern="0" dirty="0" smtClean="0">
                <a:solidFill>
                  <a:srgbClr val="000000"/>
                </a:solidFill>
                <a:latin typeface="Arial" panose="020B0604020202020204" pitchFamily="34" charset="0"/>
                <a:cs typeface="Arial" panose="020B0604020202020204" pitchFamily="34" charset="0"/>
              </a:rPr>
              <a:t>4P4 </a:t>
            </a:r>
            <a:r>
              <a:rPr lang="pl-PL" sz="1200" kern="0" dirty="0">
                <a:solidFill>
                  <a:srgbClr val="000000"/>
                </a:solidFill>
                <a:latin typeface="Arial" panose="020B0604020202020204" pitchFamily="34" charset="0"/>
                <a:cs typeface="Arial" panose="020B0604020202020204" pitchFamily="34" charset="0"/>
              </a:rPr>
              <a:t>- Počet osôb cieľovej skupiny zapojených do aktivít projektu </a:t>
            </a:r>
            <a:r>
              <a:rPr lang="pl-PL" sz="1200" kern="0" dirty="0" smtClean="0">
                <a:solidFill>
                  <a:srgbClr val="000000"/>
                </a:solidFill>
                <a:latin typeface="Arial" panose="020B0604020202020204" pitchFamily="34" charset="0"/>
                <a:cs typeface="Arial" panose="020B0604020202020204" pitchFamily="34" charset="0"/>
              </a:rPr>
              <a:t>- 20 017 </a:t>
            </a:r>
            <a:r>
              <a:rPr lang="pl-PL" sz="1200" kern="0" dirty="0">
                <a:solidFill>
                  <a:srgbClr val="000000"/>
                </a:solidFill>
                <a:latin typeface="Arial" panose="020B0604020202020204" pitchFamily="34" charset="0"/>
                <a:cs typeface="Arial" panose="020B0604020202020204" pitchFamily="34" charset="0"/>
              </a:rPr>
              <a:t>(MRR) / </a:t>
            </a:r>
            <a:r>
              <a:rPr lang="pl-PL" sz="1200" kern="0" dirty="0" smtClean="0">
                <a:solidFill>
                  <a:srgbClr val="000000"/>
                </a:solidFill>
                <a:latin typeface="Arial" panose="020B0604020202020204" pitchFamily="34" charset="0"/>
                <a:cs typeface="Arial" panose="020B0604020202020204" pitchFamily="34" charset="0"/>
              </a:rPr>
              <a:t>1 150 </a:t>
            </a:r>
            <a:r>
              <a:rPr lang="pl-PL" sz="1200" kern="0" dirty="0">
                <a:solidFill>
                  <a:srgbClr val="000000"/>
                </a:solidFill>
                <a:latin typeface="Arial" panose="020B0604020202020204" pitchFamily="34" charset="0"/>
                <a:cs typeface="Arial" panose="020B0604020202020204" pitchFamily="34" charset="0"/>
              </a:rPr>
              <a:t>(VRR) </a:t>
            </a:r>
            <a:r>
              <a:rPr lang="sk-SK" sz="1200" kern="0" dirty="0" smtClean="0">
                <a:solidFill>
                  <a:srgbClr val="000000"/>
                </a:solidFill>
                <a:latin typeface="Arial" panose="020B0604020202020204" pitchFamily="34" charset="0"/>
                <a:cs typeface="Arial" panose="020B0604020202020204" pitchFamily="34" charset="0"/>
              </a:rPr>
              <a:t>	</a:t>
            </a:r>
            <a:r>
              <a:rPr lang="sk-SK" sz="1300" kern="0" dirty="0" smtClean="0">
                <a:solidFill>
                  <a:srgbClr val="000000"/>
                </a:solidFill>
                <a:latin typeface="Arial" panose="020B0604020202020204" pitchFamily="34" charset="0"/>
                <a:cs typeface="Arial" panose="020B0604020202020204" pitchFamily="34" charset="0"/>
              </a:rPr>
              <a:t>	</a:t>
            </a:r>
          </a:p>
          <a:p>
            <a:pPr lvl="0" algn="ctr" defTabSz="914400">
              <a:spcBef>
                <a:spcPts val="600"/>
              </a:spcBef>
              <a:spcAft>
                <a:spcPts val="600"/>
              </a:spcAft>
              <a:defRPr sz="1800" b="0" i="0" u="none" strike="noStrike" kern="0" cap="none" spc="0" baseline="0">
                <a:solidFill>
                  <a:srgbClr val="000000"/>
                </a:solidFill>
                <a:uFillTx/>
              </a:defRPr>
            </a:pPr>
            <a:r>
              <a:rPr lang="sk-SK" sz="1300" b="1" i="0" u="none" strike="noStrike" kern="0" cap="none" spc="0" baseline="0" dirty="0" smtClean="0">
                <a:solidFill>
                  <a:srgbClr val="000000"/>
                </a:solidFill>
                <a:uFillTx/>
                <a:latin typeface="Arial" panose="020B0604020202020204" pitchFamily="34" charset="0"/>
                <a:cs typeface="Arial" panose="020B0604020202020204" pitchFamily="34" charset="0"/>
              </a:rPr>
              <a:t>Alokácia NP: </a:t>
            </a:r>
            <a:r>
              <a:rPr lang="sk-SK" sz="1300" b="0" i="0" u="none" strike="noStrike" kern="0" cap="none" spc="0" baseline="0" dirty="0" smtClean="0">
                <a:solidFill>
                  <a:srgbClr val="000000"/>
                </a:solidFill>
                <a:uFillTx/>
                <a:latin typeface="Arial" panose="020B0604020202020204" pitchFamily="34" charset="0"/>
                <a:cs typeface="Arial" panose="020B0604020202020204" pitchFamily="34" charset="0"/>
              </a:rPr>
              <a:t>COV</a:t>
            </a:r>
            <a:r>
              <a:rPr lang="sk-SK" sz="1300" b="1" i="0" u="none" strike="noStrike" kern="0" cap="none" spc="0" baseline="0" dirty="0" smtClean="0">
                <a:solidFill>
                  <a:srgbClr val="000000"/>
                </a:solidFill>
                <a:uFillTx/>
                <a:latin typeface="Arial" panose="020B0604020202020204" pitchFamily="34" charset="0"/>
                <a:cs typeface="Arial" panose="020B0604020202020204" pitchFamily="34" charset="0"/>
              </a:rPr>
              <a:t> </a:t>
            </a:r>
            <a:r>
              <a:rPr lang="sk-SK" sz="1300" b="1" kern="0" dirty="0" smtClean="0">
                <a:solidFill>
                  <a:srgbClr val="000000"/>
                </a:solidFill>
                <a:latin typeface="Arial" panose="020B0604020202020204" pitchFamily="34" charset="0"/>
                <a:cs typeface="Arial" panose="020B0604020202020204" pitchFamily="34" charset="0"/>
              </a:rPr>
              <a:t>41 601 756,00 </a:t>
            </a:r>
            <a:r>
              <a:rPr lang="sk-SK" sz="1300" b="0" i="0" u="none" strike="noStrike" kern="0" cap="none" spc="0" baseline="0" dirty="0" smtClean="0">
                <a:solidFill>
                  <a:srgbClr val="000000"/>
                </a:solidFill>
                <a:uFillTx/>
                <a:latin typeface="Arial" panose="020B0604020202020204" pitchFamily="34" charset="0"/>
                <a:cs typeface="Arial" panose="020B0604020202020204" pitchFamily="34" charset="0"/>
              </a:rPr>
              <a:t>EUR</a:t>
            </a:r>
            <a:endParaRPr lang="sk-SK" sz="1300" b="0" i="0" u="none" strike="noStrike" kern="0" cap="none" spc="0" baseline="0" dirty="0">
              <a:solidFill>
                <a:srgbClr val="000000"/>
              </a:solidFill>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613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275897" y="459007"/>
            <a:ext cx="8505496" cy="3821624"/>
          </a:xfrm>
          <a:prstGeom prst="rect">
            <a:avLst/>
          </a:prstGeom>
          <a:noFill/>
          <a:ln cap="flat">
            <a:noFill/>
          </a:ln>
        </p:spPr>
        <p:txBody>
          <a:bodyPr vert="horz" wrap="square" lIns="91440" tIns="45720" rIns="91440" bIns="45720" anchor="t" anchorCtr="1" compatLnSpc="1">
            <a:no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Spoločne hľadáme prácu III</a:t>
            </a:r>
            <a:r>
              <a:rPr lang="sk-SK" b="1" kern="0" dirty="0" smtClean="0">
                <a:solidFill>
                  <a:srgbClr val="000000"/>
                </a:solidFill>
                <a:latin typeface="Arial" panose="020B0604020202020204" pitchFamily="34" charset="0"/>
                <a:cs typeface="Arial" panose="020B0604020202020204" pitchFamily="34" charset="0"/>
              </a:rPr>
              <a:t>.</a:t>
            </a:r>
          </a:p>
          <a:p>
            <a:pPr lvl="0" algn="ctr">
              <a:defRPr sz="1800" b="0" i="0" u="none" strike="noStrike" kern="0" cap="none" spc="0" baseline="0">
                <a:solidFill>
                  <a:srgbClr val="000000"/>
                </a:solidFill>
                <a:uFillTx/>
              </a:defRPr>
            </a:pPr>
            <a:endParaRPr lang="sk-SK" sz="1400" b="1" i="0" u="none" strike="noStrike" kern="0" cap="none" spc="0" baseline="0" dirty="0">
              <a:solidFill>
                <a:srgbClr val="000000"/>
              </a:solidFill>
              <a:uFillTx/>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sk-SK" sz="1300" b="1" kern="0" dirty="0">
                <a:solidFill>
                  <a:srgbClr val="000000"/>
                </a:solidFill>
                <a:latin typeface="Arial" panose="020B0604020202020204" pitchFamily="34" charset="0"/>
                <a:cs typeface="Arial" panose="020B0604020202020204" pitchFamily="34" charset="0"/>
              </a:rPr>
              <a:t>Priorita: 	4P1</a:t>
            </a:r>
            <a:r>
              <a:rPr lang="pt-BR" sz="1300" kern="0" dirty="0">
                <a:solidFill>
                  <a:srgbClr val="000000"/>
                </a:solidFill>
                <a:latin typeface="Arial" panose="020B0604020202020204" pitchFamily="34" charset="0"/>
                <a:cs typeface="Arial" panose="020B0604020202020204" pitchFamily="34" charset="0"/>
              </a:rPr>
              <a:t> Adaptabilný a prístupný trh práce</a:t>
            </a:r>
            <a:r>
              <a:rPr lang="sk-SK" sz="1300" kern="0" dirty="0">
                <a:solidFill>
                  <a:srgbClr val="000000"/>
                </a:solidFill>
                <a:latin typeface="Arial" panose="020B0604020202020204" pitchFamily="34" charset="0"/>
                <a:cs typeface="Arial" panose="020B0604020202020204" pitchFamily="34" charset="0"/>
              </a:rPr>
              <a:t> </a:t>
            </a:r>
          </a:p>
          <a:p>
            <a:pPr algn="just" defTabSz="914400">
              <a:spcBef>
                <a:spcPts val="600"/>
              </a:spcBef>
              <a:spcAft>
                <a:spcPts val="600"/>
              </a:spcAft>
              <a:defRPr sz="1800" b="0" i="0" u="none" strike="noStrike" kern="0" cap="none" spc="0" baseline="0">
                <a:solidFill>
                  <a:srgbClr val="000000"/>
                </a:solidFill>
                <a:uFillTx/>
              </a:defRPr>
            </a:pPr>
            <a:r>
              <a:rPr lang="sk-SK" sz="1300" b="1" kern="0" dirty="0" smtClean="0">
                <a:solidFill>
                  <a:srgbClr val="000000"/>
                </a:solidFill>
                <a:latin typeface="Arial" panose="020B0604020202020204" pitchFamily="34" charset="0"/>
                <a:cs typeface="Arial" panose="020B0604020202020204" pitchFamily="34" charset="0"/>
              </a:rPr>
              <a:t>Špecifický </a:t>
            </a:r>
            <a:r>
              <a:rPr lang="sk-SK" sz="1300" b="1" kern="0" dirty="0">
                <a:solidFill>
                  <a:srgbClr val="000000"/>
                </a:solidFill>
                <a:latin typeface="Arial" panose="020B0604020202020204" pitchFamily="34" charset="0"/>
                <a:cs typeface="Arial" panose="020B0604020202020204" pitchFamily="34" charset="0"/>
              </a:rPr>
              <a:t>cieľ: ESO4.1 </a:t>
            </a:r>
            <a:r>
              <a:rPr lang="sk-SK" sz="1300" kern="0" dirty="0">
                <a:solidFill>
                  <a:srgbClr val="000000"/>
                </a:solidFill>
                <a:latin typeface="Arial" panose="020B0604020202020204" pitchFamily="34" charset="0"/>
                <a:cs typeface="Arial" panose="020B0604020202020204" pitchFamily="34" charset="0"/>
              </a:rPr>
              <a:t>Zlepšenie prístupu k zamestnaniu a aktivačným opatreniam na trhu práce ... </a:t>
            </a:r>
          </a:p>
          <a:p>
            <a:pPr lvl="0" algn="just" defTabSz="914400">
              <a:spcBef>
                <a:spcPts val="600"/>
              </a:spcBef>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Akcia v zmysle P SK</a:t>
            </a:r>
            <a:r>
              <a:rPr lang="sk-SK" sz="1400" b="0" i="0" u="none" strike="noStrike" kern="0" cap="none" spc="0" baseline="0" dirty="0" smtClean="0">
                <a:solidFill>
                  <a:srgbClr val="000000"/>
                </a:solidFill>
                <a:uFillTx/>
                <a:latin typeface="Arial" panose="020B0604020202020204" pitchFamily="34" charset="0"/>
                <a:cs typeface="Arial" panose="020B0604020202020204" pitchFamily="34" charset="0"/>
              </a:rPr>
              <a:t>: </a:t>
            </a:r>
            <a:endParaRPr lang="sk-SK" sz="1400" kern="0" dirty="0" smtClean="0">
              <a:solidFill>
                <a:srgbClr val="000000"/>
              </a:solidFill>
              <a:latin typeface="Arial" panose="020B0604020202020204" pitchFamily="34" charset="0"/>
              <a:cs typeface="Arial" panose="020B0604020202020204" pitchFamily="34" charset="0"/>
            </a:endParaRPr>
          </a:p>
          <a:p>
            <a:pPr marL="285750" lvl="0" indent="-285750" algn="just" defTabSz="914400">
              <a:buFont typeface="Arial" panose="020B0604020202020204" pitchFamily="34" charset="0"/>
              <a:buChar char="•"/>
              <a:defRPr sz="1800" b="0" i="0" u="none" strike="noStrike" kern="0" cap="none" spc="0" baseline="0">
                <a:solidFill>
                  <a:srgbClr val="000000"/>
                </a:solidFill>
                <a:uFillTx/>
              </a:defRPr>
            </a:pPr>
            <a:r>
              <a:rPr lang="sk-SK" sz="1300" kern="0" dirty="0" smtClean="0">
                <a:solidFill>
                  <a:srgbClr val="000000"/>
                </a:solidFill>
                <a:latin typeface="Arial" panose="020B0604020202020204" pitchFamily="34" charset="0"/>
                <a:cs typeface="Arial" panose="020B0604020202020204" pitchFamily="34" charset="0"/>
              </a:rPr>
              <a:t>informačné </a:t>
            </a:r>
            <a:r>
              <a:rPr lang="sk-SK" sz="1300" kern="0" dirty="0">
                <a:solidFill>
                  <a:srgbClr val="000000"/>
                </a:solidFill>
                <a:latin typeface="Arial" panose="020B0604020202020204" pitchFamily="34" charset="0"/>
                <a:cs typeface="Arial" panose="020B0604020202020204" pitchFamily="34" charset="0"/>
              </a:rPr>
              <a:t>a konzultačné činnosti zamerané na podporu zamestnávateľov pri identifikovaní udržateľných pracovných príležitostí pre ohrozené, znevýhodnené a neaktívne </a:t>
            </a:r>
            <a:r>
              <a:rPr lang="sk-SK" sz="1300" kern="0" dirty="0" smtClean="0">
                <a:solidFill>
                  <a:srgbClr val="000000"/>
                </a:solidFill>
                <a:latin typeface="Arial" panose="020B0604020202020204" pitchFamily="34" charset="0"/>
                <a:cs typeface="Arial" panose="020B0604020202020204" pitchFamily="34" charset="0"/>
              </a:rPr>
              <a:t>osoby</a:t>
            </a:r>
          </a:p>
          <a:p>
            <a:pPr marL="285750" lvl="0" indent="-285750" algn="just" defTabSz="914400">
              <a:buFont typeface="Arial" panose="020B0604020202020204" pitchFamily="34" charset="0"/>
              <a:buChar char="•"/>
              <a:defRPr sz="1800" b="0" i="0" u="none" strike="noStrike" kern="0" cap="none" spc="0" baseline="0">
                <a:solidFill>
                  <a:srgbClr val="000000"/>
                </a:solidFill>
                <a:uFillTx/>
              </a:defRPr>
            </a:pPr>
            <a:r>
              <a:rPr lang="sk-SK" sz="1300" kern="0" dirty="0" smtClean="0">
                <a:solidFill>
                  <a:srgbClr val="000000"/>
                </a:solidFill>
                <a:latin typeface="Arial" panose="020B0604020202020204" pitchFamily="34" charset="0"/>
                <a:cs typeface="Arial" panose="020B0604020202020204" pitchFamily="34" charset="0"/>
              </a:rPr>
              <a:t>zabezpečovanie </a:t>
            </a:r>
            <a:r>
              <a:rPr lang="sk-SK" sz="1300" kern="0" dirty="0">
                <a:solidFill>
                  <a:srgbClr val="000000"/>
                </a:solidFill>
                <a:latin typeface="Arial" panose="020B0604020202020204" pitchFamily="34" charset="0"/>
                <a:cs typeface="Arial" panose="020B0604020202020204" pitchFamily="34" charset="0"/>
              </a:rPr>
              <a:t>individualizovaného a komplexného prístupu k znevýhodneným uchádzačom o zamestnanie alebo neaktívnym osobám so zameraním na poradenské činnosti a asistenciu pri identifikácii vhodných podporných </a:t>
            </a:r>
            <a:r>
              <a:rPr lang="sk-SK" sz="1300" kern="0" dirty="0" smtClean="0">
                <a:solidFill>
                  <a:srgbClr val="000000"/>
                </a:solidFill>
                <a:latin typeface="Arial" panose="020B0604020202020204" pitchFamily="34" charset="0"/>
                <a:cs typeface="Arial" panose="020B0604020202020204" pitchFamily="34" charset="0"/>
              </a:rPr>
              <a:t>nástrojov</a:t>
            </a:r>
          </a:p>
          <a:p>
            <a:pPr lvl="0"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Žiadateľ: </a:t>
            </a:r>
            <a:r>
              <a:rPr lang="sk-SK" sz="1400" kern="0" dirty="0">
                <a:solidFill>
                  <a:srgbClr val="000000"/>
                </a:solidFill>
                <a:latin typeface="Arial" panose="020B0604020202020204" pitchFamily="34" charset="0"/>
                <a:cs typeface="Arial" panose="020B0604020202020204" pitchFamily="34" charset="0"/>
              </a:rPr>
              <a:t>Ústredie práce, sociálnych vecí a </a:t>
            </a:r>
            <a:r>
              <a:rPr lang="sk-SK" sz="1400" kern="0" dirty="0" smtClean="0">
                <a:solidFill>
                  <a:srgbClr val="000000"/>
                </a:solidFill>
                <a:latin typeface="Arial" panose="020B0604020202020204" pitchFamily="34" charset="0"/>
                <a:cs typeface="Arial" panose="020B0604020202020204" pitchFamily="34" charset="0"/>
              </a:rPr>
              <a:t>rodiny</a:t>
            </a:r>
          </a:p>
          <a:p>
            <a:pPr lvl="0"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Cieľová skupina: </a:t>
            </a:r>
            <a:r>
              <a:rPr lang="sk-SK" sz="1400" kern="0" dirty="0">
                <a:solidFill>
                  <a:srgbClr val="000000"/>
                </a:solidFill>
                <a:latin typeface="Arial" panose="020B0604020202020204" pitchFamily="34" charset="0"/>
                <a:cs typeface="Arial" panose="020B0604020202020204" pitchFamily="34" charset="0"/>
              </a:rPr>
              <a:t>zamestnanci, </a:t>
            </a:r>
            <a:r>
              <a:rPr lang="sk-SK" sz="1400" kern="0" dirty="0" err="1">
                <a:solidFill>
                  <a:srgbClr val="000000"/>
                </a:solidFill>
                <a:latin typeface="Arial" panose="020B0604020202020204" pitchFamily="34" charset="0"/>
                <a:cs typeface="Arial" panose="020B0604020202020204" pitchFamily="34" charset="0"/>
              </a:rPr>
              <a:t>UoZ</a:t>
            </a:r>
            <a:r>
              <a:rPr lang="sk-SK" sz="1400" kern="0" dirty="0">
                <a:solidFill>
                  <a:srgbClr val="000000"/>
                </a:solidFill>
                <a:latin typeface="Arial" panose="020B0604020202020204" pitchFamily="34" charset="0"/>
                <a:cs typeface="Arial" panose="020B0604020202020204" pitchFamily="34" charset="0"/>
              </a:rPr>
              <a:t>, samostatne zárobkovo činné osoby a </a:t>
            </a:r>
            <a:r>
              <a:rPr lang="sk-SK" sz="1400" kern="0" dirty="0" smtClean="0">
                <a:solidFill>
                  <a:srgbClr val="000000"/>
                </a:solidFill>
                <a:latin typeface="Arial" panose="020B0604020202020204" pitchFamily="34" charset="0"/>
                <a:cs typeface="Arial" panose="020B0604020202020204" pitchFamily="34" charset="0"/>
              </a:rPr>
              <a:t>zamestnávatelia </a:t>
            </a:r>
          </a:p>
          <a:p>
            <a:pPr lvl="0" algn="just" defTabSz="914400">
              <a:defRPr sz="1800" b="0" i="0" u="none" strike="noStrike" kern="0" cap="none" spc="0" baseline="0">
                <a:solidFill>
                  <a:srgbClr val="000000"/>
                </a:solidFill>
                <a:uFillTx/>
              </a:defRPr>
            </a:pPr>
            <a:r>
              <a:rPr lang="sk-SK" sz="1400" b="1" kern="0" dirty="0" smtClean="0">
                <a:solidFill>
                  <a:srgbClr val="000000"/>
                </a:solidFill>
                <a:latin typeface="Arial" panose="020B0604020202020204" pitchFamily="34" charset="0"/>
                <a:cs typeface="Arial" panose="020B0604020202020204" pitchFamily="34" charset="0"/>
              </a:rPr>
              <a:t>MU</a:t>
            </a:r>
            <a:r>
              <a:rPr lang="sk-SK" sz="1400" b="1" kern="0" dirty="0">
                <a:solidFill>
                  <a:srgbClr val="000000"/>
                </a:solidFill>
                <a:latin typeface="Arial" panose="020B0604020202020204" pitchFamily="34" charset="0"/>
                <a:cs typeface="Arial" panose="020B0604020202020204" pitchFamily="34" charset="0"/>
              </a:rPr>
              <a:t>: </a:t>
            </a:r>
            <a:r>
              <a:rPr lang="sk-SK" sz="1200" kern="0" dirty="0">
                <a:solidFill>
                  <a:srgbClr val="000000"/>
                </a:solidFill>
                <a:latin typeface="Arial" panose="020B0604020202020204" pitchFamily="34" charset="0"/>
                <a:cs typeface="Arial" panose="020B0604020202020204" pitchFamily="34" charset="0"/>
              </a:rPr>
              <a:t>Počet podporovaných </a:t>
            </a:r>
            <a:r>
              <a:rPr lang="sk-SK" sz="1200" kern="0" dirty="0" err="1">
                <a:solidFill>
                  <a:srgbClr val="000000"/>
                </a:solidFill>
                <a:latin typeface="Arial" panose="020B0604020202020204" pitchFamily="34" charset="0"/>
                <a:cs typeface="Arial" panose="020B0604020202020204" pitchFamily="34" charset="0"/>
              </a:rPr>
              <a:t>mikropodnikov</a:t>
            </a:r>
            <a:r>
              <a:rPr lang="sk-SK" sz="1200" kern="0" dirty="0">
                <a:solidFill>
                  <a:srgbClr val="000000"/>
                </a:solidFill>
                <a:latin typeface="Arial" panose="020B0604020202020204" pitchFamily="34" charset="0"/>
                <a:cs typeface="Arial" panose="020B0604020202020204" pitchFamily="34" charset="0"/>
              </a:rPr>
              <a:t>, malých a stredných podnikov (vrátane družstevných podnikov </a:t>
            </a:r>
            <a:r>
              <a:rPr lang="sk-SK" sz="1200" kern="0" dirty="0" smtClean="0">
                <a:solidFill>
                  <a:srgbClr val="000000"/>
                </a:solidFill>
                <a:latin typeface="Arial" panose="020B0604020202020204" pitchFamily="34" charset="0"/>
                <a:cs typeface="Arial" panose="020B0604020202020204" pitchFamily="34" charset="0"/>
              </a:rPr>
              <a:t> </a:t>
            </a:r>
          </a:p>
          <a:p>
            <a:pPr lvl="0" algn="just" defTabSz="914400">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 </a:t>
            </a:r>
            <a:r>
              <a:rPr lang="sk-SK" sz="1200" kern="0" dirty="0" smtClean="0">
                <a:solidFill>
                  <a:srgbClr val="000000"/>
                </a:solidFill>
                <a:latin typeface="Arial" panose="020B0604020202020204" pitchFamily="34" charset="0"/>
                <a:cs typeface="Arial" panose="020B0604020202020204" pitchFamily="34" charset="0"/>
              </a:rPr>
              <a:t>        a </a:t>
            </a:r>
            <a:r>
              <a:rPr lang="sk-SK" sz="1200" kern="0" dirty="0">
                <a:solidFill>
                  <a:srgbClr val="000000"/>
                </a:solidFill>
                <a:latin typeface="Arial" panose="020B0604020202020204" pitchFamily="34" charset="0"/>
                <a:cs typeface="Arial" panose="020B0604020202020204" pitchFamily="34" charset="0"/>
              </a:rPr>
              <a:t>sociálnych podnikov</a:t>
            </a:r>
            <a:r>
              <a:rPr lang="sk-SK" sz="1200" kern="0" dirty="0" smtClean="0">
                <a:solidFill>
                  <a:srgbClr val="000000"/>
                </a:solidFill>
                <a:latin typeface="Arial" panose="020B0604020202020204" pitchFamily="34" charset="0"/>
                <a:cs typeface="Arial" panose="020B0604020202020204" pitchFamily="34" charset="0"/>
              </a:rPr>
              <a:t>) 740 (MRR) / 260 (VRR)</a:t>
            </a:r>
          </a:p>
          <a:p>
            <a:pPr algn="just" defTabSz="914400">
              <a:defRPr sz="1800" b="0" i="0" u="none" strike="noStrike" kern="0" cap="none" spc="0" baseline="0">
                <a:solidFill>
                  <a:srgbClr val="000000"/>
                </a:solidFill>
                <a:uFillTx/>
              </a:defRPr>
            </a:pPr>
            <a:r>
              <a:rPr lang="pl-PL" sz="1200" kern="0" dirty="0" smtClean="0">
                <a:solidFill>
                  <a:srgbClr val="000000"/>
                </a:solidFill>
                <a:latin typeface="Arial" panose="020B0604020202020204" pitchFamily="34" charset="0"/>
                <a:cs typeface="Arial" panose="020B0604020202020204" pitchFamily="34" charset="0"/>
              </a:rPr>
              <a:t>         Počet </a:t>
            </a:r>
            <a:r>
              <a:rPr lang="pl-PL" sz="1200" kern="0" dirty="0">
                <a:solidFill>
                  <a:srgbClr val="000000"/>
                </a:solidFill>
                <a:latin typeface="Arial" panose="020B0604020202020204" pitchFamily="34" charset="0"/>
                <a:cs typeface="Arial" panose="020B0604020202020204" pitchFamily="34" charset="0"/>
              </a:rPr>
              <a:t>osôb cieľovej skupiny zapojených do aktivít </a:t>
            </a:r>
            <a:r>
              <a:rPr lang="pl-PL" sz="1200" kern="0" dirty="0" smtClean="0">
                <a:solidFill>
                  <a:srgbClr val="000000"/>
                </a:solidFill>
                <a:latin typeface="Arial" panose="020B0604020202020204" pitchFamily="34" charset="0"/>
                <a:cs typeface="Arial" panose="020B0604020202020204" pitchFamily="34" charset="0"/>
              </a:rPr>
              <a:t>projektu </a:t>
            </a:r>
            <a:r>
              <a:rPr lang="sk-SK" sz="1200" kern="0" dirty="0">
                <a:solidFill>
                  <a:srgbClr val="000000"/>
                </a:solidFill>
                <a:latin typeface="Arial" panose="020B0604020202020204" pitchFamily="34" charset="0"/>
                <a:cs typeface="Arial" panose="020B0604020202020204" pitchFamily="34" charset="0"/>
              </a:rPr>
              <a:t>27 778 </a:t>
            </a:r>
            <a:r>
              <a:rPr lang="sk-SK" sz="1200" kern="0" dirty="0" smtClean="0">
                <a:solidFill>
                  <a:srgbClr val="000000"/>
                </a:solidFill>
                <a:latin typeface="Arial" panose="020B0604020202020204" pitchFamily="34" charset="0"/>
                <a:cs typeface="Arial" panose="020B0604020202020204" pitchFamily="34" charset="0"/>
              </a:rPr>
              <a:t>(MRR) / 2 222 (VRR)</a:t>
            </a:r>
            <a:endParaRPr lang="sk-SK" sz="1200" kern="0" dirty="0">
              <a:solidFill>
                <a:srgbClr val="000000"/>
              </a:solidFill>
              <a:latin typeface="Arial" panose="020B0604020202020204" pitchFamily="34" charset="0"/>
              <a:cs typeface="Arial" panose="020B0604020202020204" pitchFamily="34" charset="0"/>
            </a:endParaRPr>
          </a:p>
          <a:p>
            <a:pPr lvl="0" algn="ctr"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Alokácia NP: </a:t>
            </a:r>
            <a:r>
              <a:rPr lang="sk-SK" sz="1400" b="0" i="0" u="none" strike="noStrike" kern="0" cap="none" spc="0" baseline="0" dirty="0" smtClean="0">
                <a:solidFill>
                  <a:srgbClr val="000000"/>
                </a:solidFill>
                <a:uFillTx/>
                <a:latin typeface="Arial" panose="020B0604020202020204" pitchFamily="34" charset="0"/>
                <a:cs typeface="Arial" panose="020B0604020202020204" pitchFamily="34" charset="0"/>
              </a:rPr>
              <a:t>COV</a:t>
            </a: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 </a:t>
            </a:r>
            <a:r>
              <a:rPr lang="sk-SK" sz="1400" b="1" kern="0" dirty="0">
                <a:solidFill>
                  <a:srgbClr val="000000"/>
                </a:solidFill>
                <a:latin typeface="Arial" panose="020B0604020202020204" pitchFamily="34" charset="0"/>
                <a:cs typeface="Arial" panose="020B0604020202020204" pitchFamily="34" charset="0"/>
              </a:rPr>
              <a:t>12 323 </a:t>
            </a:r>
            <a:r>
              <a:rPr lang="sk-SK" sz="1400" b="1" kern="0" dirty="0" smtClean="0">
                <a:solidFill>
                  <a:srgbClr val="000000"/>
                </a:solidFill>
                <a:latin typeface="Arial" panose="020B0604020202020204" pitchFamily="34" charset="0"/>
                <a:cs typeface="Arial" panose="020B0604020202020204" pitchFamily="34" charset="0"/>
              </a:rPr>
              <a:t>724 </a:t>
            </a:r>
            <a:r>
              <a:rPr lang="sk-SK" sz="1400" b="0" i="0" u="none" strike="noStrike" kern="0" cap="none" spc="0" baseline="0" dirty="0" smtClean="0">
                <a:solidFill>
                  <a:srgbClr val="000000"/>
                </a:solidFill>
                <a:uFillTx/>
                <a:latin typeface="Arial" panose="020B0604020202020204" pitchFamily="34" charset="0"/>
                <a:cs typeface="Arial" panose="020B0604020202020204" pitchFamily="34" charset="0"/>
              </a:rPr>
              <a:t>EUR</a:t>
            </a:r>
            <a:endParaRPr lang="sk-SK" sz="1400" b="0" i="0" u="none" strike="noStrike" kern="0" cap="none" spc="0" baseline="0" dirty="0">
              <a:solidFill>
                <a:srgbClr val="000000"/>
              </a:solidFill>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090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Obrázok, na ktorom je text, snímka obrazovky, voda, dizajn&#10;&#10;Obsah vygenerovaný umelou inteligenciou môže byť nesprávny.">
            <a:extLst>
              <a:ext uri="{FF2B5EF4-FFF2-40B4-BE49-F238E27FC236}">
                <a16:creationId xmlns:a16="http://schemas.microsoft.com/office/drawing/2014/main" id="{8D14C20A-6212-C325-A2E5-F9780F5E991A}"/>
              </a:ext>
            </a:extLst>
          </p:cNvPr>
          <p:cNvPicPr>
            <a:picLocks noGrp="1" noRot="1" noChangeAspect="1" noMove="1" noResize="1" noEditPoints="1" noAdjustHandles="1" noChangeArrowheads="1" noChangeShapeType="1" noCrop="1"/>
          </p:cNvPicPr>
          <p:nvPr/>
        </p:nvPicPr>
        <p:blipFill>
          <a:blip r:embed="rId2"/>
          <a:stretch>
            <a:fillRect/>
          </a:stretch>
        </p:blipFill>
        <p:spPr>
          <a:xfrm>
            <a:off x="1354" y="0"/>
            <a:ext cx="9141292" cy="5143500"/>
          </a:xfrm>
          <a:prstGeom prst="rect">
            <a:avLst/>
          </a:prstGeom>
        </p:spPr>
      </p:pic>
      <p:sp>
        <p:nvSpPr>
          <p:cNvPr id="5" name="Text Placeholder 1">
            <a:extLst>
              <a:ext uri="{FF2B5EF4-FFF2-40B4-BE49-F238E27FC236}">
                <a16:creationId xmlns:a16="http://schemas.microsoft.com/office/drawing/2014/main" id="{A377BDD1-D611-168F-EE53-05F125B45716}"/>
              </a:ext>
            </a:extLst>
          </p:cNvPr>
          <p:cNvSpPr txBox="1">
            <a:spLocks/>
          </p:cNvSpPr>
          <p:nvPr/>
        </p:nvSpPr>
        <p:spPr>
          <a:xfrm>
            <a:off x="283780" y="344249"/>
            <a:ext cx="8237482" cy="1074648"/>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000"/>
              </a:lnSpc>
            </a:pPr>
            <a:endParaRPr lang="sk-SK" sz="6254" dirty="0">
              <a:solidFill>
                <a:schemeClr val="bg1"/>
              </a:solidFill>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41A6E42F-2182-35FD-9865-AA0A7BA4885A}"/>
              </a:ext>
            </a:extLst>
          </p:cNvPr>
          <p:cNvSpPr txBox="1">
            <a:spLocks/>
          </p:cNvSpPr>
          <p:nvPr/>
        </p:nvSpPr>
        <p:spPr>
          <a:xfrm>
            <a:off x="1068019" y="86881"/>
            <a:ext cx="2798186" cy="257366"/>
          </a:xfrm>
          <a:prstGeom prst="rect">
            <a:avLst/>
          </a:prstGeom>
        </p:spPr>
        <p:txBody>
          <a:bodyPr vert="horz" lIns="43989" tIns="21994" rIns="43989" bIns="21994" rtlCol="0" anchor="ctr"/>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x-none" sz="1155" dirty="0">
              <a:solidFill>
                <a:schemeClr val="tx1"/>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2E29556F-BFD3-D780-5067-BA90D299820C}"/>
              </a:ext>
            </a:extLst>
          </p:cNvPr>
          <p:cNvSpPr txBox="1">
            <a:spLocks/>
          </p:cNvSpPr>
          <p:nvPr/>
        </p:nvSpPr>
        <p:spPr>
          <a:xfrm>
            <a:off x="4822299" y="86881"/>
            <a:ext cx="3160291" cy="257366"/>
          </a:xfrm>
          <a:prstGeom prst="rect">
            <a:avLst/>
          </a:prstGeom>
        </p:spPr>
        <p:txBody>
          <a:bodyPr vert="horz" lIns="43989" tIns="21994" rIns="43989" bIns="21994" rtlCol="0" anchor="ctr"/>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x-none" sz="1155" dirty="0">
              <a:solidFill>
                <a:schemeClr val="tx1"/>
              </a:solidFill>
              <a:latin typeface="Arial" panose="020B0604020202020204" pitchFamily="34" charset="0"/>
              <a:cs typeface="Arial" panose="020B0604020202020204" pitchFamily="34" charset="0"/>
            </a:endParaRPr>
          </a:p>
        </p:txBody>
      </p:sp>
      <p:sp>
        <p:nvSpPr>
          <p:cNvPr id="3" name="Obdĺžnik 2"/>
          <p:cNvSpPr/>
          <p:nvPr/>
        </p:nvSpPr>
        <p:spPr>
          <a:xfrm>
            <a:off x="679865" y="1353623"/>
            <a:ext cx="7445311" cy="3200876"/>
          </a:xfrm>
          <a:prstGeom prst="rect">
            <a:avLst/>
          </a:prstGeom>
        </p:spPr>
        <p:txBody>
          <a:bodyPr wrap="square">
            <a:spAutoFit/>
          </a:bodyPr>
          <a:lstStyle/>
          <a:p>
            <a:pPr lvl="0" indent="-177795" algn="ctr" defTabSz="293248">
              <a:defRPr sz="1800" b="0" i="0" u="none" strike="noStrike" kern="0" cap="none" spc="0" baseline="0">
                <a:solidFill>
                  <a:srgbClr val="000000"/>
                </a:solidFill>
                <a:uFillTx/>
              </a:defRPr>
            </a:pPr>
            <a:endParaRPr lang="sk-SK" sz="3000" kern="0" dirty="0" smtClean="0">
              <a:solidFill>
                <a:srgbClr val="FFFFFF"/>
              </a:solidFill>
              <a:latin typeface="Arial" pitchFamily="34"/>
              <a:cs typeface="Arial" pitchFamily="34"/>
            </a:endParaRPr>
          </a:p>
          <a:p>
            <a:pPr lvl="0" indent="-177795" algn="ctr" defTabSz="293248">
              <a:defRPr sz="1800" b="0" i="0" u="none" strike="noStrike" kern="0" cap="none" spc="0" baseline="0">
                <a:solidFill>
                  <a:srgbClr val="000000"/>
                </a:solidFill>
                <a:uFillTx/>
              </a:defRPr>
            </a:pPr>
            <a:r>
              <a:rPr lang="sk-SK" sz="3500" kern="0" dirty="0" smtClean="0">
                <a:solidFill>
                  <a:srgbClr val="FFFFFF"/>
                </a:solidFill>
                <a:latin typeface="Arial" panose="020B0604020202020204" pitchFamily="34" charset="0"/>
                <a:cs typeface="Arial" panose="020B0604020202020204" pitchFamily="34" charset="0"/>
              </a:rPr>
              <a:t>PRESTÁVKA</a:t>
            </a:r>
          </a:p>
          <a:p>
            <a:pPr indent="-177795" algn="ctr" defTabSz="293248">
              <a:defRPr sz="1800" b="0" i="0" u="none" strike="noStrike" kern="0" cap="none" spc="0" baseline="0">
                <a:solidFill>
                  <a:srgbClr val="000000"/>
                </a:solidFill>
                <a:uFillTx/>
              </a:defRPr>
            </a:pPr>
            <a:r>
              <a:rPr lang="sk-SK" sz="3200" b="1" dirty="0" smtClean="0">
                <a:solidFill>
                  <a:srgbClr val="FFFFFF"/>
                </a:solidFill>
                <a:latin typeface="Arial" panose="020B0604020202020204" pitchFamily="34" charset="0"/>
                <a:cs typeface="Arial" panose="020B0604020202020204" pitchFamily="34" charset="0"/>
              </a:rPr>
              <a:t>15:00 </a:t>
            </a:r>
            <a:r>
              <a:rPr lang="sk-SK" sz="3200" b="1" dirty="0">
                <a:solidFill>
                  <a:srgbClr val="FFFFFF"/>
                </a:solidFill>
                <a:latin typeface="Arial" panose="020B0604020202020204" pitchFamily="34" charset="0"/>
                <a:cs typeface="Arial" panose="020B0604020202020204" pitchFamily="34" charset="0"/>
              </a:rPr>
              <a:t>– </a:t>
            </a:r>
            <a:r>
              <a:rPr lang="sk-SK" sz="3200" b="1" dirty="0" smtClean="0">
                <a:solidFill>
                  <a:srgbClr val="FFFFFF"/>
                </a:solidFill>
                <a:latin typeface="Arial" panose="020B0604020202020204" pitchFamily="34" charset="0"/>
                <a:cs typeface="Arial" panose="020B0604020202020204" pitchFamily="34" charset="0"/>
              </a:rPr>
              <a:t>15:30</a:t>
            </a:r>
            <a:endParaRPr lang="sk-SK" sz="3200" b="1" dirty="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3500" kern="0" dirty="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2200" kern="0" dirty="0" smtClean="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2200" kern="0" dirty="0" smtClean="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2200"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171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180975" lvl="0" algn="ctr" defTabSz="914400">
              <a:tabLst>
                <a:tab pos="803275" algn="l"/>
                <a:tab pos="1524000" algn="l"/>
              </a:tabLst>
              <a:defRPr sz="1800" b="0" i="0" u="none" strike="noStrike" kern="0" cap="none" spc="0" baseline="0">
                <a:solidFill>
                  <a:srgbClr val="000000"/>
                </a:solidFill>
                <a:uFillTx/>
              </a:defRPr>
            </a:pPr>
            <a:r>
              <a:rPr lang="sk-SK" sz="2200" b="1" kern="0" dirty="0" smtClean="0">
                <a:solidFill>
                  <a:srgbClr val="000000"/>
                </a:solidFill>
                <a:latin typeface="Arial" panose="020B0604020202020204" pitchFamily="34" charset="0"/>
                <a:cs typeface="Arial" panose="020B0604020202020204" pitchFamily="34" charset="0"/>
              </a:rPr>
              <a:t>Diskusia </a:t>
            </a:r>
            <a:r>
              <a:rPr lang="sk-SK" sz="2200" b="1" kern="0" dirty="0">
                <a:solidFill>
                  <a:srgbClr val="000000"/>
                </a:solidFill>
                <a:latin typeface="Arial" panose="020B0604020202020204" pitchFamily="34" charset="0"/>
                <a:cs typeface="Arial" panose="020B0604020202020204" pitchFamily="34" charset="0"/>
              </a:rPr>
              <a:t>k vybraným projektom (metóda </a:t>
            </a:r>
            <a:r>
              <a:rPr lang="sk-SK" sz="2200" b="1" kern="0" dirty="0" err="1">
                <a:solidFill>
                  <a:srgbClr val="000000"/>
                </a:solidFill>
                <a:latin typeface="Arial" panose="020B0604020202020204" pitchFamily="34" charset="0"/>
                <a:cs typeface="Arial" panose="020B0604020202020204" pitchFamily="34" charset="0"/>
              </a:rPr>
              <a:t>World</a:t>
            </a:r>
            <a:r>
              <a:rPr lang="sk-SK" sz="2200" b="1" kern="0" dirty="0">
                <a:solidFill>
                  <a:srgbClr val="000000"/>
                </a:solidFill>
                <a:latin typeface="Arial" panose="020B0604020202020204" pitchFamily="34" charset="0"/>
                <a:cs typeface="Arial" panose="020B0604020202020204" pitchFamily="34" charset="0"/>
              </a:rPr>
              <a:t> </a:t>
            </a:r>
            <a:r>
              <a:rPr lang="sk-SK" sz="2200" b="1" kern="0" dirty="0" err="1">
                <a:solidFill>
                  <a:srgbClr val="000000"/>
                </a:solidFill>
                <a:latin typeface="Arial" panose="020B0604020202020204" pitchFamily="34" charset="0"/>
                <a:cs typeface="Arial" panose="020B0604020202020204" pitchFamily="34" charset="0"/>
              </a:rPr>
              <a:t>Café</a:t>
            </a:r>
            <a:r>
              <a:rPr lang="sk-SK" sz="2200" b="1" kern="0" dirty="0">
                <a:solidFill>
                  <a:srgbClr val="000000"/>
                </a:solidFill>
                <a:latin typeface="Arial" panose="020B0604020202020204" pitchFamily="34" charset="0"/>
                <a:cs typeface="Arial" panose="020B0604020202020204" pitchFamily="34" charset="0"/>
              </a:rPr>
              <a:t>) </a:t>
            </a: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036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158085" y="363189"/>
            <a:ext cx="8462075" cy="4065696"/>
          </a:xfrm>
          <a:prstGeom prst="rect">
            <a:avLst/>
          </a:prstGeom>
          <a:noFill/>
          <a:ln cap="flat">
            <a:noFill/>
          </a:ln>
        </p:spPr>
        <p:txBody>
          <a:bodyPr vert="horz" wrap="square" lIns="91440" tIns="45720" rIns="91440" bIns="45720" anchor="t" anchorCtr="1" compatLnSpc="1">
            <a:noAutofit/>
          </a:bodyPr>
          <a:lstStyle/>
          <a:p>
            <a:pPr algn="ctr">
              <a:spcAft>
                <a:spcPts val="0"/>
              </a:spcAft>
            </a:pPr>
            <a:endParaRPr lang="sk-SK" sz="1400" b="1" u="sng" dirty="0" smtClean="0">
              <a:latin typeface="Calibri" panose="020F0502020204030204" pitchFamily="34" charset="0"/>
              <a:ea typeface="Calibri" panose="020F0502020204030204" pitchFamily="34" charset="0"/>
            </a:endParaRPr>
          </a:p>
          <a:p>
            <a:pPr algn="ctr">
              <a:spcAft>
                <a:spcPts val="0"/>
              </a:spcAft>
            </a:pPr>
            <a:r>
              <a:rPr lang="sk-SK" sz="1600" b="1" dirty="0" smtClean="0">
                <a:latin typeface="Arial" panose="020B0604020202020204" pitchFamily="34" charset="0"/>
                <a:ea typeface="Calibri" panose="020F0502020204030204" pitchFamily="34" charset="0"/>
                <a:cs typeface="Arial" panose="020B0604020202020204" pitchFamily="34" charset="0"/>
              </a:rPr>
              <a:t>15:30 </a:t>
            </a:r>
            <a:r>
              <a:rPr lang="sk-SK" sz="1600" b="1" dirty="0">
                <a:latin typeface="Arial" panose="020B0604020202020204" pitchFamily="34" charset="0"/>
                <a:ea typeface="Calibri" panose="020F0502020204030204" pitchFamily="34" charset="0"/>
                <a:cs typeface="Arial" panose="020B0604020202020204" pitchFamily="34" charset="0"/>
              </a:rPr>
              <a:t>– 16:45:  I. kolo prezentácie nasledovných </a:t>
            </a:r>
            <a:r>
              <a:rPr lang="sk-SK" sz="1600" b="1" dirty="0" smtClean="0">
                <a:latin typeface="Arial" panose="020B0604020202020204" pitchFamily="34" charset="0"/>
                <a:ea typeface="Calibri" panose="020F0502020204030204" pitchFamily="34" charset="0"/>
                <a:cs typeface="Arial" panose="020B0604020202020204" pitchFamily="34" charset="0"/>
              </a:rPr>
              <a:t>projektov</a:t>
            </a:r>
            <a:endParaRPr lang="sk-SK"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k-SK" sz="1200" b="1" dirty="0">
                <a:latin typeface="Arial" panose="020B0604020202020204" pitchFamily="34" charset="0"/>
                <a:ea typeface="Calibri" panose="020F0502020204030204" pitchFamily="34" charset="0"/>
                <a:cs typeface="Arial" panose="020B0604020202020204" pitchFamily="34" charset="0"/>
              </a:rPr>
              <a:t> </a:t>
            </a:r>
            <a:endParaRPr lang="sk-SK"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k-SK" sz="1600" b="1" dirty="0">
                <a:latin typeface="Arial" panose="020B0604020202020204" pitchFamily="34" charset="0"/>
                <a:ea typeface="Calibri" panose="020F0502020204030204" pitchFamily="34" charset="0"/>
                <a:cs typeface="Arial" panose="020B0604020202020204" pitchFamily="34" charset="0"/>
              </a:rPr>
              <a:t> </a:t>
            </a:r>
            <a:endParaRPr lang="sk-SK" sz="16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50000"/>
              </a:lnSpc>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č.1:</a:t>
            </a:r>
            <a:r>
              <a:rPr lang="sk-SK" sz="1600" dirty="0">
                <a:latin typeface="Arial" panose="020B0604020202020204" pitchFamily="34" charset="0"/>
                <a:ea typeface="Calibri" panose="020F0502020204030204" pitchFamily="34" charset="0"/>
                <a:cs typeface="Arial" panose="020B0604020202020204" pitchFamily="34" charset="0"/>
              </a:rPr>
              <a:t> NP Terénna sociálna práca a komunitné centrá</a:t>
            </a:r>
          </a:p>
          <a:p>
            <a:pPr marL="171450" indent="-171450">
              <a:lnSpc>
                <a:spcPct val="150000"/>
              </a:lnSpc>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č.2:</a:t>
            </a:r>
            <a:r>
              <a:rPr lang="sk-SK" sz="1600" dirty="0">
                <a:latin typeface="Arial" panose="020B0604020202020204" pitchFamily="34" charset="0"/>
                <a:ea typeface="Calibri" panose="020F0502020204030204" pitchFamily="34" charset="0"/>
                <a:cs typeface="Arial" panose="020B0604020202020204" pitchFamily="34" charset="0"/>
              </a:rPr>
              <a:t> NP Zdravé komunity</a:t>
            </a:r>
          </a:p>
          <a:p>
            <a:pPr marL="171450" indent="-171450">
              <a:lnSpc>
                <a:spcPct val="150000"/>
              </a:lnSpc>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č.3:</a:t>
            </a:r>
            <a:r>
              <a:rPr lang="sk-SK" sz="1600" dirty="0">
                <a:latin typeface="Arial" panose="020B0604020202020204" pitchFamily="34" charset="0"/>
                <a:ea typeface="Calibri" panose="020F0502020204030204" pitchFamily="34" charset="0"/>
                <a:cs typeface="Arial" panose="020B0604020202020204" pitchFamily="34" charset="0"/>
              </a:rPr>
              <a:t> NP Rozvojové tímy I.</a:t>
            </a:r>
          </a:p>
          <a:p>
            <a:pPr marL="171450" indent="-171450">
              <a:lnSpc>
                <a:spcPct val="150000"/>
              </a:lnSpc>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č.4:</a:t>
            </a:r>
            <a:r>
              <a:rPr lang="sk-SK" sz="1600" dirty="0">
                <a:latin typeface="Arial" panose="020B0604020202020204" pitchFamily="34" charset="0"/>
                <a:ea typeface="Calibri" panose="020F0502020204030204" pitchFamily="34" charset="0"/>
                <a:cs typeface="Arial" panose="020B0604020202020204" pitchFamily="34" charset="0"/>
              </a:rPr>
              <a:t> NP Integrácia štátnych príslušníkov tretích krajín vrátane migrantov </a:t>
            </a:r>
            <a:r>
              <a:rPr lang="sk-SK" sz="1600" dirty="0" smtClean="0">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600"/>
              </a:spcAft>
            </a:pPr>
            <a:r>
              <a:rPr lang="sk-SK" sz="1600" dirty="0">
                <a:latin typeface="Arial" panose="020B0604020202020204" pitchFamily="34" charset="0"/>
                <a:ea typeface="Calibri" panose="020F0502020204030204" pitchFamily="34" charset="0"/>
                <a:cs typeface="Arial" panose="020B0604020202020204" pitchFamily="34" charset="0"/>
              </a:rPr>
              <a:t>	</a:t>
            </a:r>
            <a:r>
              <a:rPr lang="sk-SK" sz="1600" dirty="0" smtClean="0">
                <a:latin typeface="Arial" panose="020B0604020202020204" pitchFamily="34" charset="0"/>
                <a:ea typeface="Calibri" panose="020F0502020204030204" pitchFamily="34" charset="0"/>
                <a:cs typeface="Arial" panose="020B0604020202020204" pitchFamily="34" charset="0"/>
              </a:rPr>
              <a:t>	zástupcovia </a:t>
            </a:r>
            <a:r>
              <a:rPr lang="sk-SK" sz="1600" dirty="0">
                <a:latin typeface="Arial" panose="020B0604020202020204" pitchFamily="34" charset="0"/>
                <a:ea typeface="Calibri" panose="020F0502020204030204" pitchFamily="34" charset="0"/>
                <a:cs typeface="Arial" panose="020B0604020202020204" pitchFamily="34" charset="0"/>
              </a:rPr>
              <a:t>MVO</a:t>
            </a:r>
          </a:p>
          <a:p>
            <a:pPr marL="171450" indent="-171450">
              <a:lnSpc>
                <a:spcPct val="150000"/>
              </a:lnSpc>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č.5:</a:t>
            </a:r>
            <a:r>
              <a:rPr lang="sk-SK" sz="1600" dirty="0">
                <a:latin typeface="Arial" panose="020B0604020202020204" pitchFamily="34" charset="0"/>
                <a:ea typeface="Calibri" panose="020F0502020204030204" pitchFamily="34" charset="0"/>
                <a:cs typeface="Arial" panose="020B0604020202020204" pitchFamily="34" charset="0"/>
              </a:rPr>
              <a:t> NP Integrácia štátnych príslušníkov tretích krajín vrátane migrantov </a:t>
            </a:r>
            <a:r>
              <a:rPr lang="sk-SK" sz="1600" dirty="0" smtClean="0">
                <a:latin typeface="Arial" panose="020B0604020202020204" pitchFamily="34" charset="0"/>
                <a:ea typeface="Calibri" panose="020F0502020204030204" pitchFamily="34" charset="0"/>
                <a:cs typeface="Arial" panose="020B0604020202020204" pitchFamily="34" charset="0"/>
              </a:rPr>
              <a:t>–                 </a:t>
            </a:r>
          </a:p>
          <a:p>
            <a:pPr lvl="2">
              <a:lnSpc>
                <a:spcPct val="150000"/>
              </a:lnSpc>
              <a:spcAft>
                <a:spcPts val="600"/>
              </a:spcAft>
            </a:pPr>
            <a:r>
              <a:rPr lang="sk-SK" sz="1600" dirty="0" smtClean="0">
                <a:latin typeface="Arial" panose="020B0604020202020204" pitchFamily="34" charset="0"/>
                <a:ea typeface="Calibri" panose="020F0502020204030204" pitchFamily="34" charset="0"/>
                <a:cs typeface="Arial" panose="020B0604020202020204" pitchFamily="34" charset="0"/>
              </a:rPr>
              <a:t>zástupcovia </a:t>
            </a:r>
            <a:r>
              <a:rPr lang="sk-SK" sz="1600" dirty="0">
                <a:latin typeface="Arial" panose="020B0604020202020204" pitchFamily="34" charset="0"/>
                <a:ea typeface="Calibri" panose="020F0502020204030204" pitchFamily="34" charset="0"/>
                <a:cs typeface="Arial" panose="020B0604020202020204" pitchFamily="34" charset="0"/>
              </a:rPr>
              <a:t>samosprávy</a:t>
            </a:r>
            <a:endParaRPr lang="sk-SK"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3887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277921" y="403213"/>
            <a:ext cx="8442428" cy="4065696"/>
          </a:xfrm>
          <a:prstGeom prst="rect">
            <a:avLst/>
          </a:prstGeom>
          <a:noFill/>
          <a:ln cap="flat">
            <a:noFill/>
          </a:ln>
        </p:spPr>
        <p:txBody>
          <a:bodyPr vert="horz" wrap="square" lIns="91440" tIns="45720" rIns="91440" bIns="45720" anchor="t" anchorCtr="1" compatLnSpc="1">
            <a:noAutofit/>
          </a:bodyPr>
          <a:lstStyle/>
          <a:p>
            <a:pPr algn="ctr">
              <a:spcAft>
                <a:spcPts val="0"/>
              </a:spcAft>
            </a:pPr>
            <a:endParaRPr lang="sk-SK" sz="1400" b="1" u="sng" dirty="0" smtClean="0">
              <a:latin typeface="Calibri" panose="020F0502020204030204" pitchFamily="34" charset="0"/>
              <a:ea typeface="Calibri" panose="020F0502020204030204" pitchFamily="34" charset="0"/>
            </a:endParaRPr>
          </a:p>
          <a:p>
            <a:pPr algn="ctr">
              <a:spcAft>
                <a:spcPts val="0"/>
              </a:spcAft>
            </a:pPr>
            <a:r>
              <a:rPr lang="pl-PL" sz="1600" b="1" dirty="0" smtClean="0">
                <a:latin typeface="Arial" panose="020B0604020202020204" pitchFamily="34" charset="0"/>
                <a:ea typeface="Calibri" panose="020F0502020204030204" pitchFamily="34" charset="0"/>
                <a:cs typeface="Arial" panose="020B0604020202020204" pitchFamily="34" charset="0"/>
              </a:rPr>
              <a:t>16:45 </a:t>
            </a:r>
            <a:r>
              <a:rPr lang="pl-PL" sz="1600" b="1" dirty="0">
                <a:latin typeface="Arial" panose="020B0604020202020204" pitchFamily="34" charset="0"/>
                <a:ea typeface="Calibri" panose="020F0502020204030204" pitchFamily="34" charset="0"/>
                <a:cs typeface="Arial" panose="020B0604020202020204" pitchFamily="34" charset="0"/>
              </a:rPr>
              <a:t>– 18:00: II. kolo prezentácie nasledovných projektov</a:t>
            </a:r>
          </a:p>
          <a:p>
            <a:pPr>
              <a:spcAft>
                <a:spcPts val="0"/>
              </a:spcAft>
            </a:pPr>
            <a:r>
              <a:rPr lang="sk-SK" sz="1600" b="1" dirty="0">
                <a:latin typeface="Arial" panose="020B0604020202020204" pitchFamily="34" charset="0"/>
                <a:ea typeface="Calibri" panose="020F0502020204030204" pitchFamily="34" charset="0"/>
                <a:cs typeface="Arial" panose="020B0604020202020204" pitchFamily="34" charset="0"/>
              </a:rPr>
              <a:t> </a:t>
            </a:r>
            <a:endParaRPr lang="sk-SK" sz="1600" b="1"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k-SK" sz="1600" b="1" dirty="0">
                <a:latin typeface="Arial" panose="020B0604020202020204" pitchFamily="34" charset="0"/>
                <a:ea typeface="Calibri" panose="020F0502020204030204" pitchFamily="34" charset="0"/>
                <a:cs typeface="Arial" panose="020B0604020202020204" pitchFamily="34" charset="0"/>
              </a:rPr>
              <a:t> </a:t>
            </a:r>
            <a:endParaRPr lang="sk-SK" sz="16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50000"/>
              </a:lnSpc>
              <a:spcBef>
                <a:spcPts val="600"/>
              </a:spcBef>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č.1:</a:t>
            </a:r>
            <a:r>
              <a:rPr lang="sk-SK" sz="1600" dirty="0">
                <a:latin typeface="Arial" panose="020B0604020202020204" pitchFamily="34" charset="0"/>
                <a:ea typeface="Calibri" panose="020F0502020204030204" pitchFamily="34" charset="0"/>
                <a:cs typeface="Arial" panose="020B0604020202020204" pitchFamily="34" charset="0"/>
              </a:rPr>
              <a:t> NP Zlepšenie stredného odborného školstva v PSK II.</a:t>
            </a:r>
          </a:p>
          <a:p>
            <a:pPr marL="171450" indent="-171450">
              <a:lnSpc>
                <a:spcPct val="150000"/>
              </a:lnSpc>
              <a:spcBef>
                <a:spcPts val="600"/>
              </a:spcBef>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č.2:</a:t>
            </a:r>
            <a:r>
              <a:rPr lang="sk-SK" sz="1600" dirty="0">
                <a:latin typeface="Arial" panose="020B0604020202020204" pitchFamily="34" charset="0"/>
                <a:ea typeface="Calibri" panose="020F0502020204030204" pitchFamily="34" charset="0"/>
                <a:cs typeface="Arial" panose="020B0604020202020204" pitchFamily="34" charset="0"/>
              </a:rPr>
              <a:t> NP Digitálna transformácia vzdelávania a školy</a:t>
            </a:r>
          </a:p>
          <a:p>
            <a:pPr marL="171450" indent="-171450">
              <a:lnSpc>
                <a:spcPct val="150000"/>
              </a:lnSpc>
              <a:spcBef>
                <a:spcPts val="600"/>
              </a:spcBef>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č.3:</a:t>
            </a:r>
            <a:r>
              <a:rPr lang="sk-SK" sz="1600" dirty="0">
                <a:latin typeface="Arial" panose="020B0604020202020204" pitchFamily="34" charset="0"/>
                <a:ea typeface="Calibri" panose="020F0502020204030204" pitchFamily="34" charset="0"/>
                <a:cs typeface="Arial" panose="020B0604020202020204" pitchFamily="34" charset="0"/>
              </a:rPr>
              <a:t> </a:t>
            </a:r>
            <a:r>
              <a:rPr lang="pl-PL" sz="1600" dirty="0">
                <a:latin typeface="Arial" panose="020B0604020202020204" pitchFamily="34" charset="0"/>
                <a:ea typeface="Calibri" panose="020F0502020204030204" pitchFamily="34" charset="0"/>
                <a:cs typeface="Arial" panose="020B0604020202020204" pitchFamily="34" charset="0"/>
              </a:rPr>
              <a:t>DOP Bývanie na dosah - DOMov na </a:t>
            </a:r>
            <a:r>
              <a:rPr lang="pl-PL" sz="1600" dirty="0" smtClean="0">
                <a:latin typeface="Arial" panose="020B0604020202020204" pitchFamily="34" charset="0"/>
                <a:ea typeface="Calibri" panose="020F0502020204030204" pitchFamily="34" charset="0"/>
                <a:cs typeface="Arial" panose="020B0604020202020204" pitchFamily="34" charset="0"/>
              </a:rPr>
              <a:t>dosah</a:t>
            </a:r>
            <a:endParaRPr lang="sk-SK" sz="16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50000"/>
              </a:lnSpc>
              <a:spcBef>
                <a:spcPts val="600"/>
              </a:spcBef>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č.4:</a:t>
            </a:r>
            <a:r>
              <a:rPr lang="sk-SK" sz="1600" dirty="0">
                <a:latin typeface="Arial" panose="020B0604020202020204" pitchFamily="34" charset="0"/>
                <a:ea typeface="Calibri" panose="020F0502020204030204" pitchFamily="34" charset="0"/>
                <a:cs typeface="Arial" panose="020B0604020202020204" pitchFamily="34" charset="0"/>
              </a:rPr>
              <a:t> DOP </a:t>
            </a:r>
            <a:r>
              <a:rPr lang="sk-SK" sz="1600" dirty="0" err="1">
                <a:latin typeface="Arial" panose="020B0604020202020204" pitchFamily="34" charset="0"/>
                <a:ea typeface="Calibri" panose="020F0502020204030204" pitchFamily="34" charset="0"/>
                <a:cs typeface="Arial" panose="020B0604020202020204" pitchFamily="34" charset="0"/>
              </a:rPr>
              <a:t>Housing-led</a:t>
            </a:r>
            <a:r>
              <a:rPr lang="sk-SK" sz="1600" dirty="0">
                <a:latin typeface="Arial" panose="020B0604020202020204" pitchFamily="34" charset="0"/>
                <a:ea typeface="Calibri" panose="020F0502020204030204" pitchFamily="34" charset="0"/>
                <a:cs typeface="Arial" panose="020B0604020202020204" pitchFamily="34" charset="0"/>
              </a:rPr>
              <a:t> - Cesta k dostupnému bývaniu</a:t>
            </a:r>
          </a:p>
          <a:p>
            <a:pPr marL="171450" indent="-171450">
              <a:lnSpc>
                <a:spcPct val="150000"/>
              </a:lnSpc>
              <a:spcBef>
                <a:spcPts val="600"/>
              </a:spcBef>
              <a:spcAft>
                <a:spcPts val="600"/>
              </a:spcAft>
              <a:buFont typeface="Arial" panose="020B0604020202020204" pitchFamily="34" charset="0"/>
              <a:buChar char="•"/>
            </a:pPr>
            <a:r>
              <a:rPr lang="sk-SK" sz="1600" b="1" dirty="0" smtClean="0">
                <a:latin typeface="Arial" panose="020B0604020202020204" pitchFamily="34" charset="0"/>
                <a:ea typeface="Calibri" panose="020F0502020204030204" pitchFamily="34" charset="0"/>
                <a:cs typeface="Arial" panose="020B0604020202020204" pitchFamily="34" charset="0"/>
              </a:rPr>
              <a:t>stôl </a:t>
            </a:r>
            <a:r>
              <a:rPr lang="sk-SK" sz="1600" b="1" dirty="0">
                <a:latin typeface="Arial" panose="020B0604020202020204" pitchFamily="34" charset="0"/>
                <a:ea typeface="Calibri" panose="020F0502020204030204" pitchFamily="34" charset="0"/>
                <a:cs typeface="Arial" panose="020B0604020202020204" pitchFamily="34" charset="0"/>
              </a:rPr>
              <a:t>č.5:</a:t>
            </a:r>
            <a:r>
              <a:rPr lang="sk-SK" sz="1600" dirty="0">
                <a:latin typeface="Arial" panose="020B0604020202020204" pitchFamily="34" charset="0"/>
                <a:ea typeface="Calibri" panose="020F0502020204030204" pitchFamily="34" charset="0"/>
                <a:cs typeface="Arial" panose="020B0604020202020204" pitchFamily="34" charset="0"/>
              </a:rPr>
              <a:t> </a:t>
            </a:r>
            <a:r>
              <a:rPr lang="pl-PL" sz="1600" dirty="0">
                <a:latin typeface="Arial" panose="020B0604020202020204" pitchFamily="34" charset="0"/>
                <a:ea typeface="Calibri" panose="020F0502020204030204" pitchFamily="34" charset="0"/>
                <a:cs typeface="Arial" panose="020B0604020202020204" pitchFamily="34" charset="0"/>
              </a:rPr>
              <a:t>DOP Krok za krokom II - Chcem pracovať </a:t>
            </a:r>
            <a:r>
              <a:rPr lang="pl-PL" sz="1600" dirty="0" smtClean="0">
                <a:latin typeface="Arial" panose="020B0604020202020204" pitchFamily="34" charset="0"/>
                <a:ea typeface="Calibri" panose="020F0502020204030204" pitchFamily="34" charset="0"/>
                <a:cs typeface="Arial" panose="020B0604020202020204" pitchFamily="34" charset="0"/>
              </a:rPr>
              <a:t>II.</a:t>
            </a:r>
            <a:endParaRPr lang="sk-SK"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546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774700" y="459007"/>
            <a:ext cx="5884333" cy="4065696"/>
          </a:xfrm>
          <a:prstGeom prst="rect">
            <a:avLst/>
          </a:prstGeom>
          <a:noFill/>
          <a:ln cap="flat">
            <a:noFill/>
          </a:ln>
        </p:spPr>
        <p:txBody>
          <a:bodyPr vert="horz" wrap="square" lIns="91440" tIns="45720" rIns="91440" bIns="45720" anchor="t" anchorCtr="1" compatLnSpc="1">
            <a:noAutofit/>
          </a:bodyPr>
          <a:lstStyle/>
          <a:p>
            <a:pPr algn="ctr">
              <a:spcAft>
                <a:spcPts val="0"/>
              </a:spcAft>
            </a:pPr>
            <a:endParaRPr lang="sk-SK" sz="1400" b="1" u="sng" dirty="0" smtClean="0">
              <a:latin typeface="Calibri" panose="020F0502020204030204" pitchFamily="34" charset="0"/>
              <a:ea typeface="Calibri" panose="020F0502020204030204" pitchFamily="34" charset="0"/>
            </a:endParaRPr>
          </a:p>
          <a:p>
            <a:pPr algn="ctr">
              <a:spcAft>
                <a:spcPts val="0"/>
              </a:spcAft>
            </a:pPr>
            <a:endParaRPr lang="sk-SK" sz="1400" b="1" u="sng" dirty="0">
              <a:latin typeface="Calibri" panose="020F0502020204030204" pitchFamily="34" charset="0"/>
              <a:ea typeface="Calibri" panose="020F0502020204030204" pitchFamily="34" charset="0"/>
            </a:endParaRPr>
          </a:p>
          <a:p>
            <a:pPr algn="ctr">
              <a:spcAft>
                <a:spcPts val="0"/>
              </a:spcAft>
            </a:pPr>
            <a:endParaRPr lang="sk-SK" sz="1400" b="1" u="sng" dirty="0" smtClean="0">
              <a:latin typeface="Calibri" panose="020F0502020204030204" pitchFamily="34" charset="0"/>
              <a:ea typeface="Calibri" panose="020F0502020204030204" pitchFamily="34" charset="0"/>
            </a:endParaRPr>
          </a:p>
          <a:p>
            <a:pPr algn="ctr">
              <a:spcAft>
                <a:spcPts val="0"/>
              </a:spcAft>
            </a:pPr>
            <a:r>
              <a:rPr lang="pl-PL" sz="2400" b="1" dirty="0" smtClean="0">
                <a:latin typeface="Arial" panose="020B0604020202020204" pitchFamily="34" charset="0"/>
                <a:ea typeface="Calibri" panose="020F0502020204030204" pitchFamily="34" charset="0"/>
                <a:cs typeface="Arial" panose="020B0604020202020204" pitchFamily="34" charset="0"/>
              </a:rPr>
              <a:t>17:30 </a:t>
            </a:r>
            <a:r>
              <a:rPr lang="pl-PL" sz="2400" b="1" dirty="0">
                <a:latin typeface="Arial" panose="020B0604020202020204" pitchFamily="34" charset="0"/>
                <a:ea typeface="Calibri" panose="020F0502020204030204" pitchFamily="34" charset="0"/>
                <a:cs typeface="Arial" panose="020B0604020202020204" pitchFamily="34" charset="0"/>
              </a:rPr>
              <a:t>– </a:t>
            </a:r>
            <a:r>
              <a:rPr lang="pl-PL" sz="2400" b="1" dirty="0" smtClean="0">
                <a:latin typeface="Arial" panose="020B0604020202020204" pitchFamily="34" charset="0"/>
                <a:ea typeface="Calibri" panose="020F0502020204030204" pitchFamily="34" charset="0"/>
                <a:cs typeface="Arial" panose="020B0604020202020204" pitchFamily="34" charset="0"/>
              </a:rPr>
              <a:t>19:30 </a:t>
            </a:r>
          </a:p>
          <a:p>
            <a:pPr algn="ctr">
              <a:spcAft>
                <a:spcPts val="0"/>
              </a:spcAft>
            </a:pPr>
            <a:r>
              <a:rPr lang="pl-PL" sz="2400" b="1" dirty="0" smtClean="0">
                <a:latin typeface="Arial" panose="020B0604020202020204" pitchFamily="34" charset="0"/>
                <a:ea typeface="Calibri" panose="020F0502020204030204" pitchFamily="34" charset="0"/>
                <a:cs typeface="Arial" panose="020B0604020202020204" pitchFamily="34" charset="0"/>
              </a:rPr>
              <a:t>voľný program</a:t>
            </a:r>
          </a:p>
          <a:p>
            <a:pPr algn="ctr">
              <a:spcAft>
                <a:spcPts val="0"/>
              </a:spcAft>
            </a:pPr>
            <a:endParaRPr lang="pl-PL" sz="2400" b="1"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pl-PL" sz="2400" b="1" dirty="0" smtClean="0">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pl-PL" sz="2400" b="1"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pl-PL" sz="2400" b="1" dirty="0" smtClean="0">
                <a:latin typeface="Arial" panose="020B0604020202020204" pitchFamily="34" charset="0"/>
                <a:ea typeface="Calibri" panose="020F0502020204030204" pitchFamily="34" charset="0"/>
                <a:cs typeface="Arial" panose="020B0604020202020204" pitchFamily="34" charset="0"/>
              </a:rPr>
              <a:t>19:30 – 22:00 </a:t>
            </a:r>
          </a:p>
          <a:p>
            <a:pPr algn="ctr">
              <a:spcAft>
                <a:spcPts val="0"/>
              </a:spcAft>
            </a:pPr>
            <a:r>
              <a:rPr lang="pl-PL" sz="2400" b="1" dirty="0" smtClean="0">
                <a:latin typeface="Arial" panose="020B0604020202020204" pitchFamily="34" charset="0"/>
                <a:ea typeface="Calibri" panose="020F0502020204030204" pitchFamily="34" charset="0"/>
                <a:cs typeface="Arial" panose="020B0604020202020204" pitchFamily="34" charset="0"/>
              </a:rPr>
              <a:t>večerný raut </a:t>
            </a:r>
            <a:endParaRPr lang="pl-PL"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k-SK" sz="1200" b="1" dirty="0">
                <a:latin typeface="Arial" panose="020B0604020202020204" pitchFamily="34" charset="0"/>
                <a:ea typeface="Calibri" panose="020F0502020204030204" pitchFamily="34" charset="0"/>
                <a:cs typeface="Arial" panose="020B0604020202020204" pitchFamily="34" charset="0"/>
              </a:rPr>
              <a:t> </a:t>
            </a:r>
            <a:endParaRPr lang="sk-SK" sz="1200" b="1"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k-SK"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k-SK" sz="1200" b="1" dirty="0">
                <a:latin typeface="Arial" panose="020B0604020202020204" pitchFamily="34" charset="0"/>
                <a:ea typeface="Calibri" panose="020F0502020204030204" pitchFamily="34" charset="0"/>
                <a:cs typeface="Arial" panose="020B0604020202020204" pitchFamily="34" charset="0"/>
              </a:rPr>
              <a:t> </a:t>
            </a:r>
            <a:endParaRPr lang="sk-SK"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3995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27924" y="435770"/>
            <a:ext cx="8349418" cy="417406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r>
              <a:rPr lang="sk-SK" sz="2000" b="1" kern="0" dirty="0">
                <a:solidFill>
                  <a:srgbClr val="000000"/>
                </a:solidFill>
                <a:latin typeface="Arial" panose="020B0604020202020204" pitchFamily="34" charset="0"/>
                <a:cs typeface="Arial" panose="020B0604020202020204" pitchFamily="34" charset="0"/>
              </a:rPr>
              <a:t>PROGRAM </a:t>
            </a:r>
            <a:r>
              <a:rPr lang="sk-SK" sz="2000" b="1" kern="0" dirty="0" smtClean="0">
                <a:solidFill>
                  <a:srgbClr val="000000"/>
                </a:solidFill>
                <a:latin typeface="Arial" panose="020B0604020202020204" pitchFamily="34" charset="0"/>
                <a:cs typeface="Arial" panose="020B0604020202020204" pitchFamily="34" charset="0"/>
              </a:rPr>
              <a:t>ZASADNUTIA</a:t>
            </a:r>
            <a:endParaRPr lang="sk-SK" sz="2000" b="1" kern="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sk-SK" sz="2000" b="1" kern="0" dirty="0" smtClean="0">
                <a:solidFill>
                  <a:srgbClr val="000000"/>
                </a:solidFill>
                <a:latin typeface="Arial" panose="020B0604020202020204" pitchFamily="34" charset="0"/>
                <a:cs typeface="Arial" panose="020B0604020202020204" pitchFamily="34" charset="0"/>
              </a:rPr>
              <a:t>9. októbra 2025</a:t>
            </a:r>
          </a:p>
          <a:p>
            <a:pPr lvl="0" algn="just" defTabSz="914400">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 8:30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9:00 </a:t>
            </a:r>
            <a:r>
              <a:rPr lang="sk-SK" sz="1200" b="1" kern="0" dirty="0">
                <a:solidFill>
                  <a:srgbClr val="000000"/>
                </a:solidFill>
                <a:latin typeface="Arial" panose="020B0604020202020204" pitchFamily="34" charset="0"/>
                <a:cs typeface="Arial" panose="020B0604020202020204" pitchFamily="34" charset="0"/>
              </a:rPr>
              <a:t>	Registrácia účastníkov </a:t>
            </a:r>
          </a:p>
          <a:p>
            <a:pPr lvl="0" algn="just" defTabSz="914400">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lvl="0"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 9:00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9:15 </a:t>
            </a:r>
            <a:r>
              <a:rPr lang="sk-SK" sz="1200" b="1" kern="0" dirty="0">
                <a:solidFill>
                  <a:srgbClr val="000000"/>
                </a:solidFill>
                <a:latin typeface="Arial" panose="020B0604020202020204" pitchFamily="34" charset="0"/>
                <a:cs typeface="Arial" panose="020B0604020202020204" pitchFamily="34" charset="0"/>
              </a:rPr>
              <a:t>	Otvorenie zasadnutia </a:t>
            </a:r>
          </a:p>
          <a:p>
            <a:pPr marL="1255713" lvl="1" indent="-179388" algn="just" defTabSz="9144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r>
              <a:rPr lang="sk-SK" sz="1200" kern="0" dirty="0" smtClean="0">
                <a:solidFill>
                  <a:srgbClr val="000000"/>
                </a:solidFill>
                <a:latin typeface="Arial" panose="020B0604020202020204" pitchFamily="34" charset="0"/>
                <a:cs typeface="Arial" panose="020B0604020202020204" pitchFamily="34" charset="0"/>
              </a:rPr>
              <a:t>overenie </a:t>
            </a:r>
            <a:r>
              <a:rPr lang="sk-SK" sz="1200" kern="0" dirty="0">
                <a:solidFill>
                  <a:srgbClr val="000000"/>
                </a:solidFill>
                <a:latin typeface="Arial" panose="020B0604020202020204" pitchFamily="34" charset="0"/>
                <a:cs typeface="Arial" panose="020B0604020202020204" pitchFamily="34" charset="0"/>
              </a:rPr>
              <a:t>uznášaniaschopnosti, overenie konfliktu </a:t>
            </a:r>
            <a:r>
              <a:rPr lang="sk-SK" sz="1200" kern="0" dirty="0" smtClean="0">
                <a:solidFill>
                  <a:srgbClr val="000000"/>
                </a:solidFill>
                <a:latin typeface="Arial" panose="020B0604020202020204" pitchFamily="34" charset="0"/>
                <a:cs typeface="Arial" panose="020B0604020202020204" pitchFamily="34" charset="0"/>
              </a:rPr>
              <a:t>záujmov</a:t>
            </a:r>
          </a:p>
          <a:p>
            <a:pPr marL="446090" lvl="1" indent="-171450" algn="just" defTabSz="914400">
              <a:buSzPct val="100000"/>
              <a:buFont typeface="Arial" pitchFamily="34"/>
              <a:buChar char="•"/>
              <a:tabLst>
                <a:tab pos="985838"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lvl="0" algn="just" defTabSz="914400">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 9:15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9:45	</a:t>
            </a:r>
            <a:r>
              <a:rPr lang="sk-SK" sz="1200" b="1" kern="0" dirty="0">
                <a:solidFill>
                  <a:srgbClr val="000000"/>
                </a:solidFill>
                <a:latin typeface="Arial" panose="020B0604020202020204" pitchFamily="34" charset="0"/>
                <a:cs typeface="Arial" panose="020B0604020202020204" pitchFamily="34" charset="0"/>
              </a:rPr>
              <a:t>Report z diskusie k vybraným projektom - </a:t>
            </a:r>
            <a:r>
              <a:rPr lang="sk-SK" sz="1200" b="1" kern="0" dirty="0" smtClean="0">
                <a:solidFill>
                  <a:srgbClr val="000000"/>
                </a:solidFill>
                <a:latin typeface="Arial" panose="020B0604020202020204" pitchFamily="34" charset="0"/>
                <a:cs typeface="Arial" panose="020B0604020202020204" pitchFamily="34" charset="0"/>
              </a:rPr>
              <a:t>informácia	</a:t>
            </a:r>
          </a:p>
          <a:p>
            <a:pPr lvl="0" algn="just" defTabSz="914400">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lvl="0"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 9:45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10:45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Zámery národných projektov </a:t>
            </a:r>
            <a:r>
              <a:rPr lang="sk-SK" sz="1200" b="1" kern="0" dirty="0">
                <a:solidFill>
                  <a:srgbClr val="000000"/>
                </a:solidFill>
                <a:latin typeface="Arial" panose="020B0604020202020204" pitchFamily="34" charset="0"/>
                <a:cs typeface="Arial" panose="020B0604020202020204" pitchFamily="34" charset="0"/>
              </a:rPr>
              <a:t>(diskusia a schvaľovanie)</a:t>
            </a:r>
          </a:p>
          <a:p>
            <a:pPr marL="1247775" lvl="2" indent="-171450" algn="just" defTabSz="914400">
              <a:buSzPct val="1000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Primus - podpora a rozvoj intelektu mládeže a jej </a:t>
            </a:r>
            <a:r>
              <a:rPr lang="sk-SK" sz="1200" kern="0" dirty="0" smtClean="0">
                <a:solidFill>
                  <a:srgbClr val="000000"/>
                </a:solidFill>
                <a:latin typeface="Arial" panose="020B0604020202020204" pitchFamily="34" charset="0"/>
                <a:cs typeface="Arial" panose="020B0604020202020204" pitchFamily="34" charset="0"/>
              </a:rPr>
              <a:t>univerzálnych schopností</a:t>
            </a:r>
          </a:p>
          <a:p>
            <a:pPr marL="1247775" lvl="2" indent="-171450" algn="just" defTabSz="914400">
              <a:buSzPct val="1000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endParaRPr lang="sk-SK" sz="800" b="1" kern="0" dirty="0" smtClean="0">
              <a:solidFill>
                <a:srgbClr val="000000"/>
              </a:solidFill>
              <a:latin typeface="Arial" panose="020B0604020202020204" pitchFamily="34" charset="0"/>
              <a:cs typeface="Arial" panose="020B0604020202020204" pitchFamily="34" charset="0"/>
            </a:endParaRPr>
          </a:p>
          <a:p>
            <a:pPr algn="just" defTabSz="914400">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10:45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11:30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Informácia </a:t>
            </a:r>
            <a:r>
              <a:rPr lang="sk-SK" sz="1200" b="1" kern="0" dirty="0">
                <a:solidFill>
                  <a:srgbClr val="000000"/>
                </a:solidFill>
                <a:latin typeface="Arial" panose="020B0604020202020204" pitchFamily="34" charset="0"/>
                <a:cs typeface="Arial" panose="020B0604020202020204" pitchFamily="34" charset="0"/>
              </a:rPr>
              <a:t>o plánovanej revízií programu </a:t>
            </a:r>
            <a:r>
              <a:rPr lang="sk-SK" sz="1200" b="1" kern="0" dirty="0" smtClean="0">
                <a:solidFill>
                  <a:srgbClr val="000000"/>
                </a:solidFill>
                <a:latin typeface="Arial" panose="020B0604020202020204" pitchFamily="34" charset="0"/>
                <a:cs typeface="Arial" panose="020B0604020202020204" pitchFamily="34" charset="0"/>
              </a:rPr>
              <a:t>Slovensko</a:t>
            </a:r>
          </a:p>
          <a:p>
            <a:pPr algn="just" defTabSz="914400">
              <a:tabLst>
                <a:tab pos="1076325"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11:30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12:00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Rôzne a záver</a:t>
            </a:r>
          </a:p>
          <a:p>
            <a:pPr algn="just" defTabSz="914400">
              <a:tabLst>
                <a:tab pos="1076325"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od </a:t>
            </a:r>
            <a:r>
              <a:rPr lang="sk-SK" sz="1200" b="1" kern="0" dirty="0">
                <a:solidFill>
                  <a:srgbClr val="000000"/>
                </a:solidFill>
                <a:latin typeface="Arial" panose="020B0604020202020204" pitchFamily="34" charset="0"/>
                <a:cs typeface="Arial" panose="020B0604020202020204" pitchFamily="34" charset="0"/>
              </a:rPr>
              <a:t>12:00 	</a:t>
            </a:r>
            <a:r>
              <a:rPr lang="sk-SK" sz="1200" b="1" kern="0" dirty="0" smtClean="0">
                <a:solidFill>
                  <a:srgbClr val="000000"/>
                </a:solidFill>
                <a:latin typeface="Arial" panose="020B0604020202020204" pitchFamily="34" charset="0"/>
                <a:cs typeface="Arial" panose="020B0604020202020204" pitchFamily="34" charset="0"/>
              </a:rPr>
              <a:t>Obed</a:t>
            </a:r>
            <a:endParaRPr lang="sk-SK" sz="1200" b="1" kern="0" dirty="0">
              <a:solidFill>
                <a:srgbClr val="000000"/>
              </a:solidFill>
              <a:latin typeface="Arial" panose="020B0604020202020204" pitchFamily="34" charset="0"/>
              <a:cs typeface="Arial" panose="020B0604020202020204" pitchFamily="34" charset="0"/>
            </a:endParaRPr>
          </a:p>
          <a:p>
            <a:pPr algn="just" defTabSz="914400">
              <a:spcAft>
                <a:spcPts val="600"/>
              </a:spcAft>
              <a:tabLst>
                <a:tab pos="1076325"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600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27924" y="435770"/>
            <a:ext cx="8349418" cy="417406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r>
              <a:rPr lang="sk-SK" sz="2000" b="1" kern="0" dirty="0">
                <a:solidFill>
                  <a:srgbClr val="000000"/>
                </a:solidFill>
                <a:latin typeface="Arial" panose="020B0604020202020204" pitchFamily="34" charset="0"/>
                <a:cs typeface="Arial" panose="020B0604020202020204" pitchFamily="34" charset="0"/>
              </a:rPr>
              <a:t>PROGRAM </a:t>
            </a:r>
            <a:r>
              <a:rPr lang="sk-SK" sz="2000" b="1" kern="0" dirty="0" smtClean="0">
                <a:solidFill>
                  <a:srgbClr val="000000"/>
                </a:solidFill>
                <a:latin typeface="Arial" panose="020B0604020202020204" pitchFamily="34" charset="0"/>
                <a:cs typeface="Arial" panose="020B0604020202020204" pitchFamily="34" charset="0"/>
              </a:rPr>
              <a:t>ZASADNUTIA</a:t>
            </a:r>
            <a:endParaRPr lang="sk-SK" sz="2000" b="1" kern="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sk-SK" sz="2000" b="1" kern="0" dirty="0" smtClean="0">
                <a:solidFill>
                  <a:srgbClr val="000000"/>
                </a:solidFill>
                <a:latin typeface="Arial" panose="020B0604020202020204" pitchFamily="34" charset="0"/>
                <a:cs typeface="Arial" panose="020B0604020202020204" pitchFamily="34" charset="0"/>
              </a:rPr>
              <a:t>9. októbra 2025</a:t>
            </a:r>
          </a:p>
          <a:p>
            <a:pPr lvl="0" algn="just" defTabSz="914400">
              <a:spcBef>
                <a:spcPts val="1200"/>
              </a:spcBef>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 8:30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9:00 </a:t>
            </a:r>
            <a:r>
              <a:rPr lang="sk-SK" sz="1200" b="1" kern="0" dirty="0">
                <a:solidFill>
                  <a:srgbClr val="000000"/>
                </a:solidFill>
                <a:latin typeface="Arial" panose="020B0604020202020204" pitchFamily="34" charset="0"/>
                <a:cs typeface="Arial" panose="020B0604020202020204" pitchFamily="34" charset="0"/>
              </a:rPr>
              <a:t>	Registrácia účastníkov </a:t>
            </a:r>
          </a:p>
          <a:p>
            <a:pPr lvl="0" algn="just" defTabSz="914400">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lvl="0"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 9:00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9:15 </a:t>
            </a:r>
            <a:r>
              <a:rPr lang="sk-SK" sz="1200" b="1" kern="0" dirty="0">
                <a:solidFill>
                  <a:srgbClr val="000000"/>
                </a:solidFill>
                <a:latin typeface="Arial" panose="020B0604020202020204" pitchFamily="34" charset="0"/>
                <a:cs typeface="Arial" panose="020B0604020202020204" pitchFamily="34" charset="0"/>
              </a:rPr>
              <a:t>	Otvorenie zasadnutia </a:t>
            </a:r>
          </a:p>
          <a:p>
            <a:pPr marL="1255713" lvl="1" indent="-179388" algn="just" defTabSz="9144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r>
              <a:rPr lang="sk-SK" sz="1200" kern="0" dirty="0" smtClean="0">
                <a:solidFill>
                  <a:srgbClr val="000000"/>
                </a:solidFill>
                <a:latin typeface="Arial" panose="020B0604020202020204" pitchFamily="34" charset="0"/>
                <a:cs typeface="Arial" panose="020B0604020202020204" pitchFamily="34" charset="0"/>
              </a:rPr>
              <a:t>overenie </a:t>
            </a:r>
            <a:r>
              <a:rPr lang="sk-SK" sz="1200" kern="0" dirty="0">
                <a:solidFill>
                  <a:srgbClr val="000000"/>
                </a:solidFill>
                <a:latin typeface="Arial" panose="020B0604020202020204" pitchFamily="34" charset="0"/>
                <a:cs typeface="Arial" panose="020B0604020202020204" pitchFamily="34" charset="0"/>
              </a:rPr>
              <a:t>uznášaniaschopnosti, overenie konfliktu </a:t>
            </a:r>
            <a:r>
              <a:rPr lang="sk-SK" sz="1200" kern="0" dirty="0" smtClean="0">
                <a:solidFill>
                  <a:srgbClr val="000000"/>
                </a:solidFill>
                <a:latin typeface="Arial" panose="020B0604020202020204" pitchFamily="34" charset="0"/>
                <a:cs typeface="Arial" panose="020B0604020202020204" pitchFamily="34" charset="0"/>
              </a:rPr>
              <a:t>záujmov</a:t>
            </a:r>
          </a:p>
          <a:p>
            <a:pPr marL="446090" lvl="1" indent="-171450" algn="just" defTabSz="914400">
              <a:buSzPct val="100000"/>
              <a:buFont typeface="Arial" pitchFamily="34"/>
              <a:buChar char="•"/>
              <a:tabLst>
                <a:tab pos="985838"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lvl="0" algn="just" defTabSz="914400">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 9:15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9:45	</a:t>
            </a:r>
            <a:r>
              <a:rPr lang="sk-SK" sz="1200" b="1" kern="0" dirty="0">
                <a:solidFill>
                  <a:srgbClr val="000000"/>
                </a:solidFill>
                <a:latin typeface="Arial" panose="020B0604020202020204" pitchFamily="34" charset="0"/>
                <a:cs typeface="Arial" panose="020B0604020202020204" pitchFamily="34" charset="0"/>
              </a:rPr>
              <a:t>Report z diskusie k vybraným projektom - </a:t>
            </a:r>
            <a:r>
              <a:rPr lang="sk-SK" sz="1200" b="1" kern="0" dirty="0" smtClean="0">
                <a:solidFill>
                  <a:srgbClr val="000000"/>
                </a:solidFill>
                <a:latin typeface="Arial" panose="020B0604020202020204" pitchFamily="34" charset="0"/>
                <a:cs typeface="Arial" panose="020B0604020202020204" pitchFamily="34" charset="0"/>
              </a:rPr>
              <a:t>informácia	</a:t>
            </a:r>
          </a:p>
          <a:p>
            <a:pPr lvl="0" algn="just" defTabSz="914400">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lvl="0"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 9:45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10:45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Zámery národných projektov </a:t>
            </a:r>
            <a:r>
              <a:rPr lang="sk-SK" sz="1200" b="1" kern="0" dirty="0">
                <a:solidFill>
                  <a:srgbClr val="000000"/>
                </a:solidFill>
                <a:latin typeface="Arial" panose="020B0604020202020204" pitchFamily="34" charset="0"/>
                <a:cs typeface="Arial" panose="020B0604020202020204" pitchFamily="34" charset="0"/>
              </a:rPr>
              <a:t>(diskusia a schvaľovanie)</a:t>
            </a:r>
          </a:p>
          <a:p>
            <a:pPr marL="1247775" lvl="2" indent="-171450" algn="just" defTabSz="914400">
              <a:buSzPct val="1000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r>
              <a:rPr lang="sk-SK" sz="1200" kern="0" dirty="0">
                <a:solidFill>
                  <a:srgbClr val="000000"/>
                </a:solidFill>
                <a:latin typeface="Arial" panose="020B0604020202020204" pitchFamily="34" charset="0"/>
                <a:cs typeface="Arial" panose="020B0604020202020204" pitchFamily="34" charset="0"/>
              </a:rPr>
              <a:t>Primus - podpora a rozvoj intelektu mládeže a jej </a:t>
            </a:r>
            <a:r>
              <a:rPr lang="sk-SK" sz="1200" kern="0" dirty="0" smtClean="0">
                <a:solidFill>
                  <a:srgbClr val="000000"/>
                </a:solidFill>
                <a:latin typeface="Arial" panose="020B0604020202020204" pitchFamily="34" charset="0"/>
                <a:cs typeface="Arial" panose="020B0604020202020204" pitchFamily="34" charset="0"/>
              </a:rPr>
              <a:t>univerzálnych schopností</a:t>
            </a:r>
          </a:p>
          <a:p>
            <a:pPr marL="1247775" lvl="2" indent="-171450" algn="just" defTabSz="914400">
              <a:buSzPct val="100000"/>
              <a:buFont typeface="Arial" panose="020B0604020202020204" pitchFamily="34" charset="0"/>
              <a:buChar char="•"/>
              <a:tabLst>
                <a:tab pos="1255713" algn="l"/>
                <a:tab pos="1524000" algn="l"/>
              </a:tabLst>
              <a:defRPr sz="1800" b="0" i="0" u="none" strike="noStrike" kern="0" cap="none" spc="0" baseline="0">
                <a:solidFill>
                  <a:srgbClr val="000000"/>
                </a:solidFill>
                <a:uFillTx/>
              </a:defRPr>
            </a:pPr>
            <a:endParaRPr lang="sk-SK" sz="800" b="1" kern="0" dirty="0" smtClean="0">
              <a:solidFill>
                <a:srgbClr val="000000"/>
              </a:solidFill>
              <a:latin typeface="Arial" panose="020B0604020202020204" pitchFamily="34" charset="0"/>
              <a:cs typeface="Arial" panose="020B0604020202020204" pitchFamily="34" charset="0"/>
            </a:endParaRPr>
          </a:p>
          <a:p>
            <a:pPr algn="just" defTabSz="914400">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10:45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11:30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Informácia </a:t>
            </a:r>
            <a:r>
              <a:rPr lang="sk-SK" sz="1200" b="1" kern="0" dirty="0">
                <a:solidFill>
                  <a:srgbClr val="000000"/>
                </a:solidFill>
                <a:latin typeface="Arial" panose="020B0604020202020204" pitchFamily="34" charset="0"/>
                <a:cs typeface="Arial" panose="020B0604020202020204" pitchFamily="34" charset="0"/>
              </a:rPr>
              <a:t>o plánovanej revízií programu </a:t>
            </a:r>
            <a:r>
              <a:rPr lang="sk-SK" sz="1200" b="1" kern="0" dirty="0" smtClean="0">
                <a:solidFill>
                  <a:srgbClr val="000000"/>
                </a:solidFill>
                <a:latin typeface="Arial" panose="020B0604020202020204" pitchFamily="34" charset="0"/>
                <a:cs typeface="Arial" panose="020B0604020202020204" pitchFamily="34" charset="0"/>
              </a:rPr>
              <a:t>Slovensko</a:t>
            </a:r>
          </a:p>
          <a:p>
            <a:pPr algn="just" defTabSz="914400">
              <a:tabLst>
                <a:tab pos="1076325"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11:30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12:00 </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Rôzne a záver</a:t>
            </a:r>
          </a:p>
          <a:p>
            <a:pPr algn="just" defTabSz="914400">
              <a:tabLst>
                <a:tab pos="1076325" algn="l"/>
                <a:tab pos="1524000" algn="l"/>
              </a:tabLs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algn="just" defTabSz="914400">
              <a:spcAft>
                <a:spcPts val="600"/>
              </a:spcAft>
              <a:tabLst>
                <a:tab pos="1076325" algn="l"/>
                <a:tab pos="1524000" algn="l"/>
              </a:tabLs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od </a:t>
            </a:r>
            <a:r>
              <a:rPr lang="sk-SK" sz="1200" b="1" kern="0" dirty="0">
                <a:solidFill>
                  <a:srgbClr val="000000"/>
                </a:solidFill>
                <a:latin typeface="Arial" panose="020B0604020202020204" pitchFamily="34" charset="0"/>
                <a:cs typeface="Arial" panose="020B0604020202020204" pitchFamily="34" charset="0"/>
              </a:rPr>
              <a:t>12:00 	</a:t>
            </a:r>
            <a:r>
              <a:rPr lang="sk-SK" sz="1200" b="1" kern="0" dirty="0" smtClean="0">
                <a:solidFill>
                  <a:srgbClr val="000000"/>
                </a:solidFill>
                <a:latin typeface="Arial" panose="020B0604020202020204" pitchFamily="34" charset="0"/>
                <a:cs typeface="Arial" panose="020B0604020202020204" pitchFamily="34" charset="0"/>
              </a:rPr>
              <a:t>Obed</a:t>
            </a:r>
            <a:endParaRPr lang="sk-SK" sz="1200" b="1" kern="0" dirty="0">
              <a:solidFill>
                <a:srgbClr val="000000"/>
              </a:solidFill>
              <a:latin typeface="Arial" panose="020B0604020202020204" pitchFamily="34" charset="0"/>
              <a:cs typeface="Arial" panose="020B0604020202020204" pitchFamily="34" charset="0"/>
            </a:endParaRPr>
          </a:p>
          <a:p>
            <a:pPr algn="just" defTabSz="914400">
              <a:spcAft>
                <a:spcPts val="600"/>
              </a:spcAft>
              <a:tabLst>
                <a:tab pos="1076325"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025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595135" y="511445"/>
            <a:ext cx="7804946" cy="3465516"/>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endParaRPr lang="sk-SK" sz="2000" b="1" kern="0" dirty="0" smtClean="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sk-SK" sz="2000" b="1" kern="0" dirty="0" smtClean="0">
                <a:solidFill>
                  <a:srgbClr val="000000"/>
                </a:solidFill>
                <a:latin typeface="Arial" panose="020B0604020202020204" pitchFamily="34" charset="0"/>
                <a:cs typeface="Arial" panose="020B0604020202020204" pitchFamily="34" charset="0"/>
              </a:rPr>
              <a:t>Otvorenie zasadnutia</a:t>
            </a:r>
            <a:endParaRPr lang="sk-SK" sz="2000" b="1"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marL="908050" lvl="0" defTabSz="914400">
              <a:spcAft>
                <a:spcPts val="600"/>
              </a:spcAft>
              <a:tabLst>
                <a:tab pos="1076325" algn="l"/>
                <a:tab pos="1524000" algn="l"/>
              </a:tabLst>
              <a:defRPr sz="1800" b="0" i="0" u="none" strike="noStrike" kern="0" cap="none" spc="0" baseline="0">
                <a:solidFill>
                  <a:srgbClr val="000000"/>
                </a:solidFill>
                <a:uFillTx/>
              </a:defRPr>
            </a:pPr>
            <a:endParaRPr lang="sk-SK" sz="1200" kern="0" dirty="0" smtClean="0">
              <a:solidFill>
                <a:srgbClr val="000000"/>
              </a:solidFill>
              <a:latin typeface="Arial" panose="020B0604020202020204" pitchFamily="34" charset="0"/>
              <a:cs typeface="Arial" panose="020B0604020202020204" pitchFamily="34" charset="0"/>
            </a:endParaRPr>
          </a:p>
          <a:p>
            <a:pPr marL="908050" lvl="0" defTabSz="914400">
              <a:spcAft>
                <a:spcPts val="600"/>
              </a:spcAft>
              <a:tabLst>
                <a:tab pos="1076325" algn="l"/>
                <a:tab pos="1524000" algn="l"/>
              </a:tabLst>
              <a:defRPr sz="1800" b="0" i="0" u="none" strike="noStrike" kern="0" cap="none" spc="0" baseline="0">
                <a:solidFill>
                  <a:srgbClr val="000000"/>
                </a:solidFill>
                <a:uFillTx/>
              </a:defRPr>
            </a:pPr>
            <a:endParaRPr lang="sk-SK" sz="1200" kern="0" dirty="0">
              <a:solidFill>
                <a:srgbClr val="000000"/>
              </a:solidFill>
              <a:latin typeface="Arial" panose="020B0604020202020204" pitchFamily="34" charset="0"/>
              <a:cs typeface="Arial" panose="020B0604020202020204" pitchFamily="34" charset="0"/>
            </a:endParaRPr>
          </a:p>
          <a:p>
            <a:pPr marL="908050" lvl="0" defTabSz="914400">
              <a:spcAft>
                <a:spcPts val="600"/>
              </a:spcAft>
              <a:tabLst>
                <a:tab pos="1076325" algn="l"/>
                <a:tab pos="1524000" algn="l"/>
              </a:tabLst>
              <a:defRPr sz="1800" b="0" i="0" u="none" strike="noStrike" kern="0" cap="none" spc="0" baseline="0">
                <a:solidFill>
                  <a:srgbClr val="000000"/>
                </a:solidFill>
                <a:uFillTx/>
              </a:defRPr>
            </a:pPr>
            <a:endParaRPr lang="sk-SK" sz="1200" kern="0" dirty="0">
              <a:solidFill>
                <a:srgbClr val="000000"/>
              </a:solidFill>
              <a:latin typeface="Arial" panose="020B0604020202020204" pitchFamily="34" charset="0"/>
              <a:cs typeface="Arial" panose="020B0604020202020204" pitchFamily="34" charset="0"/>
            </a:endParaRPr>
          </a:p>
          <a:p>
            <a:pPr marL="803275" lvl="0" indent="-441325" defTabSz="914400">
              <a:lnSpc>
                <a:spcPct val="150000"/>
              </a:lnSpc>
              <a:spcBef>
                <a:spcPts val="600"/>
              </a:spcBef>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600" kern="0" dirty="0" smtClean="0">
                <a:solidFill>
                  <a:srgbClr val="000000"/>
                </a:solidFill>
                <a:latin typeface="Arial" panose="020B0604020202020204" pitchFamily="34" charset="0"/>
                <a:cs typeface="Arial" panose="020B0604020202020204" pitchFamily="34" charset="0"/>
              </a:rPr>
              <a:t>overenie </a:t>
            </a:r>
            <a:r>
              <a:rPr lang="sk-SK" sz="1600" kern="0" dirty="0">
                <a:solidFill>
                  <a:srgbClr val="000000"/>
                </a:solidFill>
                <a:latin typeface="Arial" panose="020B0604020202020204" pitchFamily="34" charset="0"/>
                <a:cs typeface="Arial" panose="020B0604020202020204" pitchFamily="34" charset="0"/>
              </a:rPr>
              <a:t>uznášaniaschopnosti, overenie konfliktu </a:t>
            </a:r>
            <a:r>
              <a:rPr lang="sk-SK" sz="1600" kern="0" dirty="0" smtClean="0">
                <a:solidFill>
                  <a:srgbClr val="000000"/>
                </a:solidFill>
                <a:latin typeface="Arial" panose="020B0604020202020204" pitchFamily="34" charset="0"/>
                <a:cs typeface="Arial" panose="020B0604020202020204" pitchFamily="34" charset="0"/>
              </a:rPr>
              <a:t>záujmov</a:t>
            </a:r>
          </a:p>
          <a:p>
            <a:pPr marL="803275" lvl="0" indent="-441325" defTabSz="914400">
              <a:lnSpc>
                <a:spcPct val="150000"/>
              </a:lnSpc>
              <a:spcBef>
                <a:spcPts val="600"/>
              </a:spcBef>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endParaRPr lang="sk-SK" sz="1600" kern="0" dirty="0" smtClean="0">
              <a:solidFill>
                <a:srgbClr val="000000"/>
              </a:solidFill>
              <a:latin typeface="Arial" panose="020B0604020202020204" pitchFamily="34" charset="0"/>
              <a:cs typeface="Arial" panose="020B0604020202020204" pitchFamily="34" charset="0"/>
            </a:endParaRPr>
          </a:p>
          <a:p>
            <a:pPr marL="274640" lvl="1" algn="just" defTabSz="914400">
              <a:buSzPct val="100000"/>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847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4129924"/>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r>
              <a:rPr lang="sk-SK" sz="2200" b="1" kern="0" dirty="0" smtClean="0">
                <a:solidFill>
                  <a:srgbClr val="000000"/>
                </a:solidFill>
                <a:latin typeface="Arial" panose="020B0604020202020204" pitchFamily="34" charset="0"/>
                <a:cs typeface="Arial" panose="020B0604020202020204" pitchFamily="34" charset="0"/>
              </a:rPr>
              <a:t>Report </a:t>
            </a:r>
            <a:r>
              <a:rPr lang="sk-SK" sz="2200" b="1" kern="0" dirty="0">
                <a:solidFill>
                  <a:srgbClr val="000000"/>
                </a:solidFill>
                <a:latin typeface="Arial" panose="020B0604020202020204" pitchFamily="34" charset="0"/>
                <a:cs typeface="Arial" panose="020B0604020202020204" pitchFamily="34" charset="0"/>
              </a:rPr>
              <a:t>z diskusie k vybraným projektom </a:t>
            </a:r>
            <a:r>
              <a:rPr lang="sk-SK" sz="2200" b="1" kern="0" dirty="0" smtClean="0">
                <a:solidFill>
                  <a:srgbClr val="000000"/>
                </a:solidFill>
                <a:latin typeface="Arial" panose="020B0604020202020204" pitchFamily="34" charset="0"/>
                <a:cs typeface="Arial" panose="020B0604020202020204" pitchFamily="34" charset="0"/>
              </a:rPr>
              <a:t>- informácia </a:t>
            </a:r>
          </a:p>
          <a:p>
            <a:pPr marL="274640" lvl="1" algn="just" defTabSz="914400">
              <a:buSzPct val="100000"/>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6331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180975" lvl="0" algn="ctr" defTabSz="914400">
              <a:tabLst>
                <a:tab pos="803275" algn="l"/>
                <a:tab pos="1524000" algn="l"/>
              </a:tabLst>
              <a:defRPr sz="1800" b="0" i="0" u="none" strike="noStrike" kern="0" cap="none" spc="0" baseline="0">
                <a:solidFill>
                  <a:srgbClr val="000000"/>
                </a:solidFill>
                <a:uFillTx/>
              </a:defRPr>
            </a:pPr>
            <a:r>
              <a:rPr lang="sk-SK" sz="2200" b="1" kern="0" dirty="0" smtClean="0">
                <a:solidFill>
                  <a:srgbClr val="000000"/>
                </a:solidFill>
                <a:latin typeface="Arial" panose="020B0604020202020204" pitchFamily="34" charset="0"/>
                <a:cs typeface="Arial" panose="020B0604020202020204" pitchFamily="34" charset="0"/>
              </a:rPr>
              <a:t>Zámer národného projektu </a:t>
            </a:r>
            <a:r>
              <a:rPr lang="sk-SK" sz="2200" b="1" kern="0" dirty="0">
                <a:solidFill>
                  <a:srgbClr val="000000"/>
                </a:solidFill>
                <a:latin typeface="Arial" panose="020B0604020202020204" pitchFamily="34" charset="0"/>
                <a:cs typeface="Arial" panose="020B0604020202020204" pitchFamily="34" charset="0"/>
              </a:rPr>
              <a:t>– diskusia a </a:t>
            </a:r>
            <a:r>
              <a:rPr lang="sk-SK" sz="2200" b="1" kern="0" dirty="0" smtClean="0">
                <a:solidFill>
                  <a:srgbClr val="000000"/>
                </a:solidFill>
                <a:latin typeface="Arial" panose="020B0604020202020204" pitchFamily="34" charset="0"/>
                <a:cs typeface="Arial" panose="020B0604020202020204" pitchFamily="34" charset="0"/>
              </a:rPr>
              <a:t>schvaľovanie</a:t>
            </a:r>
          </a:p>
          <a:p>
            <a:pPr marL="180975"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180975"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180975"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466725" lvl="0" indent="-285750" defTabSz="914400">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i="1" dirty="0">
                <a:latin typeface="Arial" panose="020B0604020202020204" pitchFamily="34" charset="0"/>
                <a:cs typeface="Arial" panose="020B0604020202020204" pitchFamily="34" charset="0"/>
              </a:rPr>
              <a:t>z</a:t>
            </a:r>
            <a:r>
              <a:rPr lang="sk-SK" sz="1400" i="1" dirty="0" smtClean="0">
                <a:latin typeface="Arial" panose="020B0604020202020204" pitchFamily="34" charset="0"/>
                <a:cs typeface="Arial" panose="020B0604020202020204" pitchFamily="34" charset="0"/>
              </a:rPr>
              <a:t>ámer </a:t>
            </a:r>
            <a:r>
              <a:rPr lang="sk-SK" sz="1400" i="1" dirty="0">
                <a:latin typeface="Arial" panose="020B0604020202020204" pitchFamily="34" charset="0"/>
                <a:cs typeface="Arial" panose="020B0604020202020204" pitchFamily="34" charset="0"/>
              </a:rPr>
              <a:t>NP: „Primus - podpora a rozvoj intelektu mládeže a jej univerzálnych schopností “ </a:t>
            </a:r>
            <a:endParaRPr lang="sk-SK" sz="14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1835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275897" y="459007"/>
            <a:ext cx="8567535" cy="4108760"/>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PRIMUS - podpora a rozvoj intelektu mládeže                                                         a jej univerzálnych schopností</a:t>
            </a:r>
          </a:p>
          <a:p>
            <a:pPr lvl="0">
              <a:spcAft>
                <a:spcPts val="600"/>
              </a:spcAft>
              <a:defRPr sz="1800" b="0" i="0" u="none" strike="noStrike" kern="0" cap="none" spc="0" baseline="0">
                <a:solidFill>
                  <a:srgbClr val="000000"/>
                </a:solidFill>
                <a:uFillTx/>
              </a:defRPr>
            </a:pPr>
            <a:endParaRPr lang="sk-SK" sz="1400" b="1" i="0" u="none" strike="noStrike" kern="0" cap="none" spc="0" baseline="0" dirty="0">
              <a:solidFill>
                <a:srgbClr val="000000"/>
              </a:solidFill>
              <a:uFillTx/>
              <a:latin typeface="Arial" panose="020B0604020202020204" pitchFamily="34" charset="0"/>
              <a:cs typeface="Arial" panose="020B0604020202020204" pitchFamily="34" charset="0"/>
            </a:endParaRPr>
          </a:p>
          <a:p>
            <a:pPr>
              <a:spcAft>
                <a:spcPts val="600"/>
              </a:spcAft>
              <a:defRPr sz="1800" b="0" i="0" u="none" strike="noStrike" kern="0" cap="none" spc="0" baseline="0">
                <a:solidFill>
                  <a:srgbClr val="000000"/>
                </a:solidFill>
                <a:uFillTx/>
              </a:defRPr>
            </a:pPr>
            <a:r>
              <a:rPr lang="sk-SK" sz="1400" b="1" i="0" u="none" strike="noStrike" kern="0" cap="none" spc="0" baseline="0" dirty="0">
                <a:solidFill>
                  <a:srgbClr val="000000"/>
                </a:solidFill>
                <a:uFillTx/>
                <a:latin typeface="Arial" panose="020B0604020202020204" pitchFamily="34" charset="0"/>
                <a:cs typeface="Arial" panose="020B0604020202020204" pitchFamily="34" charset="0"/>
              </a:rPr>
              <a:t>Priorita: </a:t>
            </a:r>
            <a:r>
              <a:rPr lang="sk-SK" sz="1400" kern="0" dirty="0">
                <a:solidFill>
                  <a:srgbClr val="000000"/>
                </a:solidFill>
                <a:latin typeface="Arial" panose="020B0604020202020204" pitchFamily="34" charset="0"/>
                <a:cs typeface="Arial" panose="020B0604020202020204" pitchFamily="34" charset="0"/>
              </a:rPr>
              <a:t>4P2 Kvalitné a inkluzívne vzdelávanie</a:t>
            </a:r>
            <a:endParaRPr lang="sk-SK" sz="1400" b="0" i="0" u="none" strike="noStrike" kern="0" cap="none" spc="0" baseline="0" dirty="0">
              <a:solidFill>
                <a:srgbClr val="000000"/>
              </a:solidFill>
              <a:uFillTx/>
              <a:latin typeface="Arial" panose="020B0604020202020204" pitchFamily="34" charset="0"/>
              <a:cs typeface="Arial" panose="020B0604020202020204" pitchFamily="34" charset="0"/>
            </a:endParaRPr>
          </a:p>
          <a:p>
            <a:pPr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a:solidFill>
                  <a:srgbClr val="000000"/>
                </a:solidFill>
                <a:uFillTx/>
                <a:latin typeface="Arial" panose="020B0604020202020204" pitchFamily="34" charset="0"/>
                <a:cs typeface="Arial" panose="020B0604020202020204" pitchFamily="34" charset="0"/>
              </a:rPr>
              <a:t>Špecifický cieľ: </a:t>
            </a:r>
            <a:r>
              <a:rPr lang="sk-SK" sz="1400" kern="0" dirty="0">
                <a:solidFill>
                  <a:srgbClr val="000000"/>
                </a:solidFill>
                <a:latin typeface="Arial" panose="020B0604020202020204" pitchFamily="34" charset="0"/>
                <a:cs typeface="Arial" panose="020B0604020202020204" pitchFamily="34" charset="0"/>
              </a:rPr>
              <a:t>ESO4.5 Zvýšenie kvality, </a:t>
            </a:r>
            <a:r>
              <a:rPr lang="sk-SK" sz="1400" kern="0" dirty="0" err="1">
                <a:solidFill>
                  <a:srgbClr val="000000"/>
                </a:solidFill>
                <a:latin typeface="Arial" panose="020B0604020202020204" pitchFamily="34" charset="0"/>
                <a:cs typeface="Arial" panose="020B0604020202020204" pitchFamily="34" charset="0"/>
              </a:rPr>
              <a:t>inkluzívnosti</a:t>
            </a:r>
            <a:r>
              <a:rPr lang="sk-SK" sz="1400" kern="0" dirty="0">
                <a:solidFill>
                  <a:srgbClr val="000000"/>
                </a:solidFill>
                <a:latin typeface="Arial" panose="020B0604020202020204" pitchFamily="34" charset="0"/>
                <a:cs typeface="Arial" panose="020B0604020202020204" pitchFamily="34" charset="0"/>
              </a:rPr>
              <a:t> a účinnosti systémov vzdelávania a odbornej prípravy </a:t>
            </a:r>
          </a:p>
          <a:p>
            <a:pPr lvl="0"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a:solidFill>
                  <a:srgbClr val="000000"/>
                </a:solidFill>
                <a:uFillTx/>
                <a:latin typeface="Arial" panose="020B0604020202020204" pitchFamily="34" charset="0"/>
                <a:cs typeface="Arial" panose="020B0604020202020204" pitchFamily="34" charset="0"/>
              </a:rPr>
              <a:t>Akcia v zmysle P SK</a:t>
            </a:r>
            <a:r>
              <a:rPr lang="sk-SK" sz="1400" b="0" i="0" u="none" strike="noStrike" kern="0" cap="none" spc="0" baseline="0" dirty="0">
                <a:solidFill>
                  <a:srgbClr val="000000"/>
                </a:solidFill>
                <a:uFillTx/>
                <a:latin typeface="Arial" panose="020B0604020202020204" pitchFamily="34" charset="0"/>
                <a:cs typeface="Arial" panose="020B0604020202020204" pitchFamily="34" charset="0"/>
              </a:rPr>
              <a:t>: </a:t>
            </a:r>
            <a:r>
              <a:rPr lang="sk-SK" sz="1400" kern="0" dirty="0">
                <a:solidFill>
                  <a:srgbClr val="000000"/>
                </a:solidFill>
                <a:latin typeface="Arial" panose="020B0604020202020204" pitchFamily="34" charset="0"/>
                <a:cs typeface="Arial" panose="020B0604020202020204" pitchFamily="34" charset="0"/>
              </a:rPr>
              <a:t>Rozvoj komplexných zručností a gramotností</a:t>
            </a:r>
          </a:p>
          <a:p>
            <a:pPr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a:solidFill>
                  <a:srgbClr val="000000"/>
                </a:solidFill>
                <a:uFillTx/>
                <a:latin typeface="Arial" panose="020B0604020202020204" pitchFamily="34" charset="0"/>
                <a:cs typeface="Arial" panose="020B0604020202020204" pitchFamily="34" charset="0"/>
              </a:rPr>
              <a:t>Žiadateľ: </a:t>
            </a:r>
            <a:r>
              <a:rPr lang="sk-SK" sz="1400" kern="0" dirty="0">
                <a:solidFill>
                  <a:srgbClr val="000000"/>
                </a:solidFill>
                <a:latin typeface="Arial" panose="020B0604020202020204" pitchFamily="34" charset="0"/>
                <a:cs typeface="Arial" panose="020B0604020202020204" pitchFamily="34" charset="0"/>
              </a:rPr>
              <a:t>Ministerstvo školstva, výskumu, vývoja a mládeže SR</a:t>
            </a:r>
          </a:p>
          <a:p>
            <a:pPr algn="just" defTabSz="914400">
              <a:spcBef>
                <a:spcPts val="600"/>
              </a:spcBef>
              <a:spcAft>
                <a:spcPts val="600"/>
              </a:spcAft>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Partner: </a:t>
            </a:r>
            <a:r>
              <a:rPr lang="sk-SK" sz="1400" kern="0" dirty="0">
                <a:solidFill>
                  <a:srgbClr val="000000"/>
                </a:solidFill>
                <a:latin typeface="Arial" panose="020B0604020202020204" pitchFamily="34" charset="0"/>
                <a:cs typeface="Arial" panose="020B0604020202020204" pitchFamily="34" charset="0"/>
              </a:rPr>
              <a:t>Národný inštitút vzdelávania a mládeže; Výskumný ústav detskej psychológie a patopsychológie</a:t>
            </a:r>
          </a:p>
          <a:p>
            <a:pPr lvl="0"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a:solidFill>
                  <a:srgbClr val="000000"/>
                </a:solidFill>
                <a:uFillTx/>
                <a:latin typeface="Arial" panose="020B0604020202020204" pitchFamily="34" charset="0"/>
                <a:cs typeface="Arial" panose="020B0604020202020204" pitchFamily="34" charset="0"/>
              </a:rPr>
              <a:t>Cieľová skupina: </a:t>
            </a:r>
            <a:r>
              <a:rPr lang="sk-SK" sz="1400" kern="0" dirty="0">
                <a:solidFill>
                  <a:srgbClr val="000000"/>
                </a:solidFill>
                <a:latin typeface="Arial" panose="020B0604020202020204" pitchFamily="34" charset="0"/>
                <a:cs typeface="Arial" panose="020B0604020202020204" pitchFamily="34" charset="0"/>
              </a:rPr>
              <a:t>pedagogickí a odborní zamestnanci MŠ, ZŠ a SŠ; žiaci základných a stredných škôl vrátane žiakov so ŠVVP, so zameraním na žiakov s intelektovým nadaním</a:t>
            </a:r>
          </a:p>
          <a:p>
            <a:pPr algn="just" defTabSz="914400">
              <a:spcBef>
                <a:spcPts val="600"/>
              </a:spcBef>
              <a:spcAft>
                <a:spcPts val="600"/>
              </a:spcAft>
              <a:defRPr sz="1800" b="0" i="0" u="none" strike="noStrike" kern="0" cap="none" spc="0" baseline="0">
                <a:solidFill>
                  <a:srgbClr val="000000"/>
                </a:solidFill>
                <a:uFillTx/>
              </a:defRPr>
            </a:pPr>
            <a:r>
              <a:rPr lang="sk-SK" sz="1400" b="1" i="0" u="none" strike="noStrike" kern="0" cap="none" spc="0" baseline="0" dirty="0">
                <a:solidFill>
                  <a:srgbClr val="000000"/>
                </a:solidFill>
                <a:uFillTx/>
                <a:latin typeface="Arial" panose="020B0604020202020204" pitchFamily="34" charset="0"/>
                <a:cs typeface="Arial" panose="020B0604020202020204" pitchFamily="34" charset="0"/>
              </a:rPr>
              <a:t>Alokácia NP</a:t>
            </a:r>
            <a:r>
              <a:rPr lang="sk-SK" sz="1400" i="0" u="none" strike="noStrike" kern="0" cap="none" spc="0" baseline="0" dirty="0">
                <a:solidFill>
                  <a:srgbClr val="000000"/>
                </a:solidFill>
                <a:uFillTx/>
                <a:latin typeface="Arial" panose="020B0604020202020204" pitchFamily="34" charset="0"/>
                <a:cs typeface="Arial" panose="020B0604020202020204" pitchFamily="34" charset="0"/>
              </a:rPr>
              <a:t>(</a:t>
            </a:r>
            <a:r>
              <a:rPr lang="sk-SK" sz="1400" b="0" i="0" u="none" strike="noStrike" kern="0" cap="none" spc="0" baseline="0" dirty="0">
                <a:solidFill>
                  <a:srgbClr val="000000"/>
                </a:solidFill>
                <a:uFillTx/>
                <a:latin typeface="Arial" panose="020B0604020202020204" pitchFamily="34" charset="0"/>
                <a:cs typeface="Arial" panose="020B0604020202020204" pitchFamily="34" charset="0"/>
              </a:rPr>
              <a:t>COV</a:t>
            </a:r>
            <a:r>
              <a:rPr lang="sk-SK" sz="1400" i="0" u="none" strike="noStrike" kern="0" cap="none" spc="0" baseline="0" dirty="0">
                <a:solidFill>
                  <a:srgbClr val="000000"/>
                </a:solidFill>
                <a:uFillTx/>
                <a:latin typeface="Arial" panose="020B0604020202020204" pitchFamily="34" charset="0"/>
                <a:cs typeface="Arial" panose="020B0604020202020204" pitchFamily="34" charset="0"/>
              </a:rPr>
              <a:t>): </a:t>
            </a:r>
            <a:r>
              <a:rPr lang="sk-SK" sz="1400" kern="0" dirty="0">
                <a:solidFill>
                  <a:srgbClr val="000000"/>
                </a:solidFill>
                <a:latin typeface="Arial" panose="020B0604020202020204" pitchFamily="34" charset="0"/>
                <a:cs typeface="Arial" panose="020B0604020202020204" pitchFamily="34" charset="0"/>
              </a:rPr>
              <a:t>9 994 486,83 </a:t>
            </a:r>
            <a:r>
              <a:rPr lang="sk-SK" sz="1400" b="0" i="0" u="none" strike="noStrike" kern="0" cap="none" spc="0" baseline="0" dirty="0">
                <a:solidFill>
                  <a:srgbClr val="000000"/>
                </a:solidFill>
                <a:uFillTx/>
                <a:latin typeface="Arial" panose="020B0604020202020204" pitchFamily="34" charset="0"/>
                <a:cs typeface="Arial" panose="020B0604020202020204" pitchFamily="34" charset="0"/>
              </a:rPr>
              <a:t>EUR</a:t>
            </a:r>
          </a:p>
        </p:txBody>
      </p:sp>
    </p:spTree>
    <p:extLst>
      <p:ext uri="{BB962C8B-B14F-4D97-AF65-F5344CB8AC3E}">
        <p14:creationId xmlns:p14="http://schemas.microsoft.com/office/powerpoint/2010/main" val="2189082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59007"/>
            <a:ext cx="8460979" cy="4081462"/>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PRIMUS - podpora a rozvoj intelektu mládeže                                                         a jej univerzálnych schopností</a:t>
            </a:r>
          </a:p>
          <a:p>
            <a:pPr lvl="0" algn="just" defTabSz="914400">
              <a:spcAft>
                <a:spcPts val="1200"/>
              </a:spcAft>
              <a:defRPr sz="1800" b="0" i="0" u="none" strike="noStrike" kern="0" cap="none" spc="0" baseline="0">
                <a:solidFill>
                  <a:srgbClr val="000000"/>
                </a:solidFill>
                <a:uFillTx/>
              </a:defRPr>
            </a:pPr>
            <a:endParaRPr lang="sk-SK" sz="1400" b="1" kern="0" dirty="0">
              <a:solidFill>
                <a:srgbClr val="000000"/>
              </a:solidFill>
              <a:latin typeface="Arial" panose="020B0604020202020204" pitchFamily="34" charset="0"/>
              <a:cs typeface="Arial" panose="020B0604020202020204" pitchFamily="34" charset="0"/>
            </a:endParaRPr>
          </a:p>
          <a:p>
            <a:pPr algn="just" defTabSz="914400">
              <a:spcAft>
                <a:spcPts val="1200"/>
              </a:spcAft>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Hlavný cieľ NP: </a:t>
            </a:r>
            <a:r>
              <a:rPr lang="sk-SK" sz="1400" kern="0" dirty="0">
                <a:solidFill>
                  <a:srgbClr val="000000"/>
                </a:solidFill>
                <a:latin typeface="Arial" panose="020B0604020202020204" pitchFamily="34" charset="0"/>
                <a:cs typeface="Arial" panose="020B0604020202020204" pitchFamily="34" charset="0"/>
              </a:rPr>
              <a:t>je systematicky nadviazať na doterajšie iniciatívy v oblasti podpory detí a žiakov                s nadaním a talentovanej mládeže (vo veku do ukončenia strednej školy) a následne vytvoriť udržateľný rámec na rozvoj talentu na Slovensku</a:t>
            </a:r>
            <a:endParaRPr lang="sk-SK" sz="1400" b="1" kern="0" dirty="0">
              <a:solidFill>
                <a:srgbClr val="000000"/>
              </a:solidFill>
              <a:latin typeface="Arial" panose="020B0604020202020204" pitchFamily="34" charset="0"/>
              <a:cs typeface="Arial" panose="020B0604020202020204" pitchFamily="34" charset="0"/>
            </a:endParaRPr>
          </a:p>
          <a:p>
            <a:pPr lvl="0" algn="just" defTabSz="914400">
              <a:spcAft>
                <a:spcPts val="1200"/>
              </a:spcAft>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Realizácia NP zabezpečí: </a:t>
            </a:r>
            <a:r>
              <a:rPr lang="sk-SK" sz="1400" kern="0" dirty="0">
                <a:solidFill>
                  <a:srgbClr val="000000"/>
                </a:solidFill>
                <a:latin typeface="Arial" panose="020B0604020202020204" pitchFamily="34" charset="0"/>
                <a:cs typeface="Arial" panose="020B0604020202020204" pitchFamily="34" charset="0"/>
              </a:rPr>
              <a:t>Vytvorenie metodiky a stratégie práce s deťmi a žiakmi s nadaním, implementácia odborných vzdelávacích programov a metodické usmerňovanie pedagogických                     a odborných zamestnancov. Súčasne poskytne systematickú podporu žiakom prostredníctvom </a:t>
            </a:r>
            <a:r>
              <a:rPr lang="sk-SK" sz="1400" kern="0" dirty="0" err="1">
                <a:solidFill>
                  <a:srgbClr val="000000"/>
                </a:solidFill>
                <a:latin typeface="Arial" panose="020B0604020202020204" pitchFamily="34" charset="0"/>
                <a:cs typeface="Arial" panose="020B0604020202020204" pitchFamily="34" charset="0"/>
              </a:rPr>
              <a:t>mentoringu</a:t>
            </a:r>
            <a:r>
              <a:rPr lang="sk-SK" sz="1400" kern="0" dirty="0">
                <a:solidFill>
                  <a:srgbClr val="000000"/>
                </a:solidFill>
                <a:latin typeface="Arial" panose="020B0604020202020204" pitchFamily="34" charset="0"/>
                <a:cs typeface="Arial" panose="020B0604020202020204" pitchFamily="34" charset="0"/>
              </a:rPr>
              <a:t>, neformálneho vzdelávania a táborov so zameraním na rozvoj tvorivosti, kritického myslenia    a psychosociálnych zručností.</a:t>
            </a:r>
            <a:endParaRPr lang="sk-SK" sz="1400" b="1" kern="0" dirty="0">
              <a:solidFill>
                <a:srgbClr val="000000"/>
              </a:solidFill>
              <a:latin typeface="Arial" panose="020B0604020202020204" pitchFamily="34" charset="0"/>
              <a:cs typeface="Arial" panose="020B0604020202020204" pitchFamily="34" charset="0"/>
            </a:endParaRPr>
          </a:p>
          <a:p>
            <a:pPr algn="just" defTabSz="914400">
              <a:spcAft>
                <a:spcPts val="1200"/>
              </a:spcAft>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Hlavná aktivita: </a:t>
            </a:r>
            <a:r>
              <a:rPr lang="sk-SK" sz="1400" kern="0" dirty="0">
                <a:solidFill>
                  <a:srgbClr val="000000"/>
                </a:solidFill>
                <a:latin typeface="Arial" panose="020B0604020202020204" pitchFamily="34" charset="0"/>
                <a:cs typeface="Arial" panose="020B0604020202020204" pitchFamily="34" charset="0"/>
              </a:rPr>
              <a:t>Podpora a rozvoj práce s deťmi a žiakmi s nadaním s cieľom vytvorenia podnetného inkluzívneho vzdelávacieho prostredia.</a:t>
            </a:r>
          </a:p>
          <a:p>
            <a:pPr lvl="0" algn="just" defTabSz="914400">
              <a:spcAft>
                <a:spcPts val="1200"/>
              </a:spcAft>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073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573523"/>
            <a:ext cx="8431078" cy="3996454"/>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PRIMUS - podpora a rozvoj intelektu mládeže                                                         a jej univerzálnych schopností</a:t>
            </a:r>
          </a:p>
          <a:p>
            <a:pPr lvl="0" algn="just" defTabSz="914400">
              <a:defRPr sz="1800" b="0" i="0" u="none" strike="noStrike" kern="0" cap="none" spc="0" baseline="0">
                <a:solidFill>
                  <a:srgbClr val="000000"/>
                </a:solidFill>
                <a:uFillTx/>
              </a:defRPr>
            </a:pPr>
            <a:endParaRPr lang="sk-SK" sz="1000" kern="0" dirty="0">
              <a:solidFill>
                <a:srgbClr val="000000"/>
              </a:solidFill>
              <a:latin typeface="Arial" panose="020B0604020202020204" pitchFamily="34" charset="0"/>
              <a:cs typeface="Arial" panose="020B0604020202020204" pitchFamily="34" charset="0"/>
            </a:endParaRPr>
          </a:p>
          <a:p>
            <a:pPr algn="just" defTabSz="914400">
              <a:defRPr sz="1800" b="0" i="0" u="none" strike="noStrike" kern="0" cap="none" spc="0" baseline="0">
                <a:solidFill>
                  <a:srgbClr val="000000"/>
                </a:solidFill>
                <a:uFillTx/>
              </a:defRPr>
            </a:pPr>
            <a:r>
              <a:rPr lang="sk-SK" sz="1050" b="1" kern="0" dirty="0" err="1">
                <a:solidFill>
                  <a:srgbClr val="000000"/>
                </a:solidFill>
                <a:latin typeface="Arial" panose="020B0604020202020204" pitchFamily="34" charset="0"/>
                <a:cs typeface="Arial" panose="020B0604020202020204" pitchFamily="34" charset="0"/>
              </a:rPr>
              <a:t>Podaktivita</a:t>
            </a:r>
            <a:r>
              <a:rPr lang="sk-SK" sz="1050" b="1" kern="0" dirty="0">
                <a:solidFill>
                  <a:srgbClr val="000000"/>
                </a:solidFill>
                <a:latin typeface="Arial" panose="020B0604020202020204" pitchFamily="34" charset="0"/>
                <a:cs typeface="Arial" panose="020B0604020202020204" pitchFamily="34" charset="0"/>
              </a:rPr>
              <a:t> 1: </a:t>
            </a:r>
            <a:r>
              <a:rPr lang="sk-SK" sz="1050" kern="0" dirty="0">
                <a:solidFill>
                  <a:srgbClr val="000000"/>
                </a:solidFill>
                <a:latin typeface="Arial" panose="020B0604020202020204" pitchFamily="34" charset="0"/>
                <a:cs typeface="Arial" panose="020B0604020202020204" pitchFamily="34" charset="0"/>
              </a:rPr>
              <a:t>Vypracovanie strategických a metodických dokumentov a programov inovačného vzdelávania pre prácu s deťmi a žiakmi s nadaním.</a:t>
            </a:r>
          </a:p>
          <a:p>
            <a:pPr algn="just" defTabSz="914400">
              <a:defRPr sz="1800" b="0" i="0" u="none" strike="noStrike" kern="0" cap="none" spc="0" baseline="0">
                <a:solidFill>
                  <a:srgbClr val="000000"/>
                </a:solidFill>
                <a:uFillTx/>
              </a:defRPr>
            </a:pPr>
            <a:r>
              <a:rPr lang="sk-SK" sz="1050" b="1" kern="0" dirty="0">
                <a:solidFill>
                  <a:srgbClr val="000000"/>
                </a:solidFill>
                <a:latin typeface="Arial" panose="020B0604020202020204" pitchFamily="34" charset="0"/>
                <a:cs typeface="Arial" panose="020B0604020202020204" pitchFamily="34" charset="0"/>
              </a:rPr>
              <a:t>Výstup: </a:t>
            </a:r>
            <a:r>
              <a:rPr lang="sk-SK" sz="1050" kern="0" dirty="0">
                <a:solidFill>
                  <a:srgbClr val="000000"/>
                </a:solidFill>
                <a:latin typeface="Arial" panose="020B0604020202020204" pitchFamily="34" charset="0"/>
                <a:cs typeface="Arial" panose="020B0604020202020204" pitchFamily="34" charset="0"/>
              </a:rPr>
              <a:t>komplexné a praktické dokumenty pre PZ a OZ cielené na identifikáciu a rozvoj talentu a práce s intelektovo nadanými deťmi a žiakmi; programy inovačného vzdelávania, Stratégia rozvoja detí a mládeže s intelektovým nadaním.</a:t>
            </a:r>
          </a:p>
          <a:p>
            <a:pPr lvl="0" algn="just" defTabSz="914400">
              <a:defRPr sz="1800" b="0" i="0" u="none" strike="noStrike" kern="0" cap="none" spc="0" baseline="0">
                <a:solidFill>
                  <a:srgbClr val="000000"/>
                </a:solidFill>
                <a:uFillTx/>
              </a:defRPr>
            </a:pPr>
            <a:endParaRPr lang="sk-SK" sz="1050" b="1" kern="0" dirty="0">
              <a:solidFill>
                <a:srgbClr val="000000"/>
              </a:solidFill>
              <a:latin typeface="Arial" panose="020B0604020202020204" pitchFamily="34" charset="0"/>
              <a:cs typeface="Arial" panose="020B0604020202020204" pitchFamily="34" charset="0"/>
            </a:endParaRPr>
          </a:p>
          <a:p>
            <a:pPr algn="just" defTabSz="914400">
              <a:defRPr sz="1800" b="0" i="0" u="none" strike="noStrike" kern="0" cap="none" spc="0" baseline="0">
                <a:solidFill>
                  <a:srgbClr val="000000"/>
                </a:solidFill>
                <a:uFillTx/>
              </a:defRPr>
            </a:pPr>
            <a:r>
              <a:rPr lang="sk-SK" sz="1050" b="1" kern="0" dirty="0" err="1">
                <a:solidFill>
                  <a:srgbClr val="000000"/>
                </a:solidFill>
                <a:latin typeface="Arial" panose="020B0604020202020204" pitchFamily="34" charset="0"/>
                <a:cs typeface="Arial" panose="020B0604020202020204" pitchFamily="34" charset="0"/>
              </a:rPr>
              <a:t>Podaktivita</a:t>
            </a:r>
            <a:r>
              <a:rPr lang="sk-SK" sz="1050" b="1" kern="0" dirty="0">
                <a:solidFill>
                  <a:srgbClr val="000000"/>
                </a:solidFill>
                <a:latin typeface="Arial" panose="020B0604020202020204" pitchFamily="34" charset="0"/>
                <a:cs typeface="Arial" panose="020B0604020202020204" pitchFamily="34" charset="0"/>
              </a:rPr>
              <a:t> 2: </a:t>
            </a:r>
            <a:r>
              <a:rPr lang="sk-SK" sz="1050" kern="0" dirty="0">
                <a:solidFill>
                  <a:srgbClr val="000000"/>
                </a:solidFill>
                <a:latin typeface="Arial" panose="020B0604020202020204" pitchFamily="34" charset="0"/>
                <a:cs typeface="Arial" panose="020B0604020202020204" pitchFamily="34" charset="0"/>
              </a:rPr>
              <a:t>Školenie PZ a OZ vrátane školských podporných tímov v práci s deťmi a žiakmi s nadaním.</a:t>
            </a:r>
            <a:endParaRPr lang="sk-SK" sz="1050" b="1" kern="0" dirty="0">
              <a:solidFill>
                <a:srgbClr val="000000"/>
              </a:solidFill>
              <a:latin typeface="Arial" panose="020B0604020202020204" pitchFamily="34" charset="0"/>
              <a:cs typeface="Arial" panose="020B0604020202020204" pitchFamily="34" charset="0"/>
            </a:endParaRPr>
          </a:p>
          <a:p>
            <a:pPr algn="just" defTabSz="914400">
              <a:defRPr sz="1800" b="0" i="0" u="none" strike="noStrike" kern="0" cap="none" spc="0" baseline="0">
                <a:solidFill>
                  <a:srgbClr val="000000"/>
                </a:solidFill>
                <a:uFillTx/>
              </a:defRPr>
            </a:pPr>
            <a:r>
              <a:rPr lang="sk-SK" sz="1050" b="1" kern="0" dirty="0">
                <a:solidFill>
                  <a:srgbClr val="000000"/>
                </a:solidFill>
                <a:latin typeface="Arial" panose="020B0604020202020204" pitchFamily="34" charset="0"/>
                <a:cs typeface="Arial" panose="020B0604020202020204" pitchFamily="34" charset="0"/>
              </a:rPr>
              <a:t>Výstup: </a:t>
            </a:r>
            <a:r>
              <a:rPr lang="sk-SK" sz="1050" kern="0" dirty="0">
                <a:solidFill>
                  <a:srgbClr val="000000"/>
                </a:solidFill>
                <a:latin typeface="Arial" panose="020B0604020202020204" pitchFamily="34" charset="0"/>
                <a:cs typeface="Arial" panose="020B0604020202020204" pitchFamily="34" charset="0"/>
              </a:rPr>
              <a:t>Zvýšenie kompetencií PZ a OZ v práci s intelektovo nadanými žiakmi, vytvorené spolupráce medzi školami, školskými zariadeniami a zariadeniami poradenstva a prevencie a relevantnými subjektmi pôsobiacimi v oblasti práce so žiakmi s nadaním.</a:t>
            </a:r>
          </a:p>
          <a:p>
            <a:pPr lvl="0" algn="just" defTabSz="914400">
              <a:defRPr sz="1800" b="0" i="0" u="none" strike="noStrike" kern="0" cap="none" spc="0" baseline="0">
                <a:solidFill>
                  <a:srgbClr val="000000"/>
                </a:solidFill>
                <a:uFillTx/>
              </a:defRPr>
            </a:pPr>
            <a:endParaRPr lang="sk-SK" sz="1050" b="1" kern="0" dirty="0">
              <a:solidFill>
                <a:srgbClr val="000000"/>
              </a:solidFill>
              <a:latin typeface="Arial" panose="020B0604020202020204" pitchFamily="34" charset="0"/>
              <a:cs typeface="Arial" panose="020B0604020202020204" pitchFamily="34" charset="0"/>
            </a:endParaRPr>
          </a:p>
          <a:p>
            <a:pPr algn="just" defTabSz="914400">
              <a:defRPr sz="1800" b="0" i="0" u="none" strike="noStrike" kern="0" cap="none" spc="0" baseline="0">
                <a:solidFill>
                  <a:srgbClr val="000000"/>
                </a:solidFill>
                <a:uFillTx/>
              </a:defRPr>
            </a:pPr>
            <a:r>
              <a:rPr lang="sk-SK" sz="1050" b="1" kern="0" dirty="0" err="1">
                <a:solidFill>
                  <a:srgbClr val="000000"/>
                </a:solidFill>
                <a:latin typeface="Arial" panose="020B0604020202020204" pitchFamily="34" charset="0"/>
                <a:cs typeface="Arial" panose="020B0604020202020204" pitchFamily="34" charset="0"/>
              </a:rPr>
              <a:t>Podaktivita</a:t>
            </a:r>
            <a:r>
              <a:rPr lang="sk-SK" sz="1050" b="1" kern="0" dirty="0">
                <a:solidFill>
                  <a:srgbClr val="000000"/>
                </a:solidFill>
                <a:latin typeface="Arial" panose="020B0604020202020204" pitchFamily="34" charset="0"/>
                <a:cs typeface="Arial" panose="020B0604020202020204" pitchFamily="34" charset="0"/>
              </a:rPr>
              <a:t> 3: </a:t>
            </a:r>
            <a:r>
              <a:rPr lang="sk-SK" sz="1050" kern="0" dirty="0">
                <a:solidFill>
                  <a:srgbClr val="000000"/>
                </a:solidFill>
                <a:latin typeface="Arial" panose="020B0604020202020204" pitchFamily="34" charset="0"/>
                <a:cs typeface="Arial" panose="020B0604020202020204" pitchFamily="34" charset="0"/>
              </a:rPr>
              <a:t>Prepojenie talentovanej mládeže na slovenské vysoké školy a vedecko-výskumné inštitúcie (systém </a:t>
            </a:r>
            <a:r>
              <a:rPr lang="sk-SK" sz="1050" kern="0" dirty="0" err="1">
                <a:solidFill>
                  <a:srgbClr val="000000"/>
                </a:solidFill>
                <a:latin typeface="Arial" panose="020B0604020202020204" pitchFamily="34" charset="0"/>
                <a:cs typeface="Arial" panose="020B0604020202020204" pitchFamily="34" charset="0"/>
              </a:rPr>
              <a:t>mentoringu</a:t>
            </a:r>
            <a:r>
              <a:rPr lang="sk-SK" sz="1050" kern="0" dirty="0">
                <a:solidFill>
                  <a:srgbClr val="000000"/>
                </a:solidFill>
                <a:latin typeface="Arial" panose="020B0604020202020204" pitchFamily="34" charset="0"/>
                <a:cs typeface="Arial" panose="020B0604020202020204" pitchFamily="34" charset="0"/>
              </a:rPr>
              <a:t>)</a:t>
            </a:r>
          </a:p>
          <a:p>
            <a:pPr algn="just" defTabSz="914400">
              <a:defRPr sz="1800" b="0" i="0" u="none" strike="noStrike" kern="0" cap="none" spc="0" baseline="0">
                <a:solidFill>
                  <a:srgbClr val="000000"/>
                </a:solidFill>
                <a:uFillTx/>
              </a:defRPr>
            </a:pPr>
            <a:r>
              <a:rPr lang="sk-SK" sz="1050" b="1" kern="0" dirty="0">
                <a:solidFill>
                  <a:srgbClr val="000000"/>
                </a:solidFill>
                <a:latin typeface="Arial" panose="020B0604020202020204" pitchFamily="34" charset="0"/>
                <a:cs typeface="Arial" panose="020B0604020202020204" pitchFamily="34" charset="0"/>
              </a:rPr>
              <a:t>Výstup: </a:t>
            </a:r>
            <a:r>
              <a:rPr lang="sk-SK" sz="1050" kern="0" dirty="0">
                <a:solidFill>
                  <a:srgbClr val="000000"/>
                </a:solidFill>
                <a:latin typeface="Arial" panose="020B0604020202020204" pitchFamily="34" charset="0"/>
                <a:cs typeface="Arial" panose="020B0604020202020204" pitchFamily="34" charset="0"/>
              </a:rPr>
              <a:t>Rozvoj intelektového nadania talentovanej mládeže a žiakov s nadaním prostredníctvom realizácie vedecko-výskumného projektu v spolupráci s výskumnými zamestnancami a vysokoškolskými učiteľmi na pozícii mentorov.</a:t>
            </a:r>
          </a:p>
          <a:p>
            <a:pPr lvl="0" algn="just" defTabSz="914400">
              <a:defRPr sz="1800" b="0" i="0" u="none" strike="noStrike" kern="0" cap="none" spc="0" baseline="0">
                <a:solidFill>
                  <a:srgbClr val="000000"/>
                </a:solidFill>
                <a:uFillTx/>
              </a:defRPr>
            </a:pPr>
            <a:endParaRPr lang="sk-SK" sz="1050" b="1"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050" b="1" kern="0" dirty="0" err="1">
                <a:solidFill>
                  <a:srgbClr val="000000"/>
                </a:solidFill>
                <a:latin typeface="Arial" panose="020B0604020202020204" pitchFamily="34" charset="0"/>
                <a:cs typeface="Arial" panose="020B0604020202020204" pitchFamily="34" charset="0"/>
              </a:rPr>
              <a:t>Podaktivita</a:t>
            </a:r>
            <a:r>
              <a:rPr lang="sk-SK" sz="1050" b="1" kern="0" dirty="0">
                <a:solidFill>
                  <a:srgbClr val="000000"/>
                </a:solidFill>
                <a:latin typeface="Arial" panose="020B0604020202020204" pitchFamily="34" charset="0"/>
                <a:cs typeface="Arial" panose="020B0604020202020204" pitchFamily="34" charset="0"/>
              </a:rPr>
              <a:t> 4: </a:t>
            </a:r>
            <a:r>
              <a:rPr lang="sk-SK" sz="1050" kern="0" dirty="0">
                <a:solidFill>
                  <a:srgbClr val="000000"/>
                </a:solidFill>
                <a:latin typeface="Arial" panose="020B0604020202020204" pitchFamily="34" charset="0"/>
                <a:cs typeface="Arial" panose="020B0604020202020204" pitchFamily="34" charset="0"/>
              </a:rPr>
              <a:t>Talent </a:t>
            </a:r>
            <a:r>
              <a:rPr lang="sk-SK" sz="1050" kern="0" dirty="0" err="1">
                <a:solidFill>
                  <a:srgbClr val="000000"/>
                </a:solidFill>
                <a:latin typeface="Arial" panose="020B0604020202020204" pitchFamily="34" charset="0"/>
                <a:cs typeface="Arial" panose="020B0604020202020204" pitchFamily="34" charset="0"/>
              </a:rPr>
              <a:t>Campy</a:t>
            </a:r>
            <a:r>
              <a:rPr lang="sk-SK" sz="1050" kern="0" dirty="0">
                <a:solidFill>
                  <a:srgbClr val="000000"/>
                </a:solidFill>
                <a:latin typeface="Arial" panose="020B0604020202020204" pitchFamily="34" charset="0"/>
                <a:cs typeface="Arial" panose="020B0604020202020204" pitchFamily="34" charset="0"/>
              </a:rPr>
              <a:t>.</a:t>
            </a:r>
          </a:p>
          <a:p>
            <a:pPr lvl="0" algn="just" defTabSz="914400">
              <a:spcAft>
                <a:spcPts val="1200"/>
              </a:spcAft>
              <a:defRPr sz="1800" b="0" i="0" u="none" strike="noStrike" kern="0" cap="none" spc="0" baseline="0">
                <a:solidFill>
                  <a:srgbClr val="000000"/>
                </a:solidFill>
                <a:uFillTx/>
              </a:defRPr>
            </a:pPr>
            <a:r>
              <a:rPr lang="sk-SK" sz="1050" b="1" kern="0" dirty="0">
                <a:solidFill>
                  <a:srgbClr val="000000"/>
                </a:solidFill>
                <a:latin typeface="Arial" panose="020B0604020202020204" pitchFamily="34" charset="0"/>
                <a:cs typeface="Arial" panose="020B0604020202020204" pitchFamily="34" charset="0"/>
              </a:rPr>
              <a:t>Výstup: </a:t>
            </a:r>
            <a:r>
              <a:rPr lang="sk-SK" sz="1050" kern="0" dirty="0">
                <a:solidFill>
                  <a:srgbClr val="000000"/>
                </a:solidFill>
                <a:latin typeface="Arial" panose="020B0604020202020204" pitchFamily="34" charset="0"/>
                <a:cs typeface="Arial" panose="020B0604020202020204" pitchFamily="34" charset="0"/>
              </a:rPr>
              <a:t>P</a:t>
            </a:r>
            <a:r>
              <a:rPr lang="sk-SK" sz="1050" dirty="0">
                <a:latin typeface="Arial" panose="020B0604020202020204" pitchFamily="34" charset="0"/>
                <a:cs typeface="Arial" panose="020B0604020202020204" pitchFamily="34" charset="0"/>
              </a:rPr>
              <a:t>odporený rozvoj sociálnych väzieb, medziľudských vzťahov, mäkkých zručností a nadväzovanie nových priateľstiev a kontaktov prostredníctvom neformálneho vzdelávania a </a:t>
            </a:r>
            <a:r>
              <a:rPr lang="sk-SK" sz="1050" dirty="0" err="1">
                <a:latin typeface="Arial" panose="020B0604020202020204" pitchFamily="34" charset="0"/>
                <a:cs typeface="Arial" panose="020B0604020202020204" pitchFamily="34" charset="0"/>
              </a:rPr>
              <a:t>informálneho</a:t>
            </a:r>
            <a:r>
              <a:rPr lang="sk-SK" sz="1050" dirty="0">
                <a:latin typeface="Arial" panose="020B0604020202020204" pitchFamily="34" charset="0"/>
                <a:cs typeface="Arial" panose="020B0604020202020204" pitchFamily="34" charset="0"/>
              </a:rPr>
              <a:t> učenia sa.</a:t>
            </a:r>
          </a:p>
          <a:p>
            <a:pPr lvl="0" algn="just" defTabSz="914400">
              <a:spcAft>
                <a:spcPts val="1200"/>
              </a:spcAft>
              <a:defRPr sz="1800" b="0" i="0" u="none" strike="noStrike" kern="0" cap="none" spc="0" baseline="0">
                <a:solidFill>
                  <a:srgbClr val="000000"/>
                </a:solidFill>
                <a:uFillTx/>
              </a:defRPr>
            </a:pPr>
            <a:r>
              <a:rPr lang="sk-SK" sz="1050" b="1" kern="0" dirty="0" err="1">
                <a:solidFill>
                  <a:srgbClr val="000000"/>
                </a:solidFill>
                <a:latin typeface="Arial" panose="020B0604020202020204" pitchFamily="34" charset="0"/>
                <a:cs typeface="Arial" panose="020B0604020202020204" pitchFamily="34" charset="0"/>
              </a:rPr>
              <a:t>Podaktivita</a:t>
            </a:r>
            <a:r>
              <a:rPr lang="sk-SK" sz="1050" b="1" kern="0" dirty="0">
                <a:solidFill>
                  <a:srgbClr val="000000"/>
                </a:solidFill>
                <a:latin typeface="Arial" panose="020B0604020202020204" pitchFamily="34" charset="0"/>
                <a:cs typeface="Arial" panose="020B0604020202020204" pitchFamily="34" charset="0"/>
              </a:rPr>
              <a:t> 5: </a:t>
            </a:r>
            <a:r>
              <a:rPr lang="sk-SK" sz="1050" dirty="0"/>
              <a:t>Osveta verejnosti o práci s nadanými deťmi a žiakmi. 				                    </a:t>
            </a:r>
            <a:r>
              <a:rPr lang="sk-SK" sz="1050" b="1" kern="0" dirty="0">
                <a:solidFill>
                  <a:srgbClr val="000000"/>
                </a:solidFill>
                <a:latin typeface="Arial" panose="020B0604020202020204" pitchFamily="34" charset="0"/>
                <a:cs typeface="Arial" panose="020B0604020202020204" pitchFamily="34" charset="0"/>
              </a:rPr>
              <a:t>Výstup: </a:t>
            </a:r>
            <a:r>
              <a:rPr lang="sk-SK" sz="1050" kern="0" dirty="0" err="1">
                <a:solidFill>
                  <a:srgbClr val="000000"/>
                </a:solidFill>
                <a:latin typeface="Arial" panose="020B0604020202020204" pitchFamily="34" charset="0"/>
                <a:cs typeface="Arial" panose="020B0604020202020204" pitchFamily="34" charset="0"/>
              </a:rPr>
              <a:t>edukovaná</a:t>
            </a:r>
            <a:r>
              <a:rPr lang="sk-SK" sz="1050" kern="0" dirty="0">
                <a:solidFill>
                  <a:srgbClr val="000000"/>
                </a:solidFill>
                <a:latin typeface="Arial" panose="020B0604020202020204" pitchFamily="34" charset="0"/>
                <a:cs typeface="Arial" panose="020B0604020202020204" pitchFamily="34" charset="0"/>
              </a:rPr>
              <a:t> verejnosť o individuálnych potrebách žiakov s nadaním, talentovanej mládeže a ich včasnej diagnostiky nadania</a:t>
            </a:r>
            <a:endParaRPr lang="sk-SK" sz="1050" dirty="0"/>
          </a:p>
          <a:p>
            <a:pPr algn="just" defTabSz="914400">
              <a:spcAft>
                <a:spcPts val="1200"/>
              </a:spcAft>
              <a:defRPr sz="1800" b="0" i="0" u="none" strike="noStrike" kern="0" cap="none" spc="0" baseline="0">
                <a:solidFill>
                  <a:srgbClr val="000000"/>
                </a:solidFill>
                <a:uFillTx/>
              </a:defRPr>
            </a:pPr>
            <a:endParaRPr lang="sk-SK" sz="1000" dirty="0"/>
          </a:p>
          <a:p>
            <a:pPr algn="just" defTabSz="914400">
              <a:spcAft>
                <a:spcPts val="1200"/>
              </a:spcAft>
              <a:defRPr sz="1800" b="0" i="0" u="none" strike="noStrike" kern="0" cap="none" spc="0" baseline="0">
                <a:solidFill>
                  <a:srgbClr val="000000"/>
                </a:solidFill>
                <a:uFillTx/>
              </a:defRPr>
            </a:pPr>
            <a:endParaRPr lang="sk-SK" sz="800" kern="0" dirty="0">
              <a:solidFill>
                <a:srgbClr val="000000"/>
              </a:solidFill>
              <a:latin typeface="Arial" panose="020B0604020202020204" pitchFamily="34" charset="0"/>
              <a:cs typeface="Arial" panose="020B0604020202020204" pitchFamily="34" charset="0"/>
            </a:endParaRPr>
          </a:p>
          <a:p>
            <a:pPr lvl="0" algn="just" defTabSz="914400">
              <a:spcAft>
                <a:spcPts val="1200"/>
              </a:spcAft>
              <a:defRPr sz="1800" b="0" i="0" u="none" strike="noStrike" kern="0" cap="none" spc="0" baseline="0">
                <a:solidFill>
                  <a:srgbClr val="000000"/>
                </a:solidFill>
                <a:uFillTx/>
              </a:defRPr>
            </a:pPr>
            <a:endParaRPr lang="sk-SK"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775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1" y="459006"/>
            <a:ext cx="8056019" cy="4060299"/>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PRIMUS - podpora a rozvoj intelektu mládeže a </a:t>
            </a:r>
          </a:p>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jej univerzálnych schopností</a:t>
            </a:r>
          </a:p>
          <a:p>
            <a:pPr lvl="0" algn="just" defTabSz="914400">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lvl="0" algn="just" defTabSz="914400">
              <a:defRPr sz="1800" b="0" i="0" u="none" strike="noStrike" kern="0" cap="none" spc="0" baseline="0">
                <a:solidFill>
                  <a:srgbClr val="000000"/>
                </a:solidFill>
                <a:uFillTx/>
              </a:defRPr>
            </a:pPr>
            <a:r>
              <a:rPr lang="sk-SK" sz="1400" b="1" kern="0" dirty="0">
                <a:solidFill>
                  <a:srgbClr val="000000"/>
                </a:solidFill>
                <a:latin typeface="Arial" panose="020B0604020202020204" pitchFamily="34" charset="0"/>
                <a:cs typeface="Arial" panose="020B0604020202020204" pitchFamily="34" charset="0"/>
              </a:rPr>
              <a:t>Vysporiadanie sa s pripomienkami: </a:t>
            </a:r>
            <a:endParaRPr lang="sk-SK" sz="1400" kern="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sk-SK" sz="1400" b="1" dirty="0">
                <a:latin typeface="Arial" panose="020B0604020202020204" pitchFamily="34" charset="0"/>
                <a:cs typeface="Arial" panose="020B0604020202020204" pitchFamily="34" charset="0"/>
              </a:rPr>
              <a:t>Metodické ukotvenie:</a:t>
            </a:r>
            <a:r>
              <a:rPr lang="sk-SK" sz="1400" dirty="0">
                <a:latin typeface="Arial" panose="020B0604020202020204" pitchFamily="34" charset="0"/>
                <a:cs typeface="Arial" panose="020B0604020202020204" pitchFamily="34" charset="0"/>
              </a:rPr>
              <a:t> doplnenie vypracovania ucelenej metodiky práce s intelektovo nadanými žiakmi a mládežou vrátane stratégie rozvoja a programov inovačného vzdelávania.</a:t>
            </a:r>
          </a:p>
          <a:p>
            <a:pPr marL="285750" indent="-285750" algn="just">
              <a:buFont typeface="Arial" panose="020B0604020202020204" pitchFamily="34" charset="0"/>
              <a:buChar char="•"/>
            </a:pPr>
            <a:r>
              <a:rPr lang="sk-SK" sz="1400" b="1" dirty="0">
                <a:latin typeface="Arial" panose="020B0604020202020204" pitchFamily="34" charset="0"/>
                <a:cs typeface="Arial" panose="020B0604020202020204" pitchFamily="34" charset="0"/>
              </a:rPr>
              <a:t>Inštitucionálne zabezpečenie:</a:t>
            </a:r>
            <a:r>
              <a:rPr lang="sk-SK" sz="1400" dirty="0">
                <a:latin typeface="Arial" panose="020B0604020202020204" pitchFamily="34" charset="0"/>
                <a:cs typeface="Arial" panose="020B0604020202020204" pitchFamily="34" charset="0"/>
              </a:rPr>
              <a:t> úprava partnerskej štruktúry – vylúčenie CVTI a doplnenie </a:t>
            </a:r>
            <a:r>
              <a:rPr lang="sk-SK" sz="1400" dirty="0" err="1">
                <a:latin typeface="Arial" panose="020B0604020202020204" pitchFamily="34" charset="0"/>
                <a:cs typeface="Arial" panose="020B0604020202020204" pitchFamily="34" charset="0"/>
              </a:rPr>
              <a:t>VÚDPaP</a:t>
            </a:r>
            <a:r>
              <a:rPr lang="sk-SK" sz="1400" dirty="0">
                <a:latin typeface="Arial" panose="020B0604020202020204" pitchFamily="34" charset="0"/>
                <a:cs typeface="Arial" panose="020B0604020202020204" pitchFamily="34" charset="0"/>
              </a:rPr>
              <a:t>.</a:t>
            </a: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pic>
        <p:nvPicPr>
          <p:cNvPr id="2" name="Obrázok 1">
            <a:extLst>
              <a:ext uri="{FF2B5EF4-FFF2-40B4-BE49-F238E27FC236}">
                <a16:creationId xmlns:a16="http://schemas.microsoft.com/office/drawing/2014/main" id="{9F08BAE0-5CE0-CA70-FF05-33ECA8EBCE3E}"/>
              </a:ext>
            </a:extLst>
          </p:cNvPr>
          <p:cNvPicPr>
            <a:picLocks noChangeAspect="1"/>
          </p:cNvPicPr>
          <p:nvPr/>
        </p:nvPicPr>
        <p:blipFill>
          <a:blip r:embed="rId4"/>
          <a:stretch>
            <a:fillRect/>
          </a:stretch>
        </p:blipFill>
        <p:spPr>
          <a:xfrm>
            <a:off x="6239434" y="2211188"/>
            <a:ext cx="2391584" cy="2242498"/>
          </a:xfrm>
          <a:prstGeom prst="rect">
            <a:avLst/>
          </a:prstGeom>
        </p:spPr>
      </p:pic>
      <p:sp>
        <p:nvSpPr>
          <p:cNvPr id="7" name="BlokTextu 6">
            <a:extLst>
              <a:ext uri="{FF2B5EF4-FFF2-40B4-BE49-F238E27FC236}">
                <a16:creationId xmlns:a16="http://schemas.microsoft.com/office/drawing/2014/main" id="{2F59C7BF-812A-90C2-92AC-1683B98C76ED}"/>
              </a:ext>
            </a:extLst>
          </p:cNvPr>
          <p:cNvSpPr txBox="1"/>
          <p:nvPr/>
        </p:nvSpPr>
        <p:spPr>
          <a:xfrm>
            <a:off x="344059" y="2272536"/>
            <a:ext cx="5895374" cy="2031325"/>
          </a:xfrm>
          <a:prstGeom prst="rect">
            <a:avLst/>
          </a:prstGeom>
          <a:noFill/>
        </p:spPr>
        <p:txBody>
          <a:bodyPr wrap="square">
            <a:spAutoFit/>
          </a:bodyPr>
          <a:lstStyle/>
          <a:p>
            <a:pPr marL="285750" indent="-285750" algn="just">
              <a:buFont typeface="Arial" panose="020B0604020202020204" pitchFamily="34" charset="0"/>
              <a:buChar char="•"/>
            </a:pPr>
            <a:r>
              <a:rPr lang="sk-SK" sz="1400" b="1" dirty="0">
                <a:latin typeface="Arial" panose="020B0604020202020204" pitchFamily="34" charset="0"/>
                <a:cs typeface="Arial" panose="020B0604020202020204" pitchFamily="34" charset="0"/>
              </a:rPr>
              <a:t>Cieľová skupina:</a:t>
            </a:r>
            <a:r>
              <a:rPr lang="sk-SK" sz="1400" dirty="0">
                <a:latin typeface="Arial" panose="020B0604020202020204" pitchFamily="34" charset="0"/>
                <a:cs typeface="Arial" panose="020B0604020202020204" pitchFamily="34" charset="0"/>
              </a:rPr>
              <a:t> precizovanie definície cieľovej skupiny                    a detailnejšie rozpracovanie východiskovej situácie.</a:t>
            </a:r>
          </a:p>
          <a:p>
            <a:pPr marL="285750" indent="-285750" algn="just">
              <a:buFont typeface="Arial" panose="020B0604020202020204" pitchFamily="34" charset="0"/>
              <a:buChar char="•"/>
            </a:pPr>
            <a:r>
              <a:rPr lang="sk-SK" sz="1400" b="1" dirty="0">
                <a:latin typeface="Arial" panose="020B0604020202020204" pitchFamily="34" charset="0"/>
                <a:cs typeface="Arial" panose="020B0604020202020204" pitchFamily="34" charset="0"/>
              </a:rPr>
              <a:t>Obsahová štruktúra projektu:</a:t>
            </a:r>
            <a:r>
              <a:rPr lang="sk-SK" sz="1400" dirty="0">
                <a:latin typeface="Arial" panose="020B0604020202020204" pitchFamily="34" charset="0"/>
                <a:cs typeface="Arial" panose="020B0604020202020204" pitchFamily="34" charset="0"/>
              </a:rPr>
              <a:t> doplnenie a spresnenie </a:t>
            </a:r>
            <a:r>
              <a:rPr lang="sk-SK" sz="1400" dirty="0" err="1">
                <a:latin typeface="Arial" panose="020B0604020202020204" pitchFamily="34" charset="0"/>
                <a:cs typeface="Arial" panose="020B0604020202020204" pitchFamily="34" charset="0"/>
              </a:rPr>
              <a:t>podaktivít</a:t>
            </a:r>
            <a:r>
              <a:rPr lang="sk-SK" sz="14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sk-SK" sz="1400" b="1" dirty="0">
                <a:latin typeface="Arial" panose="020B0604020202020204" pitchFamily="34" charset="0"/>
                <a:cs typeface="Arial" panose="020B0604020202020204" pitchFamily="34" charset="0"/>
              </a:rPr>
              <a:t>Podpora škôl a regiónov:</a:t>
            </a:r>
            <a:r>
              <a:rPr lang="sk-SK" sz="1400" dirty="0">
                <a:latin typeface="Arial" panose="020B0604020202020204" pitchFamily="34" charset="0"/>
                <a:cs typeface="Arial" panose="020B0604020202020204" pitchFamily="34" charset="0"/>
              </a:rPr>
              <a:t> posilnenie prvkov metodickej                     a psychosociálnej podpory.</a:t>
            </a:r>
          </a:p>
          <a:p>
            <a:pPr marL="285750" indent="-285750" algn="just">
              <a:buFont typeface="Arial" panose="020B0604020202020204" pitchFamily="34" charset="0"/>
              <a:buChar char="•"/>
            </a:pPr>
            <a:r>
              <a:rPr lang="sk-SK" sz="1400" b="1" dirty="0">
                <a:latin typeface="Arial" panose="020B0604020202020204" pitchFamily="34" charset="0"/>
                <a:cs typeface="Arial" panose="020B0604020202020204" pitchFamily="34" charset="0"/>
              </a:rPr>
              <a:t>Systémová udržateľnosť:</a:t>
            </a:r>
            <a:r>
              <a:rPr lang="sk-SK" sz="1400" dirty="0">
                <a:latin typeface="Arial" panose="020B0604020202020204" pitchFamily="34" charset="0"/>
                <a:cs typeface="Arial" panose="020B0604020202020204" pitchFamily="34" charset="0"/>
              </a:rPr>
              <a:t> zvýraznenie väzieb na implementáciu metodík a stratégií, podporu spolupráce medzi školami, poradenskými zariadeniami a univerzitami s cieľom dlhodobej udržateľnosti výstupov.</a:t>
            </a:r>
          </a:p>
        </p:txBody>
      </p:sp>
    </p:spTree>
    <p:extLst>
      <p:ext uri="{BB962C8B-B14F-4D97-AF65-F5344CB8AC3E}">
        <p14:creationId xmlns:p14="http://schemas.microsoft.com/office/powerpoint/2010/main" val="2915363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262081" y="446394"/>
            <a:ext cx="8431078" cy="4060299"/>
          </a:xfrm>
          <a:prstGeom prst="rect">
            <a:avLst/>
          </a:prstGeom>
          <a:noFill/>
          <a:ln cap="flat">
            <a:noFill/>
          </a:ln>
        </p:spPr>
        <p:txBody>
          <a:bodyPr vert="horz" wrap="square" lIns="91440" tIns="45720" rIns="91440" bIns="45720" anchor="t" anchorCtr="1" compatLnSpc="1">
            <a:noAutofit/>
          </a:bodyPr>
          <a:lstStyle/>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PRIMUS - podpora a rozvoj intelektu mládeže a </a:t>
            </a:r>
          </a:p>
          <a:p>
            <a:pPr lvl="0" algn="ctr">
              <a:tabLst>
                <a:tab pos="806450" algn="l"/>
              </a:tabLst>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jej univerzálnych schopností</a:t>
            </a:r>
          </a:p>
          <a:p>
            <a:pPr marL="0" marR="0" lvl="0" indent="0" algn="just" defTabSz="914400" rtl="0" fontAlgn="auto" hangingPunct="1">
              <a:spcBef>
                <a:spcPts val="0"/>
              </a:spcBef>
              <a:buNone/>
              <a:tabLst/>
              <a:defRPr sz="1800" b="0" i="0" u="none" strike="noStrike" kern="0" cap="none" spc="0" baseline="0">
                <a:solidFill>
                  <a:srgbClr val="000000"/>
                </a:solidFill>
                <a:uFillTx/>
              </a:defRPr>
            </a:pPr>
            <a:endParaRPr lang="sk-SK" sz="700" b="1" i="0" u="none" strike="noStrike" kern="0" cap="none" spc="0" baseline="0" dirty="0">
              <a:solidFill>
                <a:srgbClr val="000000"/>
              </a:solidFill>
              <a:uFillTx/>
              <a:latin typeface="Arial" panose="020B0604020202020204" pitchFamily="34" charset="0"/>
              <a:cs typeface="Arial" panose="020B0604020202020204" pitchFamily="34" charset="0"/>
            </a:endParaRPr>
          </a:p>
          <a:p>
            <a:pPr lvl="0" algn="just" defTabSz="914400">
              <a:lnSpc>
                <a:spcPct val="150000"/>
              </a:lnSpc>
              <a:spcAft>
                <a:spcPts val="600"/>
              </a:spcAft>
              <a:defRPr sz="1800" b="0" i="0" u="none" strike="noStrike" kern="0" cap="none" spc="0" baseline="0">
                <a:solidFill>
                  <a:srgbClr val="000000"/>
                </a:solidFill>
                <a:uFillTx/>
              </a:defRPr>
            </a:pPr>
            <a:r>
              <a:rPr lang="sk-SK" sz="1400" b="1" dirty="0">
                <a:solidFill>
                  <a:srgbClr val="000000"/>
                </a:solidFill>
                <a:latin typeface="Arial" panose="020B0604020202020204" pitchFamily="34" charset="0"/>
                <a:cs typeface="Arial" panose="020B0604020202020204" pitchFamily="34" charset="0"/>
              </a:rPr>
              <a:t>Očakávané výsledky NP:</a:t>
            </a:r>
          </a:p>
          <a:p>
            <a:pPr marL="179388" lvl="0"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kern="0" dirty="0">
                <a:solidFill>
                  <a:srgbClr val="000000"/>
                </a:solidFill>
                <a:latin typeface="Arial" panose="020B0604020202020204" pitchFamily="34" charset="0"/>
                <a:cs typeface="Arial" panose="020B0604020202020204" pitchFamily="34" charset="0"/>
              </a:rPr>
              <a:t>stratégia rozvoja detí a mládeže s intelektovým nadaním,</a:t>
            </a: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metodika práce s intelektovo nadanými deťmi a žiakmi ako ucelený a praktický dokument,</a:t>
            </a: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programy inovačného vzdelávania pre pedagogických a odborných zamestnancov,</a:t>
            </a: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posilnené kompetencie pedagogických a odborných zamestnancov pri identifikácii a práci s nadanými žiakmi,</a:t>
            </a: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metodická a psychosociálna podpora prostredníctvom siete ambasádorov a odborníkov, </a:t>
            </a: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systém </a:t>
            </a:r>
            <a:r>
              <a:rPr lang="sk-SK" sz="1400" dirty="0" err="1">
                <a:solidFill>
                  <a:srgbClr val="000000"/>
                </a:solidFill>
                <a:latin typeface="Arial" panose="020B0604020202020204" pitchFamily="34" charset="0"/>
                <a:cs typeface="Arial" panose="020B0604020202020204" pitchFamily="34" charset="0"/>
              </a:rPr>
              <a:t>mentoringu</a:t>
            </a:r>
            <a:r>
              <a:rPr lang="sk-SK" sz="1400" dirty="0">
                <a:solidFill>
                  <a:srgbClr val="000000"/>
                </a:solidFill>
                <a:latin typeface="Arial" panose="020B0604020202020204" pitchFamily="34" charset="0"/>
                <a:cs typeface="Arial" panose="020B0604020202020204" pitchFamily="34" charset="0"/>
              </a:rPr>
              <a:t> a prepojenia talentovanej mládeže na vysoké školy a výskumné inštitúcie,</a:t>
            </a: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podpora neformálneho vzdelávania a realizácia táborov,</a:t>
            </a:r>
          </a:p>
          <a:p>
            <a:pPr marL="179388" indent="-179388" algn="just" defTabSz="914400">
              <a:spcAft>
                <a:spcPts val="600"/>
              </a:spcAft>
              <a:buSzPct val="100000"/>
              <a:buFont typeface="Arial" pitchFamily="34"/>
              <a:buChar char="•"/>
              <a:defRPr sz="1800" b="0" i="0" u="none" strike="noStrike" kern="0" cap="none" spc="0" baseline="0">
                <a:solidFill>
                  <a:srgbClr val="000000"/>
                </a:solidFill>
                <a:uFillTx/>
              </a:defRPr>
            </a:pPr>
            <a:r>
              <a:rPr lang="sk-SK" sz="1400" dirty="0">
                <a:solidFill>
                  <a:srgbClr val="000000"/>
                </a:solidFill>
                <a:latin typeface="Arial" panose="020B0604020202020204" pitchFamily="34" charset="0"/>
                <a:cs typeface="Arial" panose="020B0604020202020204" pitchFamily="34" charset="0"/>
              </a:rPr>
              <a:t>edukačné aktivity a osveta verejnosti o práci s nadanými deťmi a žiakmi. </a:t>
            </a:r>
          </a:p>
          <a:p>
            <a:pPr lvl="0" algn="just" defTabSz="914400">
              <a:spcBef>
                <a:spcPts val="600"/>
              </a:spcBef>
              <a:spcAft>
                <a:spcPts val="600"/>
              </a:spcAft>
              <a:defRPr sz="1800" b="0" i="0" u="none" strike="noStrike" kern="0" cap="none" spc="0" baseline="0">
                <a:solidFill>
                  <a:srgbClr val="000000"/>
                </a:solidFill>
                <a:uFillTx/>
              </a:defRPr>
            </a:pPr>
            <a:r>
              <a:rPr lang="sk-SK" sz="1200" b="1" dirty="0" smtClean="0">
                <a:solidFill>
                  <a:srgbClr val="000000"/>
                </a:solidFill>
                <a:latin typeface="Arial" panose="020B0604020202020204" pitchFamily="34" charset="0"/>
                <a:cs typeface="Arial" panose="020B0604020202020204" pitchFamily="34" charset="0"/>
              </a:rPr>
              <a:t>V </a:t>
            </a:r>
            <a:r>
              <a:rPr lang="sk-SK" sz="1200" b="1" dirty="0">
                <a:solidFill>
                  <a:srgbClr val="000000"/>
                </a:solidFill>
                <a:latin typeface="Arial" panose="020B0604020202020204" pitchFamily="34" charset="0"/>
                <a:cs typeface="Arial" panose="020B0604020202020204" pitchFamily="34" charset="0"/>
              </a:rPr>
              <a:t>rámci posudzovania budú uplatňované vylučujúce kritériá v súlade s platnou a účinnou Všeobecnou metodikou a kritériami použitými pre výber projektov bez uplatnenia vecných hodnotiacich a výberových kritérií.</a:t>
            </a:r>
          </a:p>
          <a:p>
            <a:pPr lvl="0" algn="just" defTabSz="914400">
              <a:defRPr sz="1800" b="0" i="0" u="none" strike="noStrike" kern="0" cap="none" spc="0" baseline="0">
                <a:solidFill>
                  <a:srgbClr val="000000"/>
                </a:solidFill>
                <a:uFillTx/>
              </a:defRPr>
            </a:pPr>
            <a:endParaRPr lang="sk-SK" sz="1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816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44062" y="459007"/>
            <a:ext cx="8246961" cy="3821624"/>
          </a:xfrm>
          <a:prstGeom prst="rect">
            <a:avLst/>
          </a:prstGeom>
          <a:no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pt-BR" b="1" kern="0" dirty="0">
                <a:solidFill>
                  <a:srgbClr val="000000"/>
                </a:solidFill>
                <a:latin typeface="Arial" panose="020B0604020202020204" pitchFamily="34" charset="0"/>
                <a:cs typeface="Arial" panose="020B0604020202020204" pitchFamily="34" charset="0"/>
              </a:rPr>
              <a:t>P</a:t>
            </a:r>
            <a:r>
              <a:rPr lang="sk-SK" b="1" kern="0" dirty="0">
                <a:solidFill>
                  <a:srgbClr val="000000"/>
                </a:solidFill>
                <a:latin typeface="Arial" panose="020B0604020202020204" pitchFamily="34" charset="0"/>
                <a:cs typeface="Arial" panose="020B0604020202020204" pitchFamily="34" charset="0"/>
              </a:rPr>
              <a:t>RIMUS</a:t>
            </a:r>
            <a:r>
              <a:rPr lang="pt-BR" b="1" kern="0" dirty="0">
                <a:solidFill>
                  <a:srgbClr val="000000"/>
                </a:solidFill>
                <a:latin typeface="Arial" panose="020B0604020202020204" pitchFamily="34" charset="0"/>
                <a:cs typeface="Arial" panose="020B0604020202020204" pitchFamily="34" charset="0"/>
              </a:rPr>
              <a:t> - podpora a rozvoj intelektu mládeže a </a:t>
            </a:r>
          </a:p>
          <a:p>
            <a:pPr algn="ctr">
              <a:defRPr sz="1800" b="0" i="0" u="none" strike="noStrike" kern="0" cap="none" spc="0" baseline="0">
                <a:solidFill>
                  <a:srgbClr val="000000"/>
                </a:solidFill>
                <a:uFillTx/>
              </a:defRPr>
            </a:pPr>
            <a:r>
              <a:rPr lang="pt-BR" b="1" kern="0" dirty="0">
                <a:solidFill>
                  <a:srgbClr val="000000"/>
                </a:solidFill>
                <a:latin typeface="Arial" panose="020B0604020202020204" pitchFamily="34" charset="0"/>
                <a:cs typeface="Arial" panose="020B0604020202020204" pitchFamily="34" charset="0"/>
              </a:rPr>
              <a:t>jej univerzálnych schopností</a:t>
            </a:r>
            <a:r>
              <a:rPr lang="sk-SK" b="1" kern="0" dirty="0">
                <a:solidFill>
                  <a:srgbClr val="000000"/>
                </a:solidFill>
                <a:latin typeface="Arial" panose="020B0604020202020204" pitchFamily="34" charset="0"/>
                <a:cs typeface="Arial" panose="020B0604020202020204" pitchFamily="34" charset="0"/>
              </a:rPr>
              <a:t> </a:t>
            </a:r>
            <a:r>
              <a:rPr lang="sk-SK" b="1" u="none" strike="noStrike" kern="0" cap="none" spc="0" baseline="0" dirty="0">
                <a:solidFill>
                  <a:srgbClr val="000000"/>
                </a:solidFill>
                <a:uFillTx/>
                <a:latin typeface="Arial" panose="020B0604020202020204" pitchFamily="34" charset="0"/>
                <a:cs typeface="Arial" panose="020B0604020202020204" pitchFamily="34" charset="0"/>
              </a:rPr>
              <a:t>- </a:t>
            </a:r>
            <a:r>
              <a:rPr lang="sk-SK" b="1" kern="0" dirty="0">
                <a:solidFill>
                  <a:srgbClr val="000000"/>
                </a:solidFill>
                <a:latin typeface="Arial" panose="020B0604020202020204" pitchFamily="34" charset="0"/>
                <a:cs typeface="Arial" panose="020B0604020202020204" pitchFamily="34" charset="0"/>
              </a:rPr>
              <a:t>SUMARIZÁCIA</a:t>
            </a:r>
          </a:p>
        </p:txBody>
      </p:sp>
      <p:sp>
        <p:nvSpPr>
          <p:cNvPr id="2" name="Obdĺžnik 1"/>
          <p:cNvSpPr/>
          <p:nvPr/>
        </p:nvSpPr>
        <p:spPr>
          <a:xfrm>
            <a:off x="344062" y="1229710"/>
            <a:ext cx="8352197" cy="2646878"/>
          </a:xfrm>
          <a:prstGeom prst="rect">
            <a:avLst/>
          </a:prstGeom>
        </p:spPr>
        <p:txBody>
          <a:bodyPr wrap="square">
            <a:spAutoFit/>
          </a:bodyPr>
          <a:lstStyle/>
          <a:p>
            <a:pPr lvl="0" defTabSz="914400">
              <a:buSzPct val="100000"/>
              <a:defRPr sz="1800" b="0" i="0" u="none" strike="noStrike" kern="0" cap="none" spc="0" baseline="0">
                <a:solidFill>
                  <a:srgbClr val="000000"/>
                </a:solidFill>
                <a:uFillTx/>
              </a:defRPr>
            </a:pPr>
            <a:r>
              <a:rPr lang="sk-SK" sz="1200" b="1" dirty="0">
                <a:solidFill>
                  <a:srgbClr val="000000"/>
                </a:solidFill>
                <a:latin typeface="Arial" panose="020B0604020202020204" pitchFamily="34" charset="0"/>
                <a:cs typeface="Arial" panose="020B0604020202020204" pitchFamily="34" charset="0"/>
              </a:rPr>
              <a:t>Priorita P SK: </a:t>
            </a:r>
            <a:r>
              <a:rPr lang="en-US" sz="1200" dirty="0">
                <a:solidFill>
                  <a:srgbClr val="000000"/>
                </a:solidFill>
                <a:latin typeface="Arial" panose="020B0604020202020204" pitchFamily="34" charset="0"/>
                <a:cs typeface="Arial" panose="020B0604020202020204" pitchFamily="34" charset="0"/>
              </a:rPr>
              <a:t>4P2 </a:t>
            </a:r>
            <a:r>
              <a:rPr lang="en-US" sz="1200" dirty="0" err="1">
                <a:solidFill>
                  <a:srgbClr val="000000"/>
                </a:solidFill>
                <a:latin typeface="Arial" panose="020B0604020202020204" pitchFamily="34" charset="0"/>
                <a:cs typeface="Arial" panose="020B0604020202020204" pitchFamily="34" charset="0"/>
              </a:rPr>
              <a:t>Kvalitné</a:t>
            </a:r>
            <a:r>
              <a:rPr lang="en-US" sz="1200" dirty="0">
                <a:solidFill>
                  <a:srgbClr val="000000"/>
                </a:solidFill>
                <a:latin typeface="Arial" panose="020B0604020202020204" pitchFamily="34" charset="0"/>
                <a:cs typeface="Arial" panose="020B0604020202020204" pitchFamily="34" charset="0"/>
              </a:rPr>
              <a:t> a </a:t>
            </a:r>
            <a:r>
              <a:rPr lang="en-US" sz="1200" dirty="0" err="1">
                <a:solidFill>
                  <a:srgbClr val="000000"/>
                </a:solidFill>
                <a:latin typeface="Arial" panose="020B0604020202020204" pitchFamily="34" charset="0"/>
                <a:cs typeface="Arial" panose="020B0604020202020204" pitchFamily="34" charset="0"/>
              </a:rPr>
              <a:t>inkluzívne</a:t>
            </a:r>
            <a:r>
              <a:rPr lang="en-US" sz="1200" dirty="0">
                <a:solidFill>
                  <a:srgbClr val="000000"/>
                </a:solidFill>
                <a:latin typeface="Arial" panose="020B0604020202020204" pitchFamily="34" charset="0"/>
                <a:cs typeface="Arial" panose="020B0604020202020204" pitchFamily="34" charset="0"/>
              </a:rPr>
              <a:t> </a:t>
            </a:r>
            <a:r>
              <a:rPr lang="en-US" sz="1200" dirty="0" err="1">
                <a:solidFill>
                  <a:srgbClr val="000000"/>
                </a:solidFill>
                <a:latin typeface="Arial" panose="020B0604020202020204" pitchFamily="34" charset="0"/>
                <a:cs typeface="Arial" panose="020B0604020202020204" pitchFamily="34" charset="0"/>
              </a:rPr>
              <a:t>vzdelávanie</a:t>
            </a:r>
            <a:endParaRPr lang="en-US" sz="1200" dirty="0">
              <a:solidFill>
                <a:srgbClr val="000000"/>
              </a:solidFill>
              <a:latin typeface="Arial" panose="020B0604020202020204" pitchFamily="34" charset="0"/>
              <a:cs typeface="Arial" panose="020B0604020202020204" pitchFamily="34" charset="0"/>
            </a:endParaRPr>
          </a:p>
          <a:p>
            <a:pPr lvl="0" defTabSz="914400">
              <a:buSzPct val="100000"/>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buSzPct val="100000"/>
              <a:tabLst>
                <a:tab pos="11393488" algn="l"/>
              </a:tabLst>
              <a:defRPr sz="1800" b="0" i="0" u="none" strike="noStrike" kern="0" cap="none" spc="0" baseline="0">
                <a:solidFill>
                  <a:srgbClr val="000000"/>
                </a:solidFill>
                <a:uFillTx/>
              </a:defRPr>
            </a:pPr>
            <a:r>
              <a:rPr lang="sk-SK" sz="1200" b="1" dirty="0">
                <a:solidFill>
                  <a:srgbClr val="000000"/>
                </a:solidFill>
                <a:latin typeface="Arial" panose="020B0604020202020204" pitchFamily="34" charset="0"/>
                <a:cs typeface="Arial" panose="020B0604020202020204" pitchFamily="34" charset="0"/>
              </a:rPr>
              <a:t>Špecifický cieľ: </a:t>
            </a:r>
            <a:r>
              <a:rPr lang="sk-SK" sz="1200" dirty="0">
                <a:solidFill>
                  <a:srgbClr val="000000"/>
                </a:solidFill>
                <a:latin typeface="Arial" panose="020B0604020202020204" pitchFamily="34" charset="0"/>
                <a:cs typeface="Arial" panose="020B0604020202020204" pitchFamily="34" charset="0"/>
              </a:rPr>
              <a:t>ESO4.5 Zvýšenie kvality, </a:t>
            </a:r>
            <a:r>
              <a:rPr lang="sk-SK" sz="1200" dirty="0" err="1">
                <a:solidFill>
                  <a:srgbClr val="000000"/>
                </a:solidFill>
                <a:latin typeface="Arial" panose="020B0604020202020204" pitchFamily="34" charset="0"/>
                <a:cs typeface="Arial" panose="020B0604020202020204" pitchFamily="34" charset="0"/>
              </a:rPr>
              <a:t>inkluzívnosti</a:t>
            </a:r>
            <a:r>
              <a:rPr lang="sk-SK" sz="1200" dirty="0">
                <a:solidFill>
                  <a:srgbClr val="000000"/>
                </a:solidFill>
                <a:latin typeface="Arial" panose="020B0604020202020204" pitchFamily="34" charset="0"/>
                <a:cs typeface="Arial" panose="020B0604020202020204" pitchFamily="34" charset="0"/>
              </a:rPr>
              <a:t> a účinnosti systémov vzdelávania a odbornej prípravy a zvýšenie ich relevantnosti pre trh práce </a:t>
            </a:r>
          </a:p>
          <a:p>
            <a:pPr lvl="0" algn="just" defTabSz="914400">
              <a:buSzPct val="100000"/>
              <a:tabLst>
                <a:tab pos="11393488" algn="l"/>
              </a:tabLst>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buSzPct val="100000"/>
              <a:tabLst>
                <a:tab pos="11393488" algn="l"/>
              </a:tabLst>
              <a:defRPr sz="1800" b="0" i="0" u="none" strike="noStrike" kern="0" cap="none" spc="0" baseline="0">
                <a:solidFill>
                  <a:srgbClr val="000000"/>
                </a:solidFill>
                <a:uFillTx/>
              </a:defRPr>
            </a:pPr>
            <a:r>
              <a:rPr lang="sk-SK" sz="1200" b="1" dirty="0">
                <a:solidFill>
                  <a:srgbClr val="000000"/>
                </a:solidFill>
                <a:latin typeface="Arial" panose="020B0604020202020204" pitchFamily="34" charset="0"/>
                <a:cs typeface="Arial" panose="020B0604020202020204" pitchFamily="34" charset="0"/>
              </a:rPr>
              <a:t>Alokácia (COV): </a:t>
            </a:r>
            <a:r>
              <a:rPr lang="sk-SK" sz="1200" kern="0" dirty="0">
                <a:solidFill>
                  <a:srgbClr val="000000"/>
                </a:solidFill>
                <a:latin typeface="Arial" panose="020B0604020202020204" pitchFamily="34" charset="0"/>
                <a:cs typeface="Arial" panose="020B0604020202020204" pitchFamily="34" charset="0"/>
              </a:rPr>
              <a:t>): 9 994 486,83 </a:t>
            </a:r>
            <a:r>
              <a:rPr lang="sk-SK" sz="1200" dirty="0">
                <a:solidFill>
                  <a:srgbClr val="000000"/>
                </a:solidFill>
                <a:latin typeface="Arial" panose="020B0604020202020204" pitchFamily="34" charset="0"/>
                <a:cs typeface="Arial" panose="020B0604020202020204" pitchFamily="34" charset="0"/>
              </a:rPr>
              <a:t>EUR</a:t>
            </a:r>
            <a:endParaRPr lang="sk-SK" sz="1200" b="1" dirty="0">
              <a:solidFill>
                <a:srgbClr val="000000"/>
              </a:solidFill>
              <a:latin typeface="Arial" panose="020B0604020202020204" pitchFamily="34" charset="0"/>
              <a:cs typeface="Arial" panose="020B0604020202020204" pitchFamily="34" charset="0"/>
            </a:endParaRPr>
          </a:p>
          <a:p>
            <a:pPr lvl="0" algn="just" defTabSz="914400">
              <a:spcBef>
                <a:spcPts val="600"/>
              </a:spcBef>
              <a:spcAft>
                <a:spcPts val="600"/>
              </a:spcAft>
              <a:buSzPct val="100000"/>
              <a:tabLst>
                <a:tab pos="11393488" algn="l"/>
              </a:tabLst>
              <a:defRPr sz="1800" b="0" i="0" u="none" strike="noStrike" kern="0" cap="none" spc="0" baseline="0">
                <a:solidFill>
                  <a:srgbClr val="000000"/>
                </a:solidFill>
                <a:uFillTx/>
              </a:defRPr>
            </a:pPr>
            <a:r>
              <a:rPr lang="sk-SK" sz="1200" b="1" dirty="0">
                <a:solidFill>
                  <a:srgbClr val="000000"/>
                </a:solidFill>
                <a:latin typeface="Arial" panose="020B0604020202020204" pitchFamily="34" charset="0"/>
                <a:cs typeface="Arial" panose="020B0604020202020204" pitchFamily="34" charset="0"/>
              </a:rPr>
              <a:t>Časový rámec trvania projektu: </a:t>
            </a:r>
            <a:r>
              <a:rPr lang="sk-SK" sz="1200" dirty="0">
                <a:latin typeface="Arial" panose="020B0604020202020204" pitchFamily="34" charset="0"/>
                <a:cs typeface="Arial" panose="020B0604020202020204" pitchFamily="34" charset="0"/>
              </a:rPr>
              <a:t>42 mesiacov</a:t>
            </a:r>
          </a:p>
          <a:p>
            <a:pPr lvl="0" algn="just" defTabSz="914400">
              <a:buSzPct val="100000"/>
              <a:tabLst>
                <a:tab pos="11393488" algn="l"/>
              </a:tabLst>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buSzPct val="100000"/>
              <a:tabLst>
                <a:tab pos="11393488" algn="l"/>
              </a:tabLst>
              <a:defRPr sz="1800" b="0" i="0" u="none" strike="noStrike" kern="0" cap="none" spc="0" baseline="0">
                <a:solidFill>
                  <a:srgbClr val="000000"/>
                </a:solidFill>
                <a:uFillTx/>
              </a:defRPr>
            </a:pPr>
            <a:r>
              <a:rPr lang="sk-SK" sz="1200" b="1" dirty="0">
                <a:solidFill>
                  <a:srgbClr val="000000"/>
                </a:solidFill>
                <a:latin typeface="Arial" panose="020B0604020202020204" pitchFamily="34" charset="0"/>
                <a:cs typeface="Arial" panose="020B0604020202020204" pitchFamily="34" charset="0"/>
              </a:rPr>
              <a:t>Merateľné ukazovatele:</a:t>
            </a:r>
          </a:p>
          <a:p>
            <a:pPr marL="285750" lvl="0" indent="-285750" algn="just" defTabSz="914400">
              <a:buSzPct val="100000"/>
              <a:buFont typeface="Arial" pitchFamily="34"/>
              <a:buChar char="•"/>
              <a:tabLst>
                <a:tab pos="11393488" algn="l"/>
              </a:tabLst>
              <a:defRPr sz="1800" b="0" i="0" u="none" strike="noStrike" kern="0" cap="none" spc="0" baseline="0">
                <a:solidFill>
                  <a:srgbClr val="000000"/>
                </a:solidFill>
                <a:uFillTx/>
              </a:defRPr>
            </a:pPr>
            <a:r>
              <a:rPr lang="sk-SK" sz="1200" dirty="0">
                <a:solidFill>
                  <a:srgbClr val="000000"/>
                </a:solidFill>
                <a:latin typeface="Arial" panose="020B0604020202020204" pitchFamily="34" charset="0"/>
                <a:cs typeface="Arial" panose="020B0604020202020204" pitchFamily="34" charset="0"/>
              </a:rPr>
              <a:t>Počet škôl ovplyvnených intervenciou - 1700</a:t>
            </a:r>
          </a:p>
          <a:p>
            <a:pPr marL="285750" lvl="0" indent="-285750" algn="just" defTabSz="914400">
              <a:buSzPct val="100000"/>
              <a:buFont typeface="Arial" pitchFamily="34"/>
              <a:buChar char="•"/>
              <a:tabLst>
                <a:tab pos="11393488" algn="l"/>
              </a:tabLst>
              <a:defRPr sz="1800" b="0" i="0" u="none" strike="noStrike" kern="0" cap="none" spc="0" baseline="0">
                <a:solidFill>
                  <a:srgbClr val="000000"/>
                </a:solidFill>
                <a:uFillTx/>
              </a:defRPr>
            </a:pPr>
            <a:r>
              <a:rPr lang="sk-SK" sz="1200" dirty="0">
                <a:solidFill>
                  <a:srgbClr val="000000"/>
                </a:solidFill>
                <a:latin typeface="Arial" panose="020B0604020202020204" pitchFamily="34" charset="0"/>
                <a:cs typeface="Arial" panose="020B0604020202020204" pitchFamily="34" charset="0"/>
              </a:rPr>
              <a:t>Počet PZ a OZ ovplyvnených intervenciou (výstup 2 000, výsledok 1 700)</a:t>
            </a:r>
          </a:p>
          <a:p>
            <a:pPr marL="285750" lvl="0" indent="-285750" algn="just" defTabSz="914400">
              <a:buSzPct val="100000"/>
              <a:buFont typeface="Arial" pitchFamily="34"/>
              <a:buChar char="•"/>
              <a:tabLst>
                <a:tab pos="11393488" algn="l"/>
              </a:tabLst>
              <a:defRPr sz="1800" b="0" i="0" u="none" strike="noStrike" kern="0" cap="none" spc="0" baseline="0">
                <a:solidFill>
                  <a:srgbClr val="000000"/>
                </a:solidFill>
                <a:uFillTx/>
              </a:defRPr>
            </a:pPr>
            <a:r>
              <a:rPr lang="sk-SK" sz="1200" dirty="0">
                <a:solidFill>
                  <a:srgbClr val="000000"/>
                </a:solidFill>
                <a:latin typeface="Arial" panose="020B0604020202020204" pitchFamily="34" charset="0"/>
                <a:cs typeface="Arial" panose="020B0604020202020204" pitchFamily="34" charset="0"/>
              </a:rPr>
              <a:t>Počet žiakov ovplyvnených intervenciou (výstup 4 000, výsledok 3 500)</a:t>
            </a:r>
          </a:p>
          <a:p>
            <a:pPr lvl="0" algn="just" defTabSz="914400">
              <a:buSzPct val="100000"/>
              <a:tabLst>
                <a:tab pos="11393488" algn="l"/>
              </a:tabLst>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60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595135" y="511445"/>
            <a:ext cx="7804946" cy="3465516"/>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sz="1800" b="0" i="0" u="none" strike="noStrike" kern="0" cap="none" spc="0" baseline="0">
                <a:solidFill>
                  <a:srgbClr val="000000"/>
                </a:solidFill>
                <a:uFillTx/>
              </a:defRPr>
            </a:pPr>
            <a:r>
              <a:rPr lang="sk-SK" sz="2000" b="1" kern="0" dirty="0" smtClean="0">
                <a:solidFill>
                  <a:srgbClr val="000000"/>
                </a:solidFill>
                <a:latin typeface="Arial" panose="020B0604020202020204" pitchFamily="34" charset="0"/>
                <a:cs typeface="Arial" panose="020B0604020202020204" pitchFamily="34" charset="0"/>
              </a:rPr>
              <a:t>Otvorenie zasadnutia</a:t>
            </a:r>
            <a:endParaRPr lang="sk-SK" sz="2000" b="1"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marL="908050" lvl="0" defTabSz="914400">
              <a:spcAft>
                <a:spcPts val="600"/>
              </a:spcAft>
              <a:tabLst>
                <a:tab pos="1076325" algn="l"/>
                <a:tab pos="1524000" algn="l"/>
              </a:tabLst>
              <a:defRPr sz="1800" b="0" i="0" u="none" strike="noStrike" kern="0" cap="none" spc="0" baseline="0">
                <a:solidFill>
                  <a:srgbClr val="000000"/>
                </a:solidFill>
                <a:uFillTx/>
              </a:defRPr>
            </a:pPr>
            <a:endParaRPr lang="sk-SK" sz="1200" kern="0" dirty="0">
              <a:solidFill>
                <a:srgbClr val="000000"/>
              </a:solidFill>
              <a:latin typeface="Arial" panose="020B0604020202020204" pitchFamily="34" charset="0"/>
              <a:cs typeface="Arial" panose="020B0604020202020204" pitchFamily="34" charset="0"/>
            </a:endParaRPr>
          </a:p>
          <a:p>
            <a:pPr marL="803275" lvl="0" indent="-441325" defTabSz="914400">
              <a:lnSpc>
                <a:spcPct val="150000"/>
              </a:lnSpc>
              <a:spcBef>
                <a:spcPts val="600"/>
              </a:spcBef>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600" kern="0" dirty="0" smtClean="0">
                <a:solidFill>
                  <a:srgbClr val="000000"/>
                </a:solidFill>
                <a:latin typeface="Arial" panose="020B0604020202020204" pitchFamily="34" charset="0"/>
                <a:cs typeface="Arial" panose="020B0604020202020204" pitchFamily="34" charset="0"/>
              </a:rPr>
              <a:t>overenie </a:t>
            </a:r>
            <a:r>
              <a:rPr lang="sk-SK" sz="1600" kern="0" dirty="0">
                <a:solidFill>
                  <a:srgbClr val="000000"/>
                </a:solidFill>
                <a:latin typeface="Arial" panose="020B0604020202020204" pitchFamily="34" charset="0"/>
                <a:cs typeface="Arial" panose="020B0604020202020204" pitchFamily="34" charset="0"/>
              </a:rPr>
              <a:t>uznášaniaschopnosti, overenie konfliktu </a:t>
            </a:r>
            <a:r>
              <a:rPr lang="sk-SK" sz="1600" kern="0" dirty="0" smtClean="0">
                <a:solidFill>
                  <a:srgbClr val="000000"/>
                </a:solidFill>
                <a:latin typeface="Arial" panose="020B0604020202020204" pitchFamily="34" charset="0"/>
                <a:cs typeface="Arial" panose="020B0604020202020204" pitchFamily="34" charset="0"/>
              </a:rPr>
              <a:t>záujmov</a:t>
            </a:r>
          </a:p>
          <a:p>
            <a:pPr marL="803275" lvl="0" indent="-441325" defTabSz="914400">
              <a:lnSpc>
                <a:spcPct val="150000"/>
              </a:lnSpc>
              <a:spcBef>
                <a:spcPts val="600"/>
              </a:spcBef>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endParaRPr lang="sk-SK" sz="1600" kern="0" dirty="0" smtClean="0">
              <a:solidFill>
                <a:srgbClr val="000000"/>
              </a:solidFill>
              <a:latin typeface="Arial" panose="020B0604020202020204" pitchFamily="34" charset="0"/>
              <a:cs typeface="Arial" panose="020B0604020202020204" pitchFamily="34" charset="0"/>
            </a:endParaRPr>
          </a:p>
          <a:p>
            <a:pPr marL="803275" lvl="0" indent="-441325" defTabSz="914400">
              <a:lnSpc>
                <a:spcPct val="150000"/>
              </a:lnSpc>
              <a:spcBef>
                <a:spcPts val="600"/>
              </a:spcBef>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600" kern="0" dirty="0" smtClean="0">
                <a:solidFill>
                  <a:srgbClr val="000000"/>
                </a:solidFill>
                <a:latin typeface="Arial" panose="020B0604020202020204" pitchFamily="34" charset="0"/>
                <a:cs typeface="Arial" panose="020B0604020202020204" pitchFamily="34" charset="0"/>
              </a:rPr>
              <a:t>schvaľovanie </a:t>
            </a:r>
            <a:r>
              <a:rPr lang="sk-SK" sz="1600" kern="0" dirty="0">
                <a:solidFill>
                  <a:srgbClr val="000000"/>
                </a:solidFill>
                <a:latin typeface="Arial" panose="020B0604020202020204" pitchFamily="34" charset="0"/>
                <a:cs typeface="Arial" panose="020B0604020202020204" pitchFamily="34" charset="0"/>
              </a:rPr>
              <a:t>programu zasadnutia a voľba </a:t>
            </a:r>
            <a:r>
              <a:rPr lang="sk-SK" sz="1600" kern="0" dirty="0" smtClean="0">
                <a:solidFill>
                  <a:srgbClr val="000000"/>
                </a:solidFill>
                <a:latin typeface="Arial" panose="020B0604020202020204" pitchFamily="34" charset="0"/>
                <a:cs typeface="Arial" panose="020B0604020202020204" pitchFamily="34" charset="0"/>
              </a:rPr>
              <a:t>overovateľa</a:t>
            </a:r>
          </a:p>
          <a:p>
            <a:pPr marL="803275" lvl="0" indent="-441325" defTabSz="914400">
              <a:lnSpc>
                <a:spcPct val="150000"/>
              </a:lnSpc>
              <a:spcBef>
                <a:spcPts val="600"/>
              </a:spcBef>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endParaRPr lang="sk-SK" sz="1600" kern="0" dirty="0" smtClean="0">
              <a:solidFill>
                <a:srgbClr val="000000"/>
              </a:solidFill>
              <a:latin typeface="Arial" panose="020B0604020202020204" pitchFamily="34" charset="0"/>
              <a:cs typeface="Arial" panose="020B0604020202020204" pitchFamily="34" charset="0"/>
            </a:endParaRPr>
          </a:p>
          <a:p>
            <a:pPr marL="803275" lvl="0" indent="-441325" defTabSz="914400">
              <a:lnSpc>
                <a:spcPct val="150000"/>
              </a:lnSpc>
              <a:spcBef>
                <a:spcPts val="600"/>
              </a:spcBef>
              <a:spcAft>
                <a:spcPts val="600"/>
              </a:spcAft>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600" kern="0" dirty="0" smtClean="0">
                <a:solidFill>
                  <a:srgbClr val="000000"/>
                </a:solidFill>
                <a:latin typeface="Arial" panose="020B0604020202020204" pitchFamily="34" charset="0"/>
                <a:cs typeface="Arial" panose="020B0604020202020204" pitchFamily="34" charset="0"/>
              </a:rPr>
              <a:t>informácia </a:t>
            </a:r>
            <a:r>
              <a:rPr lang="sk-SK" sz="1600" kern="0" dirty="0">
                <a:solidFill>
                  <a:srgbClr val="000000"/>
                </a:solidFill>
                <a:latin typeface="Arial" panose="020B0604020202020204" pitchFamily="34" charset="0"/>
                <a:cs typeface="Arial" panose="020B0604020202020204" pitchFamily="34" charset="0"/>
              </a:rPr>
              <a:t>o spôsobe hlasovania počas rokovania</a:t>
            </a:r>
          </a:p>
          <a:p>
            <a:pPr marL="446090" lvl="1" indent="-171450" algn="just" defTabSz="914400">
              <a:buSzPct val="100000"/>
              <a:buFont typeface="Arial" pitchFamily="34"/>
              <a:buChar char="•"/>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056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Text Placeholder 1"/>
          <p:cNvSpPr txBox="1"/>
          <p:nvPr/>
        </p:nvSpPr>
        <p:spPr>
          <a:xfrm>
            <a:off x="303594" y="718876"/>
            <a:ext cx="8507541" cy="3588260"/>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b="1" i="1" u="none" strike="noStrike" kern="0" cap="none" spc="0" baseline="0" dirty="0" smtClean="0">
              <a:solidFill>
                <a:srgbClr val="000000"/>
              </a:solidFill>
              <a:uFillTx/>
              <a:latin typeface="Arial" panose="020B0604020202020204" pitchFamily="34" charset="0"/>
              <a:cs typeface="Arial" panose="020B0604020202020204" pitchFamily="34" charset="0"/>
            </a:endParaRPr>
          </a:p>
        </p:txBody>
      </p:sp>
      <p:sp>
        <p:nvSpPr>
          <p:cNvPr id="2" name="Obdĺžnik 1"/>
          <p:cNvSpPr/>
          <p:nvPr/>
        </p:nvSpPr>
        <p:spPr>
          <a:xfrm>
            <a:off x="303594" y="468491"/>
            <a:ext cx="8507542" cy="3370153"/>
          </a:xfrm>
          <a:prstGeom prst="rect">
            <a:avLst/>
          </a:prstGeom>
        </p:spPr>
        <p:txBody>
          <a:bodyPr wrap="square">
            <a:spAutoFit/>
          </a:bodyPr>
          <a:lstStyle/>
          <a:p>
            <a:pPr lvl="0" algn="ctr" defTabSz="914400">
              <a:lnSpc>
                <a:spcPct val="150000"/>
              </a:lnSpc>
              <a:defRPr sz="1800" b="0" i="0" u="none" strike="noStrike" kern="0" cap="none" spc="0" baseline="0">
                <a:solidFill>
                  <a:srgbClr val="000000"/>
                </a:solidFill>
                <a:uFillTx/>
              </a:defRPr>
            </a:pPr>
            <a:r>
              <a:rPr lang="sk-SK" sz="4000" b="1" dirty="0" smtClean="0">
                <a:solidFill>
                  <a:srgbClr val="FF0000"/>
                </a:solidFill>
                <a:latin typeface="Arial" panose="020B0604020202020204" pitchFamily="34" charset="0"/>
                <a:cs typeface="Arial" panose="020B0604020202020204" pitchFamily="34" charset="0"/>
              </a:rPr>
              <a:t>HLASOVANIE</a:t>
            </a:r>
            <a:endParaRPr lang="sk-SK" sz="4000" b="1" dirty="0">
              <a:solidFill>
                <a:srgbClr val="FF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just" defTabSz="914400">
              <a:lnSpc>
                <a:spcPct val="150000"/>
              </a:lnSpc>
              <a:defRPr sz="1800" b="0" i="0" u="none" strike="noStrike" kern="0" cap="none" spc="0" baseline="0">
                <a:solidFill>
                  <a:srgbClr val="000000"/>
                </a:solidFill>
                <a:uFillTx/>
              </a:defRPr>
            </a:pPr>
            <a:endParaRPr lang="sk-SK" sz="1200" b="1" dirty="0">
              <a:solidFill>
                <a:srgbClr val="000000"/>
              </a:solidFill>
              <a:latin typeface="Arial" panose="020B0604020202020204" pitchFamily="34" charset="0"/>
              <a:cs typeface="Arial" panose="020B0604020202020204" pitchFamily="34" charset="0"/>
            </a:endParaRPr>
          </a:p>
          <a:p>
            <a:pPr lvl="0" algn="ctr" defTabSz="914400">
              <a:lnSpc>
                <a:spcPct val="150000"/>
              </a:lnSpc>
              <a:defRPr sz="1800" b="0" i="0" u="none" strike="noStrike" kern="0" cap="none" spc="0" baseline="0">
                <a:solidFill>
                  <a:srgbClr val="000000"/>
                </a:solidFill>
                <a:uFillTx/>
              </a:defRPr>
            </a:pPr>
            <a:r>
              <a:rPr lang="sk-SK" sz="2200" b="1" dirty="0" smtClean="0">
                <a:solidFill>
                  <a:srgbClr val="000000"/>
                </a:solidFill>
                <a:latin typeface="Arial" panose="020B0604020202020204" pitchFamily="34" charset="0"/>
                <a:cs typeface="Arial" panose="020B0604020202020204" pitchFamily="34" charset="0"/>
              </a:rPr>
              <a:t>Pred hlasovaním žiadame jednotlivých členov komisie o </a:t>
            </a:r>
            <a:r>
              <a:rPr lang="sk-SK" sz="2200" b="1" dirty="0" err="1" smtClean="0">
                <a:solidFill>
                  <a:srgbClr val="000000"/>
                </a:solidFill>
                <a:latin typeface="Arial" panose="020B0604020202020204" pitchFamily="34" charset="0"/>
                <a:cs typeface="Arial" panose="020B0604020202020204" pitchFamily="34" charset="0"/>
              </a:rPr>
              <a:t>sebaidentifikovanie</a:t>
            </a:r>
            <a:r>
              <a:rPr lang="sk-SK" sz="2200" b="1" dirty="0" smtClean="0">
                <a:solidFill>
                  <a:srgbClr val="000000"/>
                </a:solidFill>
                <a:latin typeface="Arial" panose="020B0604020202020204" pitchFamily="34" charset="0"/>
                <a:cs typeface="Arial" panose="020B0604020202020204" pitchFamily="34" charset="0"/>
              </a:rPr>
              <a:t> možného konfliktu záujmov k schvaľovanému národnému projektu.</a:t>
            </a:r>
          </a:p>
        </p:txBody>
      </p:sp>
    </p:spTree>
    <p:extLst>
      <p:ext uri="{BB962C8B-B14F-4D97-AF65-F5344CB8AC3E}">
        <p14:creationId xmlns:p14="http://schemas.microsoft.com/office/powerpoint/2010/main" val="3582251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180975" lvl="0" algn="ctr" defTabSz="914400">
              <a:tabLst>
                <a:tab pos="803275" algn="l"/>
                <a:tab pos="1524000" algn="l"/>
              </a:tabLst>
              <a:defRPr sz="1800" b="0" i="0" u="none" strike="noStrike" kern="0" cap="none" spc="0" baseline="0">
                <a:solidFill>
                  <a:srgbClr val="000000"/>
                </a:solidFill>
                <a:uFillTx/>
              </a:defRPr>
            </a:pPr>
            <a:r>
              <a:rPr lang="sk-SK" sz="2200" b="1" kern="0" dirty="0">
                <a:solidFill>
                  <a:srgbClr val="000000"/>
                </a:solidFill>
                <a:latin typeface="Arial" panose="020B0604020202020204" pitchFamily="34" charset="0"/>
                <a:cs typeface="Arial" panose="020B0604020202020204" pitchFamily="34" charset="0"/>
              </a:rPr>
              <a:t>Informácia o plánovanej revízií programu </a:t>
            </a:r>
            <a:r>
              <a:rPr lang="sk-SK" sz="2200" b="1" kern="0" dirty="0" smtClean="0">
                <a:solidFill>
                  <a:srgbClr val="000000"/>
                </a:solidFill>
                <a:latin typeface="Arial" panose="020B0604020202020204" pitchFamily="34" charset="0"/>
                <a:cs typeface="Arial" panose="020B0604020202020204" pitchFamily="34" charset="0"/>
              </a:rPr>
              <a:t>Slovensko</a:t>
            </a:r>
          </a:p>
        </p:txBody>
      </p:sp>
    </p:spTree>
    <p:extLst>
      <p:ext uri="{BB962C8B-B14F-4D97-AF65-F5344CB8AC3E}">
        <p14:creationId xmlns:p14="http://schemas.microsoft.com/office/powerpoint/2010/main" val="2850386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4" name="Obdĺžnik 3"/>
          <p:cNvSpPr/>
          <p:nvPr/>
        </p:nvSpPr>
        <p:spPr>
          <a:xfrm>
            <a:off x="409118" y="909756"/>
            <a:ext cx="8419740" cy="3508653"/>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a:t>
            </a:r>
            <a:r>
              <a:rPr lang="sk-SK" b="1" kern="0" dirty="0" smtClean="0">
                <a:solidFill>
                  <a:srgbClr val="000000"/>
                </a:solidFill>
                <a:latin typeface="Arial" panose="020B0604020202020204" pitchFamily="34" charset="0"/>
                <a:cs typeface="Arial" panose="020B0604020202020204" pitchFamily="34" charset="0"/>
              </a:rPr>
              <a:t>4</a:t>
            </a:r>
            <a:endParaRPr lang="sk-SK" sz="1200" dirty="0" smtClean="0"/>
          </a:p>
          <a:p>
            <a:pPr lvl="0" algn="just" defTabSz="539750">
              <a:defRPr sz="1800" b="0" i="0" u="none" strike="noStrike" kern="0" cap="none" spc="0" baseline="0">
                <a:solidFill>
                  <a:srgbClr val="000000"/>
                </a:solidFill>
                <a:uFillTx/>
              </a:defRPr>
            </a:pPr>
            <a:endParaRPr lang="sk-SK" sz="1200" dirty="0" smtClean="0"/>
          </a:p>
          <a:p>
            <a:pPr lvl="0" algn="just" defTabSz="539750">
              <a:defRPr sz="1800" b="0" i="0" u="none" strike="noStrike" kern="0" cap="none" spc="0" baseline="0">
                <a:solidFill>
                  <a:srgbClr val="000000"/>
                </a:solidFill>
                <a:uFillTx/>
              </a:defRPr>
            </a:pPr>
            <a:endParaRPr lang="sk-SK" sz="1200" dirty="0"/>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Úpravy zamerané na skvalitnenie textácie akcií, vrátane štylizácie</a:t>
            </a: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Technické zlúčenie akcií prípadne odstránenie akcii v rámci špecifických cieľov</a:t>
            </a: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Spresnenie cieľových skupín </a:t>
            </a: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r>
              <a:rPr lang="sk-SK" sz="1200" b="1" kern="0" dirty="0" err="1" smtClean="0">
                <a:solidFill>
                  <a:srgbClr val="000000"/>
                </a:solidFill>
                <a:latin typeface="Arial" panose="020B0604020202020204" pitchFamily="34" charset="0"/>
                <a:cs typeface="Arial" panose="020B0604020202020204" pitchFamily="34" charset="0"/>
              </a:rPr>
              <a:t>Realokácie</a:t>
            </a:r>
            <a:r>
              <a:rPr lang="sk-SK" sz="1200" b="1" kern="0" dirty="0" smtClean="0">
                <a:solidFill>
                  <a:srgbClr val="000000"/>
                </a:solidFill>
                <a:latin typeface="Arial" panose="020B0604020202020204" pitchFamily="34" charset="0"/>
                <a:cs typeface="Arial" panose="020B0604020202020204" pitchFamily="34" charset="0"/>
              </a:rPr>
              <a:t> finančných zdrojov  - (aktuálne prebiehajú z dôvodu plánovania priorít Modernizovanej kohéznej politiky) </a:t>
            </a: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Úpravy súvisiace s finančnými zmenami: IÚI  a  finančné pôžičky (integrácia / ÚSVRK – </a:t>
            </a:r>
            <a:r>
              <a:rPr lang="sk-SK" sz="1200" b="1" kern="0" dirty="0" err="1" smtClean="0">
                <a:solidFill>
                  <a:srgbClr val="000000"/>
                </a:solidFill>
                <a:latin typeface="Arial" panose="020B0604020202020204" pitchFamily="34" charset="0"/>
                <a:cs typeface="Arial" panose="020B0604020202020204" pitchFamily="34" charset="0"/>
              </a:rPr>
              <a:t>MOaPS</a:t>
            </a:r>
            <a:r>
              <a:rPr lang="sk-SK" sz="1200" b="1" kern="0" dirty="0" smtClean="0">
                <a:solidFill>
                  <a:srgbClr val="000000"/>
                </a:solidFill>
                <a:latin typeface="Arial" panose="020B0604020202020204" pitchFamily="34" charset="0"/>
                <a:cs typeface="Arial" panose="020B0604020202020204" pitchFamily="34" charset="0"/>
              </a:rPr>
              <a:t>) </a:t>
            </a: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marL="171450" indent="-171450" algn="just" defTabSz="539750">
              <a:buFont typeface="Wingdings" panose="05000000000000000000" pitchFamily="2" charset="2"/>
              <a:buChar char="q"/>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Zmeny v ukazovateľoch </a:t>
            </a:r>
          </a:p>
          <a:p>
            <a:pPr algn="just" defTabSz="539750">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buFontTx/>
              <a:buChar char="-"/>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marL="177800" algn="just" defTabSz="539750">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987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4" name="Obdĺžnik 3"/>
          <p:cNvSpPr/>
          <p:nvPr/>
        </p:nvSpPr>
        <p:spPr>
          <a:xfrm>
            <a:off x="344062" y="511444"/>
            <a:ext cx="8419740" cy="4230582"/>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4P1 </a:t>
            </a:r>
            <a:r>
              <a:rPr lang="pt-BR" b="1" kern="0" dirty="0">
                <a:solidFill>
                  <a:srgbClr val="000000"/>
                </a:solidFill>
                <a:latin typeface="Arial" panose="020B0604020202020204" pitchFamily="34" charset="0"/>
                <a:cs typeface="Arial" panose="020B0604020202020204" pitchFamily="34" charset="0"/>
              </a:rPr>
              <a:t>Adaptabilný a prístupný trh práce</a:t>
            </a:r>
            <a:endParaRPr lang="sk-SK" b="1" kern="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Zodpovedný orgán MPSVR </a:t>
            </a:r>
            <a:r>
              <a:rPr lang="sk-SK" b="1" kern="0" dirty="0" smtClean="0">
                <a:solidFill>
                  <a:srgbClr val="000000"/>
                </a:solidFill>
                <a:latin typeface="Arial" panose="020B0604020202020204" pitchFamily="34" charset="0"/>
                <a:cs typeface="Arial" panose="020B0604020202020204" pitchFamily="34" charset="0"/>
              </a:rPr>
              <a:t>SR</a:t>
            </a:r>
          </a:p>
          <a:p>
            <a:pPr algn="just" defTabSz="539750">
              <a:defRPr sz="1800" b="0" i="0" u="none" strike="noStrike" kern="0" cap="none" spc="0" baseline="0">
                <a:solidFill>
                  <a:srgbClr val="000000"/>
                </a:solidFill>
                <a:uFillTx/>
              </a:defRPr>
            </a:pPr>
            <a:endParaRPr lang="sk-SK" sz="800" b="1" kern="0" dirty="0" smtClean="0">
              <a:solidFill>
                <a:srgbClr val="000000"/>
              </a:solidFill>
              <a:latin typeface="Arial" panose="020B0604020202020204" pitchFamily="34" charset="0"/>
              <a:cs typeface="Arial" panose="020B0604020202020204" pitchFamily="34" charset="0"/>
            </a:endParaRPr>
          </a:p>
          <a:p>
            <a:pPr algn="just" defTabSz="539750">
              <a:lnSpc>
                <a:spcPct val="114000"/>
              </a:lnSpc>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EFRR zmeny:</a:t>
            </a:r>
          </a:p>
          <a:p>
            <a:pPr algn="just" defTabSz="539750">
              <a:lnSpc>
                <a:spcPct val="114000"/>
              </a:lnSpc>
              <a:spcAft>
                <a:spcPts val="600"/>
              </a:spcAft>
              <a:defRPr sz="1800" b="0" i="0" u="none" strike="noStrike" kern="0" cap="none" spc="0" baseline="0">
                <a:solidFill>
                  <a:srgbClr val="000000"/>
                </a:solidFill>
                <a:uFillTx/>
              </a:defRPr>
            </a:pPr>
            <a:r>
              <a:rPr lang="sk-SK" sz="1200" b="1" dirty="0" smtClean="0">
                <a:latin typeface="Arial" panose="020B0604020202020204" pitchFamily="34" charset="0"/>
                <a:cs typeface="Arial" panose="020B0604020202020204" pitchFamily="34" charset="0"/>
              </a:rPr>
              <a:t>RSO4.1</a:t>
            </a: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lnSpc>
                <a:spcPct val="110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Zmena finančného </a:t>
            </a:r>
            <a:r>
              <a:rPr lang="sk-SK" sz="1200" b="1" kern="0" dirty="0">
                <a:solidFill>
                  <a:srgbClr val="000000"/>
                </a:solidFill>
                <a:latin typeface="Arial" panose="020B0604020202020204" pitchFamily="34" charset="0"/>
                <a:cs typeface="Arial" panose="020B0604020202020204" pitchFamily="34" charset="0"/>
              </a:rPr>
              <a:t>nástroja zo záručného na </a:t>
            </a:r>
            <a:r>
              <a:rPr lang="sk-SK" sz="1200" b="1" kern="0" dirty="0" smtClean="0">
                <a:solidFill>
                  <a:srgbClr val="000000"/>
                </a:solidFill>
                <a:latin typeface="Arial" panose="020B0604020202020204" pitchFamily="34" charset="0"/>
                <a:cs typeface="Arial" panose="020B0604020202020204" pitchFamily="34" charset="0"/>
              </a:rPr>
              <a:t>úverový </a:t>
            </a:r>
          </a:p>
          <a:p>
            <a:pPr indent="179388" algn="just" defTabSz="539750">
              <a:lnSpc>
                <a:spcPct val="110000"/>
              </a:lnSpc>
              <a:spcAft>
                <a:spcPts val="600"/>
              </a:spcAft>
              <a:buFontTx/>
              <a:buChar char="-"/>
              <a:defRPr sz="1800" b="0" i="0" u="none" strike="noStrike" kern="0" cap="none" spc="0" baseline="0">
                <a:solidFill>
                  <a:srgbClr val="000000"/>
                </a:solidFill>
                <a:uFillTx/>
              </a:defRPr>
            </a:pPr>
            <a:r>
              <a:rPr lang="sk-SK" sz="1200" b="1" kern="0" dirty="0" err="1" smtClean="0">
                <a:solidFill>
                  <a:srgbClr val="000000"/>
                </a:solidFill>
                <a:latin typeface="Arial" panose="020B0604020202020204" pitchFamily="34" charset="0"/>
                <a:cs typeface="Arial" panose="020B0604020202020204" pitchFamily="34" charset="0"/>
              </a:rPr>
              <a:t>Realokácia</a:t>
            </a:r>
            <a:r>
              <a:rPr lang="sk-SK" sz="1200" b="1" kern="0" dirty="0" smtClean="0">
                <a:solidFill>
                  <a:srgbClr val="000000"/>
                </a:solidFill>
                <a:latin typeface="Arial" panose="020B0604020202020204" pitchFamily="34" charset="0"/>
                <a:cs typeface="Arial" panose="020B0604020202020204" pitchFamily="34" charset="0"/>
              </a:rPr>
              <a:t> finančných </a:t>
            </a:r>
            <a:r>
              <a:rPr lang="sk-SK" sz="1200" b="1" kern="0" dirty="0">
                <a:solidFill>
                  <a:srgbClr val="000000"/>
                </a:solidFill>
                <a:latin typeface="Arial" panose="020B0604020202020204" pitchFamily="34" charset="0"/>
                <a:cs typeface="Arial" panose="020B0604020202020204" pitchFamily="34" charset="0"/>
              </a:rPr>
              <a:t>prostriedkov v mechanizme </a:t>
            </a:r>
            <a:r>
              <a:rPr lang="sk-SK" sz="1200" b="1" kern="0" dirty="0" smtClean="0">
                <a:solidFill>
                  <a:srgbClr val="000000"/>
                </a:solidFill>
                <a:latin typeface="Arial" panose="020B0604020202020204" pitchFamily="34" charset="0"/>
                <a:cs typeface="Arial" panose="020B0604020202020204" pitchFamily="34" charset="0"/>
              </a:rPr>
              <a:t>IUI</a:t>
            </a:r>
          </a:p>
          <a:p>
            <a:pPr algn="just" defTabSz="539750">
              <a:lnSpc>
                <a:spcPct val="110000"/>
              </a:lnSpc>
              <a:spcAft>
                <a:spcPts val="600"/>
              </a:spcAft>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algn="just" defTabSz="539750">
              <a:lnSpc>
                <a:spcPct val="110000"/>
              </a:lnSpc>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ESF+ zmeny:</a:t>
            </a:r>
          </a:p>
          <a:p>
            <a:pPr algn="just" defTabSz="539750">
              <a:lnSpc>
                <a:spcPct val="110000"/>
              </a:lnSpc>
              <a:spcAft>
                <a:spcPts val="600"/>
              </a:spcAft>
              <a:defRPr sz="1800" b="0" i="0" u="none" strike="noStrike" kern="0" cap="none" spc="0" baseline="0">
                <a:solidFill>
                  <a:srgbClr val="000000"/>
                </a:solidFill>
                <a:uFillTx/>
              </a:defRPr>
            </a:pPr>
            <a:r>
              <a:rPr lang="sk-SK" sz="1200" b="1" dirty="0" smtClean="0">
                <a:latin typeface="Arial" panose="020B0604020202020204" pitchFamily="34" charset="0"/>
                <a:cs typeface="Arial" panose="020B0604020202020204" pitchFamily="34" charset="0"/>
              </a:rPr>
              <a:t>ESO4.1</a:t>
            </a: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lnSpc>
                <a:spcPct val="110000"/>
              </a:lnSpc>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Zlúčenie </a:t>
            </a:r>
            <a:r>
              <a:rPr lang="sk-SK" sz="1200" b="1" kern="0" dirty="0" smtClean="0">
                <a:solidFill>
                  <a:srgbClr val="000000"/>
                </a:solidFill>
                <a:latin typeface="Arial" panose="020B0604020202020204" pitchFamily="34" charset="0"/>
                <a:cs typeface="Arial" panose="020B0604020202020204" pitchFamily="34" charset="0"/>
              </a:rPr>
              <a:t>dvoch akcií </a:t>
            </a:r>
            <a:r>
              <a:rPr lang="sk-SK" sz="1200" b="1" kern="0" dirty="0">
                <a:solidFill>
                  <a:srgbClr val="000000"/>
                </a:solidFill>
                <a:latin typeface="Arial" panose="020B0604020202020204" pitchFamily="34" charset="0"/>
                <a:cs typeface="Arial" panose="020B0604020202020204" pitchFamily="34" charset="0"/>
              </a:rPr>
              <a:t>do jednej spoločnej </a:t>
            </a:r>
            <a:r>
              <a:rPr lang="sk-SK" sz="1200" b="1" kern="0" dirty="0" smtClean="0">
                <a:solidFill>
                  <a:srgbClr val="000000"/>
                </a:solidFill>
                <a:latin typeface="Arial" panose="020B0604020202020204" pitchFamily="34" charset="0"/>
                <a:cs typeface="Arial" panose="020B0604020202020204" pitchFamily="34" charset="0"/>
              </a:rPr>
              <a:t>akcie </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lnSpc>
                <a:spcPct val="110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Rozšírenie cieľovej skupiny </a:t>
            </a:r>
            <a:r>
              <a:rPr lang="sk-SK" sz="1200" b="1" kern="0" dirty="0">
                <a:solidFill>
                  <a:srgbClr val="000000"/>
                </a:solidFill>
                <a:latin typeface="Arial" panose="020B0604020202020204" pitchFamily="34" charset="0"/>
                <a:cs typeface="Arial" panose="020B0604020202020204" pitchFamily="34" charset="0"/>
              </a:rPr>
              <a:t>o </a:t>
            </a:r>
            <a:r>
              <a:rPr lang="sk-SK" sz="1200" b="1" kern="0" dirty="0" smtClean="0">
                <a:solidFill>
                  <a:srgbClr val="000000"/>
                </a:solidFill>
                <a:latin typeface="Arial" panose="020B0604020202020204" pitchFamily="34" charset="0"/>
                <a:cs typeface="Arial" panose="020B0604020202020204" pitchFamily="34" charset="0"/>
              </a:rPr>
              <a:t>kategórie „znevýhodnený </a:t>
            </a:r>
            <a:r>
              <a:rPr lang="sk-SK" sz="1200" b="1" kern="0" dirty="0">
                <a:solidFill>
                  <a:srgbClr val="000000"/>
                </a:solidFill>
                <a:latin typeface="Arial" panose="020B0604020202020204" pitchFamily="34" charset="0"/>
                <a:cs typeface="Arial" panose="020B0604020202020204" pitchFamily="34" charset="0"/>
              </a:rPr>
              <a:t>uchádzač o </a:t>
            </a:r>
            <a:r>
              <a:rPr lang="sk-SK" sz="1200" b="1" kern="0" dirty="0" smtClean="0">
                <a:solidFill>
                  <a:srgbClr val="000000"/>
                </a:solidFill>
                <a:latin typeface="Arial" panose="020B0604020202020204" pitchFamily="34" charset="0"/>
                <a:cs typeface="Arial" panose="020B0604020202020204" pitchFamily="34" charset="0"/>
              </a:rPr>
              <a:t>zamestnanie“ a</a:t>
            </a:r>
            <a:endParaRPr lang="sk-SK" sz="1200" b="1" kern="0" dirty="0">
              <a:solidFill>
                <a:srgbClr val="000000"/>
              </a:solidFill>
              <a:latin typeface="Arial" panose="020B0604020202020204" pitchFamily="34" charset="0"/>
              <a:cs typeface="Arial" panose="020B0604020202020204" pitchFamily="34" charset="0"/>
            </a:endParaRPr>
          </a:p>
          <a:p>
            <a:pPr lvl="0">
              <a:lnSpc>
                <a:spcPct val="110000"/>
              </a:lnSpc>
              <a:spcAft>
                <a:spcPts val="600"/>
              </a:spcAft>
            </a:pPr>
            <a:r>
              <a:rPr lang="sk-SK" sz="1200" b="1" kern="0" dirty="0" smtClean="0">
                <a:solidFill>
                  <a:srgbClr val="000000"/>
                </a:solidFill>
                <a:latin typeface="Arial" panose="020B0604020202020204" pitchFamily="34" charset="0"/>
                <a:cs typeface="Arial" panose="020B0604020202020204" pitchFamily="34" charset="0"/>
              </a:rPr>
              <a:t>„účastník </a:t>
            </a:r>
            <a:r>
              <a:rPr lang="sk-SK" sz="1200" b="1" kern="0" dirty="0">
                <a:solidFill>
                  <a:srgbClr val="000000"/>
                </a:solidFill>
                <a:latin typeface="Arial" panose="020B0604020202020204" pitchFamily="34" charset="0"/>
                <a:cs typeface="Arial" panose="020B0604020202020204" pitchFamily="34" charset="0"/>
              </a:rPr>
              <a:t>projektov a </a:t>
            </a:r>
            <a:r>
              <a:rPr lang="sk-SK" sz="1200" b="1" kern="0" dirty="0" smtClean="0">
                <a:solidFill>
                  <a:srgbClr val="000000"/>
                </a:solidFill>
                <a:latin typeface="Arial" panose="020B0604020202020204" pitchFamily="34" charset="0"/>
                <a:cs typeface="Arial" panose="020B0604020202020204" pitchFamily="34" charset="0"/>
              </a:rPr>
              <a:t>programov“ </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lnSpc>
                <a:spcPct val="110000"/>
              </a:lnSpc>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Rozšírenie možných foriem poskytnutia </a:t>
            </a:r>
            <a:r>
              <a:rPr lang="sk-SK" sz="1200" b="1" kern="0" dirty="0" smtClean="0">
                <a:solidFill>
                  <a:srgbClr val="000000"/>
                </a:solidFill>
                <a:latin typeface="Arial" panose="020B0604020202020204" pitchFamily="34" charset="0"/>
                <a:cs typeface="Arial" panose="020B0604020202020204" pitchFamily="34" charset="0"/>
              </a:rPr>
              <a:t>podpory (DOP/NP)</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buFontTx/>
              <a:buChar char="-"/>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marL="177800" algn="just" defTabSz="539750">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320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Obdĺžnik 4"/>
          <p:cNvSpPr/>
          <p:nvPr/>
        </p:nvSpPr>
        <p:spPr>
          <a:xfrm>
            <a:off x="344062" y="511444"/>
            <a:ext cx="8419740" cy="3813223"/>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a:t>
            </a:r>
            <a:r>
              <a:rPr lang="sk-SK" b="1" kern="0" dirty="0" smtClean="0">
                <a:solidFill>
                  <a:srgbClr val="000000"/>
                </a:solidFill>
                <a:latin typeface="Arial" panose="020B0604020202020204" pitchFamily="34" charset="0"/>
                <a:cs typeface="Arial" panose="020B0604020202020204" pitchFamily="34" charset="0"/>
              </a:rPr>
              <a:t>4P2 </a:t>
            </a:r>
            <a:r>
              <a:rPr lang="sk-SK" b="1" kern="0" dirty="0">
                <a:solidFill>
                  <a:srgbClr val="000000"/>
                </a:solidFill>
                <a:latin typeface="Arial" panose="020B0604020202020204" pitchFamily="34" charset="0"/>
                <a:cs typeface="Arial" panose="020B0604020202020204" pitchFamily="34" charset="0"/>
              </a:rPr>
              <a:t>Kvalitné a </a:t>
            </a:r>
            <a:r>
              <a:rPr lang="sk-SK" b="1" kern="0" dirty="0" err="1">
                <a:solidFill>
                  <a:srgbClr val="000000"/>
                </a:solidFill>
                <a:latin typeface="Arial" panose="020B0604020202020204" pitchFamily="34" charset="0"/>
                <a:cs typeface="Arial" panose="020B0604020202020204" pitchFamily="34" charset="0"/>
              </a:rPr>
              <a:t>inkluzívne</a:t>
            </a:r>
            <a:r>
              <a:rPr lang="sk-SK" b="1" kern="0" dirty="0">
                <a:solidFill>
                  <a:srgbClr val="000000"/>
                </a:solidFill>
                <a:latin typeface="Arial" panose="020B0604020202020204" pitchFamily="34" charset="0"/>
                <a:cs typeface="Arial" panose="020B0604020202020204" pitchFamily="34" charset="0"/>
              </a:rPr>
              <a:t> vzdelávanie </a:t>
            </a:r>
            <a:endParaRPr lang="sk-SK" b="1" kern="0" dirty="0" smtClean="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Zodpovedný orgán MŠVVM SR, MIRRI SR, ÚV SR</a:t>
            </a:r>
          </a:p>
          <a:p>
            <a:pPr lvl="0" algn="ctr">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lvl="0" algn="just">
              <a:lnSpc>
                <a:spcPct val="114000"/>
              </a:lnSpc>
              <a:spcAft>
                <a:spcPts val="600"/>
              </a:spcAft>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EFRR zmeny</a:t>
            </a:r>
            <a:r>
              <a:rPr lang="sk-SK" sz="1200" b="1" kern="0" dirty="0" smtClean="0">
                <a:solidFill>
                  <a:srgbClr val="000000"/>
                </a:solidFill>
                <a:latin typeface="Arial" panose="020B0604020202020204" pitchFamily="34" charset="0"/>
                <a:cs typeface="Arial" panose="020B0604020202020204" pitchFamily="34" charset="0"/>
              </a:rPr>
              <a:t>:</a:t>
            </a:r>
          </a:p>
          <a:p>
            <a:pPr lvl="0" algn="just">
              <a:lnSpc>
                <a:spcPct val="114000"/>
              </a:lnSpc>
              <a:spcAft>
                <a:spcPts val="600"/>
              </a:spcAft>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RSO4.2</a:t>
            </a:r>
          </a:p>
          <a:p>
            <a:pPr indent="179388" algn="just" defTabSz="539750">
              <a:lnSpc>
                <a:spcPct val="114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Zvýšená alokácia na podporu MRK o 3 300 000 EUR</a:t>
            </a:r>
          </a:p>
          <a:p>
            <a:pPr algn="just" defTabSz="539750">
              <a:lnSpc>
                <a:spcPct val="114000"/>
              </a:lnSpc>
              <a:spcAft>
                <a:spcPts val="600"/>
              </a:spcAf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algn="just" defTabSz="539750">
              <a:lnSpc>
                <a:spcPct val="114000"/>
              </a:lnSpc>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ESF+ zmeny: </a:t>
            </a:r>
          </a:p>
          <a:p>
            <a:pPr algn="just" defTabSz="539750">
              <a:lnSpc>
                <a:spcPct val="114000"/>
              </a:lnSpc>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ESO4.6</a:t>
            </a:r>
          </a:p>
          <a:p>
            <a:pPr indent="179388" algn="just" defTabSz="539750">
              <a:lnSpc>
                <a:spcPct val="114000"/>
              </a:lnSpc>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Vypustenie </a:t>
            </a:r>
            <a:r>
              <a:rPr lang="sk-SK" sz="1200" b="1" kern="0" dirty="0" smtClean="0">
                <a:solidFill>
                  <a:srgbClr val="000000"/>
                </a:solidFill>
                <a:latin typeface="Arial" panose="020B0604020202020204" pitchFamily="34" charset="0"/>
                <a:cs typeface="Arial" panose="020B0604020202020204" pitchFamily="34" charset="0"/>
              </a:rPr>
              <a:t>akcie „podpora </a:t>
            </a:r>
            <a:r>
              <a:rPr lang="sk-SK" sz="1200" b="1" kern="0" dirty="0">
                <a:solidFill>
                  <a:srgbClr val="000000"/>
                </a:solidFill>
                <a:latin typeface="Arial" panose="020B0604020202020204" pitchFamily="34" charset="0"/>
                <a:cs typeface="Arial" panose="020B0604020202020204" pitchFamily="34" charset="0"/>
              </a:rPr>
              <a:t>programov druhej šance vrátane odstraňovania bariér v prístupe k </a:t>
            </a:r>
            <a:r>
              <a:rPr lang="sk-SK" sz="1200" b="1" kern="0" dirty="0" err="1">
                <a:solidFill>
                  <a:srgbClr val="000000"/>
                </a:solidFill>
                <a:latin typeface="Arial" panose="020B0604020202020204" pitchFamily="34" charset="0"/>
                <a:cs typeface="Arial" panose="020B0604020202020204" pitchFamily="34" charset="0"/>
              </a:rPr>
              <a:t>druhošancovému</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vzdelávaniu“ </a:t>
            </a:r>
          </a:p>
          <a:p>
            <a:pPr indent="179388" algn="just" defTabSz="539750">
              <a:lnSpc>
                <a:spcPct val="114000"/>
              </a:lnSpc>
              <a:spcAft>
                <a:spcPts val="600"/>
              </a:spcAft>
              <a:buFontTx/>
              <a:buChar char="-"/>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lnSpc>
                <a:spcPct val="114000"/>
              </a:lnSpc>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Vypustenie cieľovej </a:t>
            </a:r>
            <a:r>
              <a:rPr lang="sk-SK" sz="1200" b="1" kern="0" dirty="0" smtClean="0">
                <a:solidFill>
                  <a:srgbClr val="000000"/>
                </a:solidFill>
                <a:latin typeface="Arial" panose="020B0604020202020204" pitchFamily="34" charset="0"/>
                <a:cs typeface="Arial" panose="020B0604020202020204" pitchFamily="34" charset="0"/>
              </a:rPr>
              <a:t>skupiny „osoby </a:t>
            </a:r>
            <a:r>
              <a:rPr lang="sk-SK" sz="1200" b="1" kern="0" dirty="0">
                <a:solidFill>
                  <a:srgbClr val="000000"/>
                </a:solidFill>
                <a:latin typeface="Arial" panose="020B0604020202020204" pitchFamily="34" charset="0"/>
                <a:cs typeface="Arial" panose="020B0604020202020204" pitchFamily="34" charset="0"/>
              </a:rPr>
              <a:t>zapojené do </a:t>
            </a:r>
            <a:r>
              <a:rPr lang="sk-SK" sz="1200" b="1" kern="0" dirty="0" err="1">
                <a:solidFill>
                  <a:srgbClr val="000000"/>
                </a:solidFill>
                <a:latin typeface="Arial" panose="020B0604020202020204" pitchFamily="34" charset="0"/>
                <a:cs typeface="Arial" panose="020B0604020202020204" pitchFamily="34" charset="0"/>
              </a:rPr>
              <a:t>druhošancového</a:t>
            </a:r>
            <a:r>
              <a:rPr lang="sk-SK" sz="1200" b="1" kern="0" dirty="0">
                <a:solidFill>
                  <a:srgbClr val="000000"/>
                </a:solidFill>
                <a:latin typeface="Arial" panose="020B0604020202020204" pitchFamily="34" charset="0"/>
                <a:cs typeface="Arial" panose="020B0604020202020204" pitchFamily="34" charset="0"/>
              </a:rPr>
              <a:t> </a:t>
            </a:r>
            <a:r>
              <a:rPr lang="sk-SK" sz="1200" b="1" kern="0" dirty="0" smtClean="0">
                <a:solidFill>
                  <a:srgbClr val="000000"/>
                </a:solidFill>
                <a:latin typeface="Arial" panose="020B0604020202020204" pitchFamily="34" charset="0"/>
                <a:cs typeface="Arial" panose="020B0604020202020204" pitchFamily="34" charset="0"/>
              </a:rPr>
              <a:t>vzdelávania“</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buFontTx/>
              <a:buChar char="-"/>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157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Obdĺžnik 4"/>
          <p:cNvSpPr/>
          <p:nvPr/>
        </p:nvSpPr>
        <p:spPr>
          <a:xfrm>
            <a:off x="344062" y="511444"/>
            <a:ext cx="8419740" cy="3972626"/>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a:t>
            </a:r>
            <a:r>
              <a:rPr lang="sk-SK" b="1" kern="0" dirty="0" smtClean="0">
                <a:solidFill>
                  <a:srgbClr val="000000"/>
                </a:solidFill>
                <a:latin typeface="Arial" panose="020B0604020202020204" pitchFamily="34" charset="0"/>
                <a:cs typeface="Arial" panose="020B0604020202020204" pitchFamily="34" charset="0"/>
              </a:rPr>
              <a:t>4P3 Zručnosti pre lepšiu adaptabilitu a inklúziu</a:t>
            </a:r>
            <a:endParaRPr lang="sk-SK" b="1" kern="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Zodpovedný orgán MPSVR </a:t>
            </a:r>
            <a:r>
              <a:rPr lang="sk-SK" b="1" kern="0" dirty="0" smtClean="0">
                <a:solidFill>
                  <a:srgbClr val="000000"/>
                </a:solidFill>
                <a:latin typeface="Arial" panose="020B0604020202020204" pitchFamily="34" charset="0"/>
                <a:cs typeface="Arial" panose="020B0604020202020204" pitchFamily="34" charset="0"/>
              </a:rPr>
              <a:t>SR, MŠVVM SR</a:t>
            </a:r>
            <a:endParaRPr lang="sk-SK" b="1" kern="0" dirty="0">
              <a:solidFill>
                <a:srgbClr val="000000"/>
              </a:solidFill>
              <a:latin typeface="Arial" panose="020B0604020202020204" pitchFamily="34" charset="0"/>
              <a:cs typeface="Arial" panose="020B0604020202020204" pitchFamily="34" charset="0"/>
            </a:endParaRPr>
          </a:p>
          <a:p>
            <a:pPr lvl="0" algn="just" defTabSz="539750">
              <a:defRPr sz="1800" b="0" i="0" u="none" strike="noStrike" kern="0" cap="none" spc="0" baseline="0">
                <a:solidFill>
                  <a:srgbClr val="000000"/>
                </a:solidFill>
                <a:uFillTx/>
              </a:defRPr>
            </a:pPr>
            <a:endParaRPr lang="sk-SK" sz="1200" dirty="0"/>
          </a:p>
          <a:p>
            <a:pPr algn="just" defTabSz="539750">
              <a:lnSpc>
                <a:spcPct val="114000"/>
              </a:lnSpc>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EFRR </a:t>
            </a:r>
            <a:r>
              <a:rPr lang="sk-SK" sz="1200" b="1" kern="0" dirty="0">
                <a:solidFill>
                  <a:srgbClr val="000000"/>
                </a:solidFill>
                <a:latin typeface="Arial" panose="020B0604020202020204" pitchFamily="34" charset="0"/>
                <a:cs typeface="Arial" panose="020B0604020202020204" pitchFamily="34" charset="0"/>
              </a:rPr>
              <a:t>zmeny:</a:t>
            </a:r>
          </a:p>
          <a:p>
            <a:pPr indent="179388" algn="just" defTabSz="539750">
              <a:lnSpc>
                <a:spcPct val="114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Bez zmien</a:t>
            </a:r>
          </a:p>
          <a:p>
            <a:pPr algn="just" defTabSz="539750">
              <a:lnSpc>
                <a:spcPct val="114000"/>
              </a:lnSpc>
              <a:spcAft>
                <a:spcPts val="600"/>
              </a:spcAft>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algn="just" defTabSz="539750">
              <a:lnSpc>
                <a:spcPct val="114000"/>
              </a:lnSpc>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ESF+ zmeny: </a:t>
            </a:r>
          </a:p>
          <a:p>
            <a:pPr algn="just" defTabSz="539750">
              <a:lnSpc>
                <a:spcPct val="114000"/>
              </a:lnSpc>
              <a:spcAft>
                <a:spcPts val="600"/>
              </a:spcAft>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ESO4.7</a:t>
            </a: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lnSpc>
                <a:spcPct val="114000"/>
              </a:lnSpc>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Terminologická zmena </a:t>
            </a:r>
            <a:r>
              <a:rPr lang="sk-SK" sz="1200" b="1" kern="0" dirty="0" smtClean="0">
                <a:solidFill>
                  <a:srgbClr val="000000"/>
                </a:solidFill>
                <a:latin typeface="Arial" panose="020B0604020202020204" pitchFamily="34" charset="0"/>
                <a:cs typeface="Arial" panose="020B0604020202020204" pitchFamily="34" charset="0"/>
              </a:rPr>
              <a:t>z </a:t>
            </a:r>
            <a:r>
              <a:rPr lang="sk-SK" sz="1200" b="1" kern="0" dirty="0" err="1" smtClean="0">
                <a:solidFill>
                  <a:srgbClr val="000000"/>
                </a:solidFill>
                <a:latin typeface="Arial" panose="020B0604020202020204" pitchFamily="34" charset="0"/>
                <a:cs typeface="Arial" panose="020B0604020202020204" pitchFamily="34" charset="0"/>
              </a:rPr>
              <a:t>mikrocertifikátov</a:t>
            </a:r>
            <a:r>
              <a:rPr lang="sk-SK" sz="1200" b="1" kern="0" dirty="0" smtClean="0">
                <a:solidFill>
                  <a:srgbClr val="000000"/>
                </a:solidFill>
                <a:latin typeface="Arial" panose="020B0604020202020204" pitchFamily="34" charset="0"/>
                <a:cs typeface="Arial" panose="020B0604020202020204" pitchFamily="34" charset="0"/>
              </a:rPr>
              <a:t> na </a:t>
            </a:r>
            <a:r>
              <a:rPr lang="sk-SK" sz="1200" b="1" kern="0" dirty="0" err="1" smtClean="0">
                <a:solidFill>
                  <a:srgbClr val="000000"/>
                </a:solidFill>
                <a:latin typeface="Arial" panose="020B0604020202020204" pitchFamily="34" charset="0"/>
                <a:cs typeface="Arial" panose="020B0604020202020204" pitchFamily="34" charset="0"/>
              </a:rPr>
              <a:t>mikroosvedčenia</a:t>
            </a:r>
            <a:r>
              <a:rPr lang="sk-SK" sz="1200" b="1" kern="0" dirty="0" smtClean="0">
                <a:solidFill>
                  <a:srgbClr val="000000"/>
                </a:solidFill>
                <a:latin typeface="Arial" panose="020B0604020202020204" pitchFamily="34" charset="0"/>
                <a:cs typeface="Arial" panose="020B0604020202020204" pitchFamily="34" charset="0"/>
              </a:rPr>
              <a:t> vykonaná </a:t>
            </a:r>
            <a:r>
              <a:rPr lang="sk-SK" sz="1200" b="1" kern="0" dirty="0">
                <a:solidFill>
                  <a:srgbClr val="000000"/>
                </a:solidFill>
                <a:latin typeface="Arial" panose="020B0604020202020204" pitchFamily="34" charset="0"/>
                <a:cs typeface="Arial" panose="020B0604020202020204" pitchFamily="34" charset="0"/>
              </a:rPr>
              <a:t>v súlade so zákonom 292/2024 Z. z. o vzdelávaní </a:t>
            </a:r>
            <a:r>
              <a:rPr lang="sk-SK" sz="1200" b="1" kern="0" dirty="0" smtClean="0">
                <a:solidFill>
                  <a:srgbClr val="000000"/>
                </a:solidFill>
                <a:latin typeface="Arial" panose="020B0604020202020204" pitchFamily="34" charset="0"/>
                <a:cs typeface="Arial" panose="020B0604020202020204" pitchFamily="34" charset="0"/>
              </a:rPr>
              <a:t>dospelých </a:t>
            </a:r>
          </a:p>
          <a:p>
            <a:pPr indent="179388" algn="just" defTabSz="539750">
              <a:lnSpc>
                <a:spcPct val="114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Podpora </a:t>
            </a:r>
            <a:r>
              <a:rPr lang="sk-SK" sz="1200" b="1" kern="0" dirty="0" err="1">
                <a:solidFill>
                  <a:srgbClr val="000000"/>
                </a:solidFill>
                <a:latin typeface="Arial" panose="020B0604020202020204" pitchFamily="34" charset="0"/>
                <a:cs typeface="Arial" panose="020B0604020202020204" pitchFamily="34" charset="0"/>
              </a:rPr>
              <a:t>nadpodnikových</a:t>
            </a:r>
            <a:r>
              <a:rPr lang="sk-SK" sz="1200" b="1" kern="0" dirty="0">
                <a:solidFill>
                  <a:srgbClr val="000000"/>
                </a:solidFill>
                <a:latin typeface="Arial" panose="020B0604020202020204" pitchFamily="34" charset="0"/>
                <a:cs typeface="Arial" panose="020B0604020202020204" pitchFamily="34" charset="0"/>
              </a:rPr>
              <a:t> vzdelávacích centier nebude z tohto špecifického cieľa realizovaná z dôvodu jej presunu do 1P3. Platforma strategických technológií pre Európu (STEP), </a:t>
            </a:r>
            <a:r>
              <a:rPr lang="sk-SK" sz="1200" b="1" kern="0" dirty="0" smtClean="0">
                <a:solidFill>
                  <a:srgbClr val="000000"/>
                </a:solidFill>
                <a:latin typeface="Arial" panose="020B0604020202020204" pitchFamily="34" charset="0"/>
                <a:cs typeface="Arial" panose="020B0604020202020204" pitchFamily="34" charset="0"/>
              </a:rPr>
              <a:t>RSO1.6</a:t>
            </a:r>
          </a:p>
          <a:p>
            <a:pPr indent="179388" algn="just" defTabSz="539750">
              <a:lnSpc>
                <a:spcPct val="114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Rozšírenie cieľovej skupiny o „účastníkov aktivít vzdelávania </a:t>
            </a:r>
            <a:r>
              <a:rPr lang="sk-SK" sz="1200" b="1" kern="0" dirty="0">
                <a:solidFill>
                  <a:srgbClr val="000000"/>
                </a:solidFill>
                <a:latin typeface="Arial" panose="020B0604020202020204" pitchFamily="34" charset="0"/>
                <a:cs typeface="Arial" panose="020B0604020202020204" pitchFamily="34" charset="0"/>
              </a:rPr>
              <a:t>a poradenstva </a:t>
            </a:r>
            <a:r>
              <a:rPr lang="sk-SK" sz="1200" b="1" kern="0" dirty="0" smtClean="0">
                <a:solidFill>
                  <a:srgbClr val="000000"/>
                </a:solidFill>
                <a:latin typeface="Arial" panose="020B0604020202020204" pitchFamily="34" charset="0"/>
                <a:cs typeface="Arial" panose="020B0604020202020204" pitchFamily="34" charset="0"/>
              </a:rPr>
              <a:t>dospelých“</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lnSpc>
                <a:spcPct val="114000"/>
              </a:lnSpc>
              <a:buFontTx/>
              <a:buChar char="-"/>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lnSpc>
                <a:spcPct val="114000"/>
              </a:lnSpc>
              <a:buFontTx/>
              <a:buChar char="-"/>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638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Obdĺžnik 4"/>
          <p:cNvSpPr/>
          <p:nvPr/>
        </p:nvSpPr>
        <p:spPr>
          <a:xfrm>
            <a:off x="344062" y="511444"/>
            <a:ext cx="8419740" cy="3187219"/>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a:t>
            </a:r>
            <a:r>
              <a:rPr lang="sk-SK" b="1" kern="0" dirty="0" smtClean="0">
                <a:solidFill>
                  <a:srgbClr val="000000"/>
                </a:solidFill>
                <a:latin typeface="Arial" panose="020B0604020202020204" pitchFamily="34" charset="0"/>
                <a:cs typeface="Arial" panose="020B0604020202020204" pitchFamily="34" charset="0"/>
              </a:rPr>
              <a:t>4P4 Záruka pre mladých</a:t>
            </a:r>
            <a:endParaRPr lang="sk-SK" b="1" kern="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Zodpovedný orgán MPSVR </a:t>
            </a:r>
            <a:r>
              <a:rPr lang="sk-SK" b="1" kern="0" dirty="0" smtClean="0">
                <a:solidFill>
                  <a:srgbClr val="000000"/>
                </a:solidFill>
                <a:latin typeface="Arial" panose="020B0604020202020204" pitchFamily="34" charset="0"/>
                <a:cs typeface="Arial" panose="020B0604020202020204" pitchFamily="34" charset="0"/>
              </a:rPr>
              <a:t>SR, MŠVVM SR</a:t>
            </a:r>
            <a:endParaRPr lang="sk-SK" b="1" kern="0" dirty="0">
              <a:solidFill>
                <a:srgbClr val="000000"/>
              </a:solidFill>
              <a:latin typeface="Arial" panose="020B0604020202020204" pitchFamily="34" charset="0"/>
              <a:cs typeface="Arial" panose="020B0604020202020204" pitchFamily="34" charset="0"/>
            </a:endParaRPr>
          </a:p>
          <a:p>
            <a:pPr lvl="0" algn="just" defTabSz="539750">
              <a:lnSpc>
                <a:spcPct val="114000"/>
              </a:lnSpc>
              <a:spcAft>
                <a:spcPts val="600"/>
              </a:spcAft>
              <a:defRPr sz="1800" b="0" i="0" u="none" strike="noStrike" kern="0" cap="none" spc="0" baseline="0">
                <a:solidFill>
                  <a:srgbClr val="000000"/>
                </a:solidFill>
                <a:uFillTx/>
              </a:defRPr>
            </a:pPr>
            <a:endParaRPr lang="sk-SK" sz="1200" dirty="0"/>
          </a:p>
          <a:p>
            <a:pPr algn="just" defTabSz="539750">
              <a:lnSpc>
                <a:spcPct val="114000"/>
              </a:lnSpc>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ESF+ zmeny:</a:t>
            </a:r>
          </a:p>
          <a:p>
            <a:pPr algn="just" defTabSz="539750">
              <a:lnSpc>
                <a:spcPct val="114000"/>
              </a:lnSpc>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ESO4.1</a:t>
            </a:r>
          </a:p>
          <a:p>
            <a:pPr indent="179388" algn="just" defTabSz="539750">
              <a:lnSpc>
                <a:spcPct val="114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Doplnená nová </a:t>
            </a:r>
            <a:r>
              <a:rPr lang="sk-SK" sz="1200" b="1" kern="0" dirty="0">
                <a:solidFill>
                  <a:srgbClr val="000000"/>
                </a:solidFill>
                <a:latin typeface="Arial" panose="020B0604020202020204" pitchFamily="34" charset="0"/>
                <a:cs typeface="Arial" panose="020B0604020202020204" pitchFamily="34" charset="0"/>
              </a:rPr>
              <a:t>akcia na zabezpečenie poskytovania finančných príspevkov registrovaným integračným sociálnym podnikom za účelom podpory ohrozených a znevýhodnených  osôb pri nadobúdaní a udržaní pracovných </a:t>
            </a:r>
            <a:r>
              <a:rPr lang="sk-SK" sz="1200" b="1" kern="0" dirty="0" smtClean="0">
                <a:solidFill>
                  <a:srgbClr val="000000"/>
                </a:solidFill>
                <a:latin typeface="Arial" panose="020B0604020202020204" pitchFamily="34" charset="0"/>
                <a:cs typeface="Arial" panose="020B0604020202020204" pitchFamily="34" charset="0"/>
              </a:rPr>
              <a:t>návykov</a:t>
            </a:r>
          </a:p>
          <a:p>
            <a:pPr indent="179388" algn="just" defTabSz="539750">
              <a:lnSpc>
                <a:spcPct val="114000"/>
              </a:lnSpc>
              <a:spcAft>
                <a:spcPts val="600"/>
              </a:spcAft>
              <a:buFontTx/>
              <a:buChar char="-"/>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lnSpc>
                <a:spcPct val="114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Doplnenie cieľovej skupiny v súlade s novou akciou: „zamestnanec </a:t>
            </a:r>
            <a:r>
              <a:rPr lang="sk-SK" sz="1200" b="1" kern="0" dirty="0">
                <a:solidFill>
                  <a:srgbClr val="000000"/>
                </a:solidFill>
                <a:latin typeface="Arial" panose="020B0604020202020204" pitchFamily="34" charset="0"/>
                <a:cs typeface="Arial" panose="020B0604020202020204" pitchFamily="34" charset="0"/>
              </a:rPr>
              <a:t>integračného sociálneho podniku vo veku do 30 </a:t>
            </a:r>
            <a:r>
              <a:rPr lang="sk-SK" sz="1200" b="1" kern="0" dirty="0" smtClean="0">
                <a:solidFill>
                  <a:srgbClr val="000000"/>
                </a:solidFill>
                <a:latin typeface="Arial" panose="020B0604020202020204" pitchFamily="34" charset="0"/>
                <a:cs typeface="Arial" panose="020B0604020202020204" pitchFamily="34" charset="0"/>
              </a:rPr>
              <a:t>rokov“ </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buFontTx/>
              <a:buChar char="-"/>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824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Obdĺžnik 4"/>
          <p:cNvSpPr/>
          <p:nvPr/>
        </p:nvSpPr>
        <p:spPr>
          <a:xfrm>
            <a:off x="344062" y="511444"/>
            <a:ext cx="8419740" cy="3862596"/>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a:t>
            </a:r>
            <a:r>
              <a:rPr lang="sk-SK" b="1" kern="0" dirty="0" smtClean="0">
                <a:solidFill>
                  <a:srgbClr val="000000"/>
                </a:solidFill>
                <a:latin typeface="Arial" panose="020B0604020202020204" pitchFamily="34" charset="0"/>
                <a:cs typeface="Arial" panose="020B0604020202020204" pitchFamily="34" charset="0"/>
              </a:rPr>
              <a:t>4P5 </a:t>
            </a:r>
            <a:r>
              <a:rPr lang="sk-SK" b="1" kern="0" dirty="0">
                <a:solidFill>
                  <a:srgbClr val="000000"/>
                </a:solidFill>
                <a:latin typeface="Arial" panose="020B0604020202020204" pitchFamily="34" charset="0"/>
                <a:cs typeface="Arial" panose="020B0604020202020204" pitchFamily="34" charset="0"/>
              </a:rPr>
              <a:t>Aktívne začlenenie a dostupné </a:t>
            </a:r>
            <a:r>
              <a:rPr lang="sk-SK" b="1" kern="0" dirty="0" smtClean="0">
                <a:solidFill>
                  <a:srgbClr val="000000"/>
                </a:solidFill>
                <a:latin typeface="Arial" panose="020B0604020202020204" pitchFamily="34" charset="0"/>
                <a:cs typeface="Arial" panose="020B0604020202020204" pitchFamily="34" charset="0"/>
              </a:rPr>
              <a:t>služby</a:t>
            </a:r>
          </a:p>
          <a:p>
            <a:pPr lvl="0"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Zodpovedný </a:t>
            </a:r>
            <a:r>
              <a:rPr lang="sk-SK" b="1" kern="0" dirty="0">
                <a:solidFill>
                  <a:srgbClr val="000000"/>
                </a:solidFill>
                <a:latin typeface="Arial" panose="020B0604020202020204" pitchFamily="34" charset="0"/>
                <a:cs typeface="Arial" panose="020B0604020202020204" pitchFamily="34" charset="0"/>
              </a:rPr>
              <a:t>orgán MPSVR </a:t>
            </a:r>
            <a:r>
              <a:rPr lang="sk-SK" b="1" kern="0" dirty="0" smtClean="0">
                <a:solidFill>
                  <a:srgbClr val="000000"/>
                </a:solidFill>
                <a:latin typeface="Arial" panose="020B0604020202020204" pitchFamily="34" charset="0"/>
                <a:cs typeface="Arial" panose="020B0604020202020204" pitchFamily="34" charset="0"/>
              </a:rPr>
              <a:t>SR</a:t>
            </a:r>
            <a:r>
              <a:rPr lang="sk-SK" b="1" kern="0" dirty="0">
                <a:solidFill>
                  <a:srgbClr val="000000"/>
                </a:solidFill>
                <a:latin typeface="Arial" panose="020B0604020202020204" pitchFamily="34" charset="0"/>
                <a:cs typeface="Arial" panose="020B0604020202020204" pitchFamily="34" charset="0"/>
              </a:rPr>
              <a:t>, ÚV </a:t>
            </a:r>
            <a:r>
              <a:rPr lang="sk-SK" b="1" kern="0" dirty="0" smtClean="0">
                <a:solidFill>
                  <a:srgbClr val="000000"/>
                </a:solidFill>
                <a:latin typeface="Arial" panose="020B0604020202020204" pitchFamily="34" charset="0"/>
                <a:cs typeface="Arial" panose="020B0604020202020204" pitchFamily="34" charset="0"/>
              </a:rPr>
              <a:t>SR, MZ SR, MIRRI SR</a:t>
            </a:r>
            <a:endParaRPr lang="sk-SK" b="1" kern="0" dirty="0">
              <a:solidFill>
                <a:srgbClr val="000000"/>
              </a:solidFill>
              <a:latin typeface="Arial" panose="020B0604020202020204" pitchFamily="34" charset="0"/>
              <a:cs typeface="Arial" panose="020B0604020202020204" pitchFamily="34" charset="0"/>
            </a:endParaRPr>
          </a:p>
          <a:p>
            <a:pPr algn="just" defTabSz="539750">
              <a:defRPr sz="1800" b="0" i="0" u="none" strike="noStrike" kern="0" cap="none" spc="0" baseline="0">
                <a:solidFill>
                  <a:srgbClr val="000000"/>
                </a:solidFill>
                <a:uFillTx/>
              </a:defRPr>
            </a:pPr>
            <a:endParaRPr lang="sk-SK" sz="800" kern="0" dirty="0" smtClean="0">
              <a:solidFill>
                <a:srgbClr val="000000"/>
              </a:solidFill>
            </a:endParaRPr>
          </a:p>
          <a:p>
            <a:pPr algn="just" defTabSz="539750">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EFRR zmeny:</a:t>
            </a:r>
          </a:p>
          <a:p>
            <a:pPr algn="just" defTabSz="539750">
              <a:spcAft>
                <a:spcPts val="600"/>
              </a:spcAft>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RSO4.3</a:t>
            </a: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lnSpc>
                <a:spcPct val="110000"/>
              </a:lnSpc>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Z</a:t>
            </a:r>
            <a:r>
              <a:rPr lang="sk-SK" sz="1200" b="1" kern="0" dirty="0" smtClean="0">
                <a:solidFill>
                  <a:srgbClr val="000000"/>
                </a:solidFill>
                <a:latin typeface="Arial" panose="020B0604020202020204" pitchFamily="34" charset="0"/>
                <a:cs typeface="Arial" panose="020B0604020202020204" pitchFamily="34" charset="0"/>
              </a:rPr>
              <a:t>meny </a:t>
            </a:r>
            <a:r>
              <a:rPr lang="sk-SK" sz="1200" b="1" kern="0" dirty="0">
                <a:solidFill>
                  <a:srgbClr val="000000"/>
                </a:solidFill>
                <a:latin typeface="Arial" panose="020B0604020202020204" pitchFamily="34" charset="0"/>
                <a:cs typeface="Arial" panose="020B0604020202020204" pitchFamily="34" charset="0"/>
              </a:rPr>
              <a:t>v implementácii finančných nástrojov reflektujú pripravovanú zmenu zmluvy o financovaní uzatvorenej medzi RO PS (v zastúpení </a:t>
            </a:r>
            <a:r>
              <a:rPr lang="sk-SK" sz="1200" b="1" kern="0" dirty="0" smtClean="0">
                <a:solidFill>
                  <a:srgbClr val="000000"/>
                </a:solidFill>
                <a:latin typeface="Arial" panose="020B0604020202020204" pitchFamily="34" charset="0"/>
                <a:cs typeface="Arial" panose="020B0604020202020204" pitchFamily="34" charset="0"/>
              </a:rPr>
              <a:t>MPSVR </a:t>
            </a:r>
            <a:r>
              <a:rPr lang="sk-SK" sz="1200" b="1" kern="0" dirty="0">
                <a:solidFill>
                  <a:srgbClr val="000000"/>
                </a:solidFill>
                <a:latin typeface="Arial" panose="020B0604020202020204" pitchFamily="34" charset="0"/>
                <a:cs typeface="Arial" panose="020B0604020202020204" pitchFamily="34" charset="0"/>
              </a:rPr>
              <a:t>SR), SIH a NDF III, kde alokácia </a:t>
            </a:r>
            <a:r>
              <a:rPr lang="sk-SK" sz="1200" b="1" kern="0" dirty="0" smtClean="0">
                <a:solidFill>
                  <a:srgbClr val="000000"/>
                </a:solidFill>
                <a:latin typeface="Arial" panose="020B0604020202020204" pitchFamily="34" charset="0"/>
                <a:cs typeface="Arial" panose="020B0604020202020204" pitchFamily="34" charset="0"/>
              </a:rPr>
              <a:t>tohto ŠC bude </a:t>
            </a:r>
            <a:r>
              <a:rPr lang="sk-SK" sz="1200" b="1" kern="0" dirty="0">
                <a:solidFill>
                  <a:srgbClr val="000000"/>
                </a:solidFill>
                <a:latin typeface="Arial" panose="020B0604020202020204" pitchFamily="34" charset="0"/>
                <a:cs typeface="Arial" panose="020B0604020202020204" pitchFamily="34" charset="0"/>
              </a:rPr>
              <a:t>okrem priamej kapitálovej investície do dostupného bývania využitá aj na financovanie úverového nástroja zameraného na svojpomocnú výstavbu </a:t>
            </a:r>
            <a:r>
              <a:rPr lang="sk-SK" sz="1200" b="1" kern="0" dirty="0" smtClean="0">
                <a:solidFill>
                  <a:srgbClr val="000000"/>
                </a:solidFill>
                <a:latin typeface="Arial" panose="020B0604020202020204" pitchFamily="34" charset="0"/>
                <a:cs typeface="Arial" panose="020B0604020202020204" pitchFamily="34" charset="0"/>
              </a:rPr>
              <a:t>obydlí</a:t>
            </a:r>
          </a:p>
          <a:p>
            <a:pPr indent="179388" algn="just" defTabSz="539750">
              <a:lnSpc>
                <a:spcPct val="110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P</a:t>
            </a:r>
            <a:r>
              <a:rPr lang="pt-BR" sz="1200" b="1" kern="0" dirty="0" smtClean="0">
                <a:solidFill>
                  <a:srgbClr val="000000"/>
                </a:solidFill>
                <a:latin typeface="Arial" panose="020B0604020202020204" pitchFamily="34" charset="0"/>
                <a:cs typeface="Arial" panose="020B0604020202020204" pitchFamily="34" charset="0"/>
              </a:rPr>
              <a:t>resun </a:t>
            </a:r>
            <a:r>
              <a:rPr lang="pt-BR" sz="1200" b="1" kern="0" dirty="0">
                <a:solidFill>
                  <a:srgbClr val="000000"/>
                </a:solidFill>
                <a:latin typeface="Arial" panose="020B0604020202020204" pitchFamily="34" charset="0"/>
                <a:cs typeface="Arial" panose="020B0604020202020204" pitchFamily="34" charset="0"/>
              </a:rPr>
              <a:t>alokácie </a:t>
            </a:r>
            <a:r>
              <a:rPr lang="sk-SK" sz="1200" b="1" kern="0" dirty="0" smtClean="0">
                <a:solidFill>
                  <a:srgbClr val="000000"/>
                </a:solidFill>
                <a:latin typeface="Arial" panose="020B0604020202020204" pitchFamily="34" charset="0"/>
                <a:cs typeface="Arial" panose="020B0604020202020204" pitchFamily="34" charset="0"/>
              </a:rPr>
              <a:t>4P4 (RSO4.3) do 4P2 (RSO4.2)</a:t>
            </a:r>
          </a:p>
          <a:p>
            <a:pPr algn="just" defTabSz="539750">
              <a:spcAft>
                <a:spcPts val="600"/>
              </a:spcAft>
              <a:defRPr sz="1800" b="0" i="0" u="none" strike="noStrike" kern="0" cap="none" spc="0" baseline="0">
                <a:solidFill>
                  <a:srgbClr val="000000"/>
                </a:solidFill>
                <a:uFillTx/>
              </a:defRPr>
            </a:pPr>
            <a:endParaRPr lang="sk-SK" sz="800" b="1" kern="0" dirty="0" smtClean="0">
              <a:solidFill>
                <a:srgbClr val="000000"/>
              </a:solidFill>
              <a:latin typeface="Arial" panose="020B0604020202020204" pitchFamily="34" charset="0"/>
              <a:cs typeface="Arial" panose="020B0604020202020204" pitchFamily="34" charset="0"/>
            </a:endParaRPr>
          </a:p>
          <a:p>
            <a:pPr algn="just" defTabSz="539750">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RSO4.5</a:t>
            </a:r>
          </a:p>
          <a:p>
            <a:pPr indent="179388" algn="just" defTabSz="539750">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Doplnená nová </a:t>
            </a:r>
            <a:r>
              <a:rPr lang="sk-SK" sz="1200" b="1" kern="0" dirty="0" smtClean="0">
                <a:solidFill>
                  <a:srgbClr val="000000"/>
                </a:solidFill>
                <a:latin typeface="Arial" panose="020B0604020202020204" pitchFamily="34" charset="0"/>
                <a:cs typeface="Arial" panose="020B0604020202020204" pitchFamily="34" charset="0"/>
              </a:rPr>
              <a:t>akcia „modernizácia </a:t>
            </a:r>
            <a:r>
              <a:rPr lang="sk-SK" sz="1200" b="1" kern="0" dirty="0">
                <a:solidFill>
                  <a:srgbClr val="000000"/>
                </a:solidFill>
                <a:latin typeface="Arial" panose="020B0604020202020204" pitchFamily="34" charset="0"/>
                <a:cs typeface="Arial" panose="020B0604020202020204" pitchFamily="34" charset="0"/>
              </a:rPr>
              <a:t>komunitnej psychiatrickej starostlivosti poskytujúca </a:t>
            </a:r>
            <a:r>
              <a:rPr lang="sk-SK" sz="1200" b="1" kern="0" dirty="0" smtClean="0">
                <a:solidFill>
                  <a:srgbClr val="000000"/>
                </a:solidFill>
                <a:latin typeface="Arial" panose="020B0604020202020204" pitchFamily="34" charset="0"/>
                <a:cs typeface="Arial" panose="020B0604020202020204" pitchFamily="34" charset="0"/>
              </a:rPr>
              <a:t>dlhodobú starostlivosť“</a:t>
            </a:r>
          </a:p>
          <a:p>
            <a:pPr indent="179388"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Rozšírenie akcie zameranej na podporu modernizácie materiálno-technického zabezpečenia o „mobilné služby prvotného posúdenia laickou verejnosťou“</a:t>
            </a: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024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Obdĺžnik 4"/>
          <p:cNvSpPr/>
          <p:nvPr/>
        </p:nvSpPr>
        <p:spPr>
          <a:xfrm>
            <a:off x="344062" y="511444"/>
            <a:ext cx="8419740" cy="3801041"/>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a:t>
            </a:r>
            <a:r>
              <a:rPr lang="sk-SK" b="1" kern="0" dirty="0" smtClean="0">
                <a:solidFill>
                  <a:srgbClr val="000000"/>
                </a:solidFill>
                <a:latin typeface="Arial" panose="020B0604020202020204" pitchFamily="34" charset="0"/>
                <a:cs typeface="Arial" panose="020B0604020202020204" pitchFamily="34" charset="0"/>
              </a:rPr>
              <a:t>4P5 </a:t>
            </a:r>
            <a:r>
              <a:rPr lang="sk-SK" b="1" kern="0" dirty="0">
                <a:solidFill>
                  <a:srgbClr val="000000"/>
                </a:solidFill>
                <a:latin typeface="Arial" panose="020B0604020202020204" pitchFamily="34" charset="0"/>
                <a:cs typeface="Arial" panose="020B0604020202020204" pitchFamily="34" charset="0"/>
              </a:rPr>
              <a:t>Aktívne začlenenie a dostupné </a:t>
            </a:r>
            <a:r>
              <a:rPr lang="sk-SK" b="1" kern="0" dirty="0" smtClean="0">
                <a:solidFill>
                  <a:srgbClr val="000000"/>
                </a:solidFill>
                <a:latin typeface="Arial" panose="020B0604020202020204" pitchFamily="34" charset="0"/>
                <a:cs typeface="Arial" panose="020B0604020202020204" pitchFamily="34" charset="0"/>
              </a:rPr>
              <a:t>služby</a:t>
            </a:r>
          </a:p>
          <a:p>
            <a:pPr lvl="0"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Zodpovedný </a:t>
            </a:r>
            <a:r>
              <a:rPr lang="sk-SK" b="1" kern="0" dirty="0">
                <a:solidFill>
                  <a:srgbClr val="000000"/>
                </a:solidFill>
                <a:latin typeface="Arial" panose="020B0604020202020204" pitchFamily="34" charset="0"/>
                <a:cs typeface="Arial" panose="020B0604020202020204" pitchFamily="34" charset="0"/>
              </a:rPr>
              <a:t>orgán MPSVR SR, Ú</a:t>
            </a:r>
            <a:r>
              <a:rPr lang="sk-SK" b="1" kern="0" dirty="0" smtClean="0">
                <a:solidFill>
                  <a:srgbClr val="000000"/>
                </a:solidFill>
                <a:latin typeface="Arial" panose="020B0604020202020204" pitchFamily="34" charset="0"/>
                <a:cs typeface="Arial" panose="020B0604020202020204" pitchFamily="34" charset="0"/>
              </a:rPr>
              <a:t>V </a:t>
            </a:r>
            <a:r>
              <a:rPr lang="sk-SK" b="1" kern="0" dirty="0">
                <a:solidFill>
                  <a:srgbClr val="000000"/>
                </a:solidFill>
                <a:latin typeface="Arial" panose="020B0604020202020204" pitchFamily="34" charset="0"/>
                <a:cs typeface="Arial" panose="020B0604020202020204" pitchFamily="34" charset="0"/>
              </a:rPr>
              <a:t>SR, MZ SR, MIRRI SR</a:t>
            </a:r>
          </a:p>
          <a:p>
            <a:pPr algn="just" defTabSz="539750">
              <a:defRPr sz="1800" b="0" i="0" u="none" strike="noStrike" kern="0" cap="none" spc="0" baseline="0">
                <a:solidFill>
                  <a:srgbClr val="000000"/>
                </a:solidFill>
                <a:uFillTx/>
              </a:defRPr>
            </a:pPr>
            <a:endParaRPr lang="sk-SK" sz="1000" b="1" kern="0" dirty="0" smtClean="0">
              <a:solidFill>
                <a:srgbClr val="000000"/>
              </a:solidFill>
              <a:latin typeface="Arial" panose="020B0604020202020204" pitchFamily="34" charset="0"/>
              <a:cs typeface="Arial" panose="020B0604020202020204" pitchFamily="34" charset="0"/>
            </a:endParaRPr>
          </a:p>
          <a:p>
            <a:pPr algn="just" defTabSz="539750">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ESF+ zmeny:</a:t>
            </a:r>
          </a:p>
          <a:p>
            <a:pPr algn="just" defTabSz="539750">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ESO4.8</a:t>
            </a:r>
          </a:p>
          <a:p>
            <a:pPr indent="179388" algn="just" defTabSz="539750">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Vypustená </a:t>
            </a:r>
            <a:r>
              <a:rPr lang="sk-SK" sz="1200" b="1" kern="0" dirty="0" smtClean="0">
                <a:solidFill>
                  <a:srgbClr val="000000"/>
                </a:solidFill>
                <a:latin typeface="Arial" panose="020B0604020202020204" pitchFamily="34" charset="0"/>
                <a:cs typeface="Arial" panose="020B0604020202020204" pitchFamily="34" charset="0"/>
              </a:rPr>
              <a:t>akcia „</a:t>
            </a:r>
            <a:r>
              <a:rPr lang="sk-SK" sz="1200" b="1" kern="0" dirty="0">
                <a:solidFill>
                  <a:srgbClr val="000000"/>
                </a:solidFill>
                <a:latin typeface="Arial" panose="020B0604020202020204" pitchFamily="34" charset="0"/>
                <a:cs typeface="Arial" panose="020B0604020202020204" pitchFamily="34" charset="0"/>
              </a:rPr>
              <a:t>poradenské, mediačné a preventívne činnosti zamerané na podporu stability a funkčnosti rodín v záujme zdravého vývinu detí</a:t>
            </a:r>
            <a:r>
              <a:rPr lang="sk-SK" sz="1200" b="1" kern="0" dirty="0" smtClean="0">
                <a:solidFill>
                  <a:srgbClr val="000000"/>
                </a:solidFill>
                <a:latin typeface="Arial" panose="020B0604020202020204" pitchFamily="34" charset="0"/>
                <a:cs typeface="Arial" panose="020B0604020202020204" pitchFamily="34" charset="0"/>
              </a:rPr>
              <a:t>“ </a:t>
            </a:r>
          </a:p>
          <a:p>
            <a:pPr indent="179388" algn="just" defTabSz="539750">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Vypustená </a:t>
            </a:r>
            <a:r>
              <a:rPr lang="sk-SK" sz="1200" b="1" kern="0" dirty="0" smtClean="0">
                <a:solidFill>
                  <a:srgbClr val="000000"/>
                </a:solidFill>
                <a:latin typeface="Arial" panose="020B0604020202020204" pitchFamily="34" charset="0"/>
                <a:cs typeface="Arial" panose="020B0604020202020204" pitchFamily="34" charset="0"/>
              </a:rPr>
              <a:t>akcia „zriadenie </a:t>
            </a:r>
            <a:r>
              <a:rPr lang="sk-SK" sz="1200" b="1" kern="0" dirty="0">
                <a:solidFill>
                  <a:srgbClr val="000000"/>
                </a:solidFill>
                <a:latin typeface="Arial" panose="020B0604020202020204" pitchFamily="34" charset="0"/>
                <a:cs typeface="Arial" panose="020B0604020202020204" pitchFamily="34" charset="0"/>
              </a:rPr>
              <a:t>a prevádzkovanie domov komplexnej pomoci deťom ohrozeným </a:t>
            </a:r>
            <a:r>
              <a:rPr lang="sk-SK" sz="1200" b="1" kern="0" dirty="0" smtClean="0">
                <a:solidFill>
                  <a:srgbClr val="000000"/>
                </a:solidFill>
                <a:latin typeface="Arial" panose="020B0604020202020204" pitchFamily="34" charset="0"/>
                <a:cs typeface="Arial" panose="020B0604020202020204" pitchFamily="34" charset="0"/>
              </a:rPr>
              <a:t>násilím“</a:t>
            </a:r>
          </a:p>
          <a:p>
            <a:pPr algn="just" defTabSz="539750">
              <a:spcAft>
                <a:spcPts val="600"/>
              </a:spcAft>
              <a:defRPr sz="1800" b="0" i="0" u="none" strike="noStrike" kern="0" cap="none" spc="0" baseline="0">
                <a:solidFill>
                  <a:srgbClr val="000000"/>
                </a:solidFill>
                <a:uFillTx/>
              </a:defRPr>
            </a:pPr>
            <a:endParaRPr lang="sk-SK" sz="1000" b="1" kern="0" dirty="0" smtClean="0">
              <a:solidFill>
                <a:srgbClr val="000000"/>
              </a:solidFill>
              <a:latin typeface="Arial" panose="020B0604020202020204" pitchFamily="34" charset="0"/>
              <a:cs typeface="Arial" panose="020B0604020202020204" pitchFamily="34" charset="0"/>
            </a:endParaRPr>
          </a:p>
          <a:p>
            <a:pPr algn="just" defTabSz="539750">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ESO4.9</a:t>
            </a:r>
          </a:p>
          <a:p>
            <a:pPr indent="179388" algn="just" defTabSz="539750">
              <a:lnSpc>
                <a:spcPct val="114000"/>
              </a:lnSpc>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Päť akcií zameraných na integráciu štátnych príslušníkov tretích krajín plánovaných cez podporu DOP bolo zlúčených do NP realizovaného cez </a:t>
            </a:r>
            <a:r>
              <a:rPr lang="sk-SK" sz="1200" b="1" kern="0" dirty="0">
                <a:solidFill>
                  <a:srgbClr val="000000"/>
                </a:solidFill>
                <a:latin typeface="Arial" panose="020B0604020202020204" pitchFamily="34" charset="0"/>
                <a:cs typeface="Arial" panose="020B0604020202020204" pitchFamily="34" charset="0"/>
              </a:rPr>
              <a:t>jednu akciu z P </a:t>
            </a:r>
            <a:r>
              <a:rPr lang="sk-SK" sz="1200" b="1" kern="0" dirty="0" smtClean="0">
                <a:solidFill>
                  <a:srgbClr val="000000"/>
                </a:solidFill>
                <a:latin typeface="Arial" panose="020B0604020202020204" pitchFamily="34" charset="0"/>
                <a:cs typeface="Arial" panose="020B0604020202020204" pitchFamily="34" charset="0"/>
              </a:rPr>
              <a:t>SK a </a:t>
            </a:r>
            <a:r>
              <a:rPr lang="sk-SK" sz="1200" b="1" kern="0" dirty="0">
                <a:solidFill>
                  <a:srgbClr val="000000"/>
                </a:solidFill>
                <a:latin typeface="Arial" panose="020B0604020202020204" pitchFamily="34" charset="0"/>
                <a:cs typeface="Arial" panose="020B0604020202020204" pitchFamily="34" charset="0"/>
              </a:rPr>
              <a:t>to „Individualizovaná pomoc osobám, ktorým bol udelený azyl alebo poskytnutá doplnková ochrana, a to aj formou finančných príspevkov</a:t>
            </a:r>
            <a:r>
              <a:rPr lang="sk-SK" sz="1200" b="1" kern="0" dirty="0" smtClean="0">
                <a:solidFill>
                  <a:srgbClr val="000000"/>
                </a:solidFill>
                <a:latin typeface="Arial" panose="020B0604020202020204" pitchFamily="34" charset="0"/>
                <a:cs typeface="Arial" panose="020B0604020202020204" pitchFamily="34" charset="0"/>
              </a:rPr>
              <a:t>“. Vzhľadom k uvedenému bol popis akcie „Individualizovaná pomoc...“ sprecizovaný</a:t>
            </a:r>
          </a:p>
          <a:p>
            <a:pPr indent="179388" algn="just" defTabSz="539750">
              <a:spcAft>
                <a:spcPts val="600"/>
              </a:spcAft>
              <a:buFontTx/>
              <a:buChar char="-"/>
              <a:defRPr sz="1800" b="0" i="0" u="none" strike="noStrike" kern="0" cap="none" spc="0" baseline="0">
                <a:solidFill>
                  <a:srgbClr val="000000"/>
                </a:solidFill>
                <a:uFillTx/>
              </a:defRPr>
            </a:pPr>
            <a:endParaRPr lang="sk-SK" sz="1000" b="1" kern="0" dirty="0" smtClean="0">
              <a:solidFill>
                <a:srgbClr val="000000"/>
              </a:solidFill>
              <a:latin typeface="Arial" panose="020B0604020202020204" pitchFamily="34" charset="0"/>
              <a:cs typeface="Arial" panose="020B0604020202020204" pitchFamily="34" charset="0"/>
            </a:endParaRPr>
          </a:p>
          <a:p>
            <a:pPr indent="179388"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Zlúčenie vytvára stále priestor pre podporu pôvodné plánovaných tém v oblasti integrácie efektívnejšie pod jedným typom akcie</a:t>
            </a:r>
          </a:p>
        </p:txBody>
      </p:sp>
    </p:spTree>
    <p:extLst>
      <p:ext uri="{BB962C8B-B14F-4D97-AF65-F5344CB8AC3E}">
        <p14:creationId xmlns:p14="http://schemas.microsoft.com/office/powerpoint/2010/main" val="2393843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Obdĺžnik 4"/>
          <p:cNvSpPr/>
          <p:nvPr/>
        </p:nvSpPr>
        <p:spPr>
          <a:xfrm>
            <a:off x="344062" y="511444"/>
            <a:ext cx="8419740" cy="3477875"/>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a:t>
            </a:r>
            <a:r>
              <a:rPr lang="sk-SK" b="1" kern="0" dirty="0" smtClean="0">
                <a:solidFill>
                  <a:srgbClr val="000000"/>
                </a:solidFill>
                <a:latin typeface="Arial" panose="020B0604020202020204" pitchFamily="34" charset="0"/>
                <a:cs typeface="Arial" panose="020B0604020202020204" pitchFamily="34" charset="0"/>
              </a:rPr>
              <a:t>4P5 </a:t>
            </a:r>
            <a:r>
              <a:rPr lang="sk-SK" b="1" kern="0" dirty="0">
                <a:solidFill>
                  <a:srgbClr val="000000"/>
                </a:solidFill>
                <a:latin typeface="Arial" panose="020B0604020202020204" pitchFamily="34" charset="0"/>
                <a:cs typeface="Arial" panose="020B0604020202020204" pitchFamily="34" charset="0"/>
              </a:rPr>
              <a:t>Aktívne začlenenie a dostupné </a:t>
            </a:r>
            <a:r>
              <a:rPr lang="sk-SK" b="1" kern="0" dirty="0" smtClean="0">
                <a:solidFill>
                  <a:srgbClr val="000000"/>
                </a:solidFill>
                <a:latin typeface="Arial" panose="020B0604020202020204" pitchFamily="34" charset="0"/>
                <a:cs typeface="Arial" panose="020B0604020202020204" pitchFamily="34" charset="0"/>
              </a:rPr>
              <a:t>služby</a:t>
            </a:r>
          </a:p>
          <a:p>
            <a:pPr lvl="0"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Zodpovedný </a:t>
            </a:r>
            <a:r>
              <a:rPr lang="sk-SK" b="1" kern="0" dirty="0">
                <a:solidFill>
                  <a:srgbClr val="000000"/>
                </a:solidFill>
                <a:latin typeface="Arial" panose="020B0604020202020204" pitchFamily="34" charset="0"/>
                <a:cs typeface="Arial" panose="020B0604020202020204" pitchFamily="34" charset="0"/>
              </a:rPr>
              <a:t>orgán MPSVR SR, Ú</a:t>
            </a:r>
            <a:r>
              <a:rPr lang="sk-SK" b="1" kern="0" dirty="0" smtClean="0">
                <a:solidFill>
                  <a:srgbClr val="000000"/>
                </a:solidFill>
                <a:latin typeface="Arial" panose="020B0604020202020204" pitchFamily="34" charset="0"/>
                <a:cs typeface="Arial" panose="020B0604020202020204" pitchFamily="34" charset="0"/>
              </a:rPr>
              <a:t>V </a:t>
            </a:r>
            <a:r>
              <a:rPr lang="sk-SK" b="1" kern="0" dirty="0">
                <a:solidFill>
                  <a:srgbClr val="000000"/>
                </a:solidFill>
                <a:latin typeface="Arial" panose="020B0604020202020204" pitchFamily="34" charset="0"/>
                <a:cs typeface="Arial" panose="020B0604020202020204" pitchFamily="34" charset="0"/>
              </a:rPr>
              <a:t>SR, MZ SR, MIRRI SR</a:t>
            </a:r>
          </a:p>
          <a:p>
            <a:pPr algn="just" defTabSz="539750">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algn="just" defTabSz="539750">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ESF+ zmeny:</a:t>
            </a:r>
          </a:p>
          <a:p>
            <a:pPr algn="just" defTabSz="539750">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ESO4.11</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Štyri akcie z oblasti </a:t>
            </a:r>
            <a:r>
              <a:rPr lang="sk-SK" sz="1200" b="1" kern="0" dirty="0" err="1" smtClean="0">
                <a:solidFill>
                  <a:srgbClr val="000000"/>
                </a:solidFill>
                <a:latin typeface="Arial" panose="020B0604020202020204" pitchFamily="34" charset="0"/>
                <a:cs typeface="Arial" panose="020B0604020202020204" pitchFamily="34" charset="0"/>
              </a:rPr>
              <a:t>SPODaSK</a:t>
            </a:r>
            <a:r>
              <a:rPr lang="sk-SK" sz="1200" b="1" kern="0" dirty="0" smtClean="0">
                <a:solidFill>
                  <a:srgbClr val="000000"/>
                </a:solidFill>
                <a:latin typeface="Arial" panose="020B0604020202020204" pitchFamily="34" charset="0"/>
                <a:cs typeface="Arial" panose="020B0604020202020204" pitchFamily="34" charset="0"/>
              </a:rPr>
              <a:t> zlúčené </a:t>
            </a:r>
            <a:r>
              <a:rPr lang="sk-SK" sz="1200" b="1" kern="0" dirty="0">
                <a:solidFill>
                  <a:srgbClr val="000000"/>
                </a:solidFill>
                <a:latin typeface="Arial" panose="020B0604020202020204" pitchFamily="34" charset="0"/>
                <a:cs typeface="Arial" panose="020B0604020202020204" pitchFamily="34" charset="0"/>
              </a:rPr>
              <a:t>do </a:t>
            </a:r>
            <a:r>
              <a:rPr lang="sk-SK" sz="1200" b="1" kern="0" dirty="0" smtClean="0">
                <a:solidFill>
                  <a:srgbClr val="000000"/>
                </a:solidFill>
                <a:latin typeface="Arial" panose="020B0604020202020204" pitchFamily="34" charset="0"/>
                <a:cs typeface="Arial" panose="020B0604020202020204" pitchFamily="34" charset="0"/>
              </a:rPr>
              <a:t>NP „Rozvoj </a:t>
            </a:r>
            <a:r>
              <a:rPr lang="sk-SK" sz="1200" b="1" kern="0" dirty="0">
                <a:solidFill>
                  <a:srgbClr val="000000"/>
                </a:solidFill>
                <a:latin typeface="Arial" panose="020B0604020202020204" pitchFamily="34" charset="0"/>
                <a:cs typeface="Arial" panose="020B0604020202020204" pitchFamily="34" charset="0"/>
              </a:rPr>
              <a:t>výkonu opatrení sociálnoprávnej ochrany detí a sociálnej kurately </a:t>
            </a:r>
            <a:r>
              <a:rPr lang="sk-SK" sz="1200" b="1" kern="0" dirty="0" smtClean="0">
                <a:solidFill>
                  <a:srgbClr val="000000"/>
                </a:solidFill>
                <a:latin typeface="Arial" panose="020B0604020202020204" pitchFamily="34" charset="0"/>
                <a:cs typeface="Arial" panose="020B0604020202020204" pitchFamily="34" charset="0"/>
              </a:rPr>
              <a:t>II“ </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Precizovanie </a:t>
            </a:r>
            <a:r>
              <a:rPr lang="sk-SK" sz="1200" b="1" kern="0" dirty="0">
                <a:solidFill>
                  <a:srgbClr val="000000"/>
                </a:solidFill>
                <a:latin typeface="Arial" panose="020B0604020202020204" pitchFamily="34" charset="0"/>
                <a:cs typeface="Arial" panose="020B0604020202020204" pitchFamily="34" charset="0"/>
              </a:rPr>
              <a:t>textu akcie </a:t>
            </a:r>
            <a:r>
              <a:rPr lang="sk-SK" sz="1200" b="1" kern="0" dirty="0" smtClean="0">
                <a:solidFill>
                  <a:srgbClr val="000000"/>
                </a:solidFill>
                <a:latin typeface="Arial" panose="020B0604020202020204" pitchFamily="34" charset="0"/>
                <a:cs typeface="Arial" panose="020B0604020202020204" pitchFamily="34" charset="0"/>
              </a:rPr>
              <a:t>„podpora ďalšieho </a:t>
            </a:r>
            <a:r>
              <a:rPr lang="sk-SK" sz="1200" b="1" kern="0" dirty="0">
                <a:solidFill>
                  <a:srgbClr val="000000"/>
                </a:solidFill>
                <a:latin typeface="Arial" panose="020B0604020202020204" pitchFamily="34" charset="0"/>
                <a:cs typeface="Arial" panose="020B0604020202020204" pitchFamily="34" charset="0"/>
              </a:rPr>
              <a:t>vzdelávania zdravotníckych </a:t>
            </a:r>
            <a:r>
              <a:rPr lang="sk-SK" sz="1200" b="1" kern="0" dirty="0" smtClean="0">
                <a:solidFill>
                  <a:srgbClr val="000000"/>
                </a:solidFill>
                <a:latin typeface="Arial" panose="020B0604020202020204" pitchFamily="34" charset="0"/>
                <a:cs typeface="Arial" panose="020B0604020202020204" pitchFamily="34" charset="0"/>
              </a:rPr>
              <a:t>pracovníkov“</a:t>
            </a:r>
          </a:p>
          <a:p>
            <a:pPr indent="179388"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Doplnenie cieľovej skupiny o „občanov“</a:t>
            </a:r>
          </a:p>
          <a:p>
            <a:pPr indent="179388" algn="just" defTabSz="539750">
              <a:spcAft>
                <a:spcPts val="600"/>
              </a:spcAft>
              <a:buFontTx/>
              <a:buChar char="-"/>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algn="just" defTabSz="539750">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ESO4.12</a:t>
            </a:r>
          </a:p>
          <a:p>
            <a:pPr indent="179388"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Doplnená nová akcia </a:t>
            </a:r>
            <a:r>
              <a:rPr lang="pl-PL" sz="1200" b="1" kern="0" dirty="0" smtClean="0">
                <a:solidFill>
                  <a:srgbClr val="000000"/>
                </a:solidFill>
                <a:latin typeface="Arial" panose="020B0604020202020204" pitchFamily="34" charset="0"/>
                <a:cs typeface="Arial" panose="020B0604020202020204" pitchFamily="34" charset="0"/>
              </a:rPr>
              <a:t>„vytvorenie </a:t>
            </a:r>
            <a:r>
              <a:rPr lang="pl-PL" sz="1200" b="1" kern="0" dirty="0">
                <a:solidFill>
                  <a:srgbClr val="000000"/>
                </a:solidFill>
                <a:latin typeface="Arial" panose="020B0604020202020204" pitchFamily="34" charset="0"/>
                <a:cs typeface="Arial" panose="020B0604020202020204" pitchFamily="34" charset="0"/>
              </a:rPr>
              <a:t>dostupnej a funkčnej siete podpory pre osoby bez domova a osoby ohrozené stratou </a:t>
            </a:r>
            <a:r>
              <a:rPr lang="pl-PL" sz="1200" b="1" kern="0" dirty="0" smtClean="0">
                <a:solidFill>
                  <a:srgbClr val="000000"/>
                </a:solidFill>
                <a:latin typeface="Arial" panose="020B0604020202020204" pitchFamily="34" charset="0"/>
                <a:cs typeface="Arial" panose="020B0604020202020204" pitchFamily="34" charset="0"/>
              </a:rPr>
              <a:t>bývania”</a:t>
            </a: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Doplnenie </a:t>
            </a:r>
            <a:r>
              <a:rPr lang="sk-SK" sz="1200" b="1" kern="0" dirty="0">
                <a:solidFill>
                  <a:srgbClr val="000000"/>
                </a:solidFill>
                <a:latin typeface="Arial" panose="020B0604020202020204" pitchFamily="34" charset="0"/>
                <a:cs typeface="Arial" panose="020B0604020202020204" pitchFamily="34" charset="0"/>
              </a:rPr>
              <a:t>cieľovej skupiny o </a:t>
            </a:r>
            <a:r>
              <a:rPr lang="sk-SK" sz="1200" b="1" kern="0" dirty="0" smtClean="0">
                <a:solidFill>
                  <a:srgbClr val="000000"/>
                </a:solidFill>
                <a:latin typeface="Arial" panose="020B0604020202020204" pitchFamily="34" charset="0"/>
                <a:cs typeface="Arial" panose="020B0604020202020204" pitchFamily="34" charset="0"/>
              </a:rPr>
              <a:t>osoby </a:t>
            </a:r>
            <a:r>
              <a:rPr lang="sk-SK" sz="1200" b="1" kern="0" dirty="0">
                <a:solidFill>
                  <a:srgbClr val="000000"/>
                </a:solidFill>
                <a:latin typeface="Arial" panose="020B0604020202020204" pitchFamily="34" charset="0"/>
                <a:cs typeface="Arial" panose="020B0604020202020204" pitchFamily="34" charset="0"/>
              </a:rPr>
              <a:t>bez prístrešia (bez domova) alebo ohrozené stratou bývania</a:t>
            </a:r>
            <a:endParaRPr lang="sk-SK" sz="1200" b="1"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812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4129924"/>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r>
              <a:rPr lang="sk-SK" sz="2200" b="1" kern="0" dirty="0" smtClean="0">
                <a:solidFill>
                  <a:srgbClr val="000000"/>
                </a:solidFill>
                <a:latin typeface="Arial" panose="020B0604020202020204" pitchFamily="34" charset="0"/>
                <a:cs typeface="Arial" panose="020B0604020202020204" pitchFamily="34" charset="0"/>
              </a:rPr>
              <a:t>Informácia </a:t>
            </a:r>
            <a:r>
              <a:rPr lang="sk-SK" sz="2200" b="1" kern="0" dirty="0">
                <a:solidFill>
                  <a:srgbClr val="000000"/>
                </a:solidFill>
                <a:latin typeface="Arial" panose="020B0604020202020204" pitchFamily="34" charset="0"/>
                <a:cs typeface="Arial" panose="020B0604020202020204" pitchFamily="34" charset="0"/>
              </a:rPr>
              <a:t>o stave čerpania </a:t>
            </a:r>
            <a:r>
              <a:rPr lang="sk-SK" sz="2200" b="1" kern="0" dirty="0" smtClean="0">
                <a:solidFill>
                  <a:srgbClr val="000000"/>
                </a:solidFill>
                <a:latin typeface="Arial" panose="020B0604020202020204" pitchFamily="34" charset="0"/>
                <a:cs typeface="Arial" panose="020B0604020202020204" pitchFamily="34" charset="0"/>
              </a:rPr>
              <a:t>a kontrahovania </a:t>
            </a:r>
            <a:r>
              <a:rPr lang="sk-SK" sz="2200" b="1" kern="0" dirty="0">
                <a:solidFill>
                  <a:srgbClr val="000000"/>
                </a:solidFill>
                <a:latin typeface="Arial" panose="020B0604020202020204" pitchFamily="34" charset="0"/>
                <a:cs typeface="Arial" panose="020B0604020202020204" pitchFamily="34" charset="0"/>
              </a:rPr>
              <a:t>alokácií </a:t>
            </a:r>
            <a:r>
              <a:rPr lang="sk-SK" sz="2200" b="1" kern="0" dirty="0" smtClean="0">
                <a:solidFill>
                  <a:srgbClr val="000000"/>
                </a:solidFill>
                <a:latin typeface="Arial" panose="020B0604020202020204" pitchFamily="34" charset="0"/>
                <a:cs typeface="Arial" panose="020B0604020202020204" pitchFamily="34" charset="0"/>
              </a:rPr>
              <a:t>ESF</a:t>
            </a:r>
            <a:r>
              <a:rPr lang="sk-SK" sz="2200" b="1" kern="0" dirty="0">
                <a:solidFill>
                  <a:srgbClr val="000000"/>
                </a:solidFill>
                <a:latin typeface="Arial" panose="020B0604020202020204" pitchFamily="34" charset="0"/>
                <a:cs typeface="Arial" panose="020B0604020202020204" pitchFamily="34" charset="0"/>
              </a:rPr>
              <a:t>+ a </a:t>
            </a:r>
            <a:r>
              <a:rPr lang="sk-SK" sz="2200" b="1" kern="0" dirty="0" smtClean="0">
                <a:solidFill>
                  <a:srgbClr val="000000"/>
                </a:solidFill>
                <a:latin typeface="Arial" panose="020B0604020202020204" pitchFamily="34" charset="0"/>
                <a:cs typeface="Arial" panose="020B0604020202020204" pitchFamily="34" charset="0"/>
              </a:rPr>
              <a:t>EFRR v cieli </a:t>
            </a:r>
            <a:r>
              <a:rPr lang="sk-SK" sz="2200" b="1" kern="0" dirty="0">
                <a:solidFill>
                  <a:srgbClr val="000000"/>
                </a:solidFill>
                <a:latin typeface="Arial" panose="020B0604020202020204" pitchFamily="34" charset="0"/>
                <a:cs typeface="Arial" panose="020B0604020202020204" pitchFamily="34" charset="0"/>
              </a:rPr>
              <a:t>politiky </a:t>
            </a:r>
            <a:r>
              <a:rPr lang="sk-SK" sz="2200" b="1" kern="0" dirty="0" smtClean="0">
                <a:solidFill>
                  <a:srgbClr val="000000"/>
                </a:solidFill>
                <a:latin typeface="Arial" panose="020B0604020202020204" pitchFamily="34" charset="0"/>
                <a:cs typeface="Arial" panose="020B0604020202020204" pitchFamily="34" charset="0"/>
              </a:rPr>
              <a:t>4 </a:t>
            </a:r>
          </a:p>
          <a:p>
            <a:pPr marL="274640" lvl="1" algn="just" defTabSz="914400">
              <a:buSzPct val="100000"/>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8418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Obdĺžnik 4"/>
          <p:cNvSpPr/>
          <p:nvPr/>
        </p:nvSpPr>
        <p:spPr>
          <a:xfrm>
            <a:off x="344062" y="511444"/>
            <a:ext cx="8419740" cy="4139595"/>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4P6 Aktívne začlenenie rómskych komunít </a:t>
            </a:r>
            <a:endParaRPr lang="sk-SK" b="1" kern="0" dirty="0" smtClean="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Zodpovedný </a:t>
            </a:r>
            <a:r>
              <a:rPr lang="sk-SK" b="1" kern="0" dirty="0">
                <a:solidFill>
                  <a:srgbClr val="000000"/>
                </a:solidFill>
                <a:latin typeface="Arial" panose="020B0604020202020204" pitchFamily="34" charset="0"/>
                <a:cs typeface="Arial" panose="020B0604020202020204" pitchFamily="34" charset="0"/>
              </a:rPr>
              <a:t>orgán </a:t>
            </a:r>
            <a:r>
              <a:rPr lang="sk-SK" b="1" kern="0" dirty="0" smtClean="0">
                <a:solidFill>
                  <a:srgbClr val="000000"/>
                </a:solidFill>
                <a:latin typeface="Arial" panose="020B0604020202020204" pitchFamily="34" charset="0"/>
                <a:cs typeface="Arial" panose="020B0604020202020204" pitchFamily="34" charset="0"/>
              </a:rPr>
              <a:t>ÚV</a:t>
            </a:r>
            <a:r>
              <a:rPr lang="sk-SK" b="1" kern="0" dirty="0">
                <a:solidFill>
                  <a:srgbClr val="000000"/>
                </a:solidFill>
                <a:latin typeface="Arial" panose="020B0604020202020204" pitchFamily="34" charset="0"/>
                <a:cs typeface="Arial" panose="020B0604020202020204" pitchFamily="34" charset="0"/>
              </a:rPr>
              <a:t> </a:t>
            </a:r>
            <a:r>
              <a:rPr lang="sk-SK" b="1" kern="0" dirty="0" smtClean="0">
                <a:solidFill>
                  <a:srgbClr val="000000"/>
                </a:solidFill>
                <a:latin typeface="Arial" panose="020B0604020202020204" pitchFamily="34" charset="0"/>
                <a:cs typeface="Arial" panose="020B0604020202020204" pitchFamily="34" charset="0"/>
              </a:rPr>
              <a:t>SR</a:t>
            </a:r>
            <a:endParaRPr lang="sk-SK" sz="1200" b="1" kern="0" dirty="0" smtClean="0">
              <a:solidFill>
                <a:srgbClr val="000000"/>
              </a:solidFill>
              <a:latin typeface="Arial" panose="020B0604020202020204" pitchFamily="34" charset="0"/>
              <a:cs typeface="Arial" panose="020B0604020202020204" pitchFamily="34" charset="0"/>
            </a:endParaRPr>
          </a:p>
          <a:p>
            <a:pPr algn="just" defTabSz="539750">
              <a:defRPr sz="1800" b="0" i="0" u="none" strike="noStrike" kern="0" cap="none" spc="0" baseline="0">
                <a:solidFill>
                  <a:srgbClr val="000000"/>
                </a:solidFill>
                <a:uFillTx/>
              </a:defRPr>
            </a:pPr>
            <a:endParaRPr lang="sk-SK" sz="800" b="1" kern="0" dirty="0" smtClean="0">
              <a:solidFill>
                <a:srgbClr val="000000"/>
              </a:solidFill>
              <a:latin typeface="Arial" panose="020B0604020202020204" pitchFamily="34" charset="0"/>
              <a:cs typeface="Arial" panose="020B0604020202020204" pitchFamily="34" charset="0"/>
            </a:endParaRPr>
          </a:p>
          <a:p>
            <a:pPr algn="just" defTabSz="539750">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EFFR zmeny:</a:t>
            </a:r>
          </a:p>
          <a:p>
            <a:pPr algn="just" defTabSz="539750">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RSO4.3</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Vypustená </a:t>
            </a:r>
            <a:r>
              <a:rPr lang="sk-SK" sz="1200" b="1" kern="0" dirty="0" smtClean="0">
                <a:solidFill>
                  <a:srgbClr val="000000"/>
                </a:solidFill>
                <a:latin typeface="Arial" panose="020B0604020202020204" pitchFamily="34" charset="0"/>
                <a:cs typeface="Arial" panose="020B0604020202020204" pitchFamily="34" charset="0"/>
              </a:rPr>
              <a:t>aktivita „svojpomocná </a:t>
            </a:r>
            <a:r>
              <a:rPr lang="sk-SK" sz="1200" b="1" kern="0" dirty="0">
                <a:solidFill>
                  <a:srgbClr val="000000"/>
                </a:solidFill>
                <a:latin typeface="Arial" panose="020B0604020202020204" pitchFamily="34" charset="0"/>
                <a:cs typeface="Arial" panose="020B0604020202020204" pitchFamily="34" charset="0"/>
              </a:rPr>
              <a:t>výstavba obydlí a iné zlepšené formy </a:t>
            </a:r>
            <a:r>
              <a:rPr lang="sk-SK" sz="1200" b="1" kern="0" dirty="0" smtClean="0">
                <a:solidFill>
                  <a:srgbClr val="000000"/>
                </a:solidFill>
                <a:latin typeface="Arial" panose="020B0604020202020204" pitchFamily="34" charset="0"/>
                <a:cs typeface="Arial" panose="020B0604020202020204" pitchFamily="34" charset="0"/>
              </a:rPr>
              <a:t>bývania“</a:t>
            </a:r>
          </a:p>
          <a:p>
            <a:pPr indent="179388" algn="just" defTabSz="539750">
              <a:spcAft>
                <a:spcPts val="600"/>
              </a:spcAft>
              <a:buFontTx/>
              <a:buChar char="-"/>
              <a:defRPr sz="1800" b="0" i="0" u="none" strike="noStrike" kern="0" cap="none" spc="0" baseline="0">
                <a:solidFill>
                  <a:srgbClr val="000000"/>
                </a:solidFill>
                <a:uFillTx/>
              </a:defRPr>
            </a:pPr>
            <a:r>
              <a:rPr lang="sk-SK" sz="1200" b="1" kern="0" dirty="0">
                <a:solidFill>
                  <a:srgbClr val="000000"/>
                </a:solidFill>
                <a:latin typeface="Arial" panose="020B0604020202020204" pitchFamily="34" charset="0"/>
                <a:cs typeface="Arial" panose="020B0604020202020204" pitchFamily="34" charset="0"/>
              </a:rPr>
              <a:t>Doplnená nová akcia </a:t>
            </a:r>
            <a:r>
              <a:rPr lang="sk-SK" sz="1200" b="1" kern="0" dirty="0" smtClean="0">
                <a:solidFill>
                  <a:srgbClr val="000000"/>
                </a:solidFill>
                <a:latin typeface="Arial" panose="020B0604020202020204" pitchFamily="34" charset="0"/>
                <a:cs typeface="Arial" panose="020B0604020202020204" pitchFamily="34" charset="0"/>
              </a:rPr>
              <a:t>„podpora </a:t>
            </a:r>
            <a:r>
              <a:rPr lang="sk-SK" sz="1200" b="1" kern="0" dirty="0">
                <a:solidFill>
                  <a:srgbClr val="000000"/>
                </a:solidFill>
                <a:latin typeface="Arial" panose="020B0604020202020204" pitchFamily="34" charset="0"/>
                <a:cs typeface="Arial" panose="020B0604020202020204" pitchFamily="34" charset="0"/>
              </a:rPr>
              <a:t>občianskej vybavenosti na realizáciu </a:t>
            </a:r>
            <a:r>
              <a:rPr lang="sk-SK" sz="1200" b="1" kern="0" dirty="0" err="1">
                <a:solidFill>
                  <a:srgbClr val="000000"/>
                </a:solidFill>
                <a:latin typeface="Arial" panose="020B0604020202020204" pitchFamily="34" charset="0"/>
                <a:cs typeface="Arial" panose="020B0604020202020204" pitchFamily="34" charset="0"/>
              </a:rPr>
              <a:t>inkluzívnych</a:t>
            </a:r>
            <a:r>
              <a:rPr lang="sk-SK" sz="1200" b="1" kern="0" dirty="0">
                <a:solidFill>
                  <a:srgbClr val="000000"/>
                </a:solidFill>
                <a:latin typeface="Arial" panose="020B0604020202020204" pitchFamily="34" charset="0"/>
                <a:cs typeface="Arial" panose="020B0604020202020204" pitchFamily="34" charset="0"/>
              </a:rPr>
              <a:t> rozvojových </a:t>
            </a:r>
            <a:r>
              <a:rPr lang="sk-SK" sz="1200" b="1" kern="0" dirty="0" smtClean="0">
                <a:solidFill>
                  <a:srgbClr val="000000"/>
                </a:solidFill>
                <a:latin typeface="Arial" panose="020B0604020202020204" pitchFamily="34" charset="0"/>
                <a:cs typeface="Arial" panose="020B0604020202020204" pitchFamily="34" charset="0"/>
              </a:rPr>
              <a:t>aktivít“</a:t>
            </a:r>
          </a:p>
          <a:p>
            <a:pPr indent="179388" algn="just" defTabSz="539750">
              <a:spcAft>
                <a:spcPts val="600"/>
              </a:spcAft>
              <a:buFontTx/>
              <a:buChar char="-"/>
              <a:defRPr sz="1800" b="0" i="0" u="none" strike="noStrike" kern="0" cap="none" spc="0" baseline="0">
                <a:solidFill>
                  <a:srgbClr val="000000"/>
                </a:solidFill>
                <a:uFillTx/>
              </a:defRPr>
            </a:pPr>
            <a:endParaRPr lang="sk-SK" sz="800" b="1" kern="0" dirty="0">
              <a:solidFill>
                <a:srgbClr val="000000"/>
              </a:solidFill>
              <a:latin typeface="Arial" panose="020B0604020202020204" pitchFamily="34" charset="0"/>
              <a:cs typeface="Arial" panose="020B0604020202020204" pitchFamily="34" charset="0"/>
            </a:endParaRPr>
          </a:p>
          <a:p>
            <a:pPr algn="just" defTabSz="539750">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ESF+ zmeny:</a:t>
            </a:r>
            <a:endParaRPr lang="sk-SK" sz="1200" b="1" kern="0" dirty="0">
              <a:solidFill>
                <a:srgbClr val="000000"/>
              </a:solidFill>
              <a:latin typeface="Arial" panose="020B0604020202020204" pitchFamily="34" charset="0"/>
              <a:cs typeface="Arial" panose="020B0604020202020204" pitchFamily="34" charset="0"/>
            </a:endParaRPr>
          </a:p>
          <a:p>
            <a:pPr algn="just" defTabSz="539750">
              <a:lnSpc>
                <a:spcPct val="102000"/>
              </a:lnSpc>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ESO4.10</a:t>
            </a:r>
            <a:endParaRPr lang="sk-SK" sz="1200" b="1" kern="0" dirty="0">
              <a:solidFill>
                <a:srgbClr val="000000"/>
              </a:solidFill>
              <a:latin typeface="Arial" panose="020B0604020202020204" pitchFamily="34" charset="0"/>
              <a:cs typeface="Arial" panose="020B0604020202020204" pitchFamily="34" charset="0"/>
            </a:endParaRPr>
          </a:p>
          <a:p>
            <a:pPr marL="171450" indent="-171450" algn="just" defTabSz="539750">
              <a:lnSpc>
                <a:spcPct val="102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Rozšírenie </a:t>
            </a:r>
            <a:r>
              <a:rPr lang="sk-SK" sz="1200" b="1" kern="0" dirty="0">
                <a:solidFill>
                  <a:srgbClr val="000000"/>
                </a:solidFill>
                <a:latin typeface="Arial" panose="020B0604020202020204" pitchFamily="34" charset="0"/>
                <a:cs typeface="Arial" panose="020B0604020202020204" pitchFamily="34" charset="0"/>
              </a:rPr>
              <a:t>obsahu akcie </a:t>
            </a:r>
            <a:r>
              <a:rPr lang="sk-SK" sz="1200" b="1" kern="0" dirty="0" smtClean="0">
                <a:solidFill>
                  <a:srgbClr val="000000"/>
                </a:solidFill>
                <a:latin typeface="Arial" panose="020B0604020202020204" pitchFamily="34" charset="0"/>
                <a:cs typeface="Arial" panose="020B0604020202020204" pitchFamily="34" charset="0"/>
              </a:rPr>
              <a:t>„aktivizácia </a:t>
            </a:r>
            <a:r>
              <a:rPr lang="sk-SK" sz="1200" b="1" kern="0" dirty="0">
                <a:solidFill>
                  <a:srgbClr val="000000"/>
                </a:solidFill>
                <a:latin typeface="Arial" panose="020B0604020202020204" pitchFamily="34" charset="0"/>
                <a:cs typeface="Arial" panose="020B0604020202020204" pitchFamily="34" charset="0"/>
              </a:rPr>
              <a:t>rómskych dievčat a žien k ich vyššej účasti vo vzdelávaní, na trhu práce, ako aj v programoch zameraných na lepšie podmienky ich bývania a </a:t>
            </a:r>
            <a:r>
              <a:rPr lang="sk-SK" sz="1200" b="1" kern="0" dirty="0" smtClean="0">
                <a:solidFill>
                  <a:srgbClr val="000000"/>
                </a:solidFill>
                <a:latin typeface="Arial" panose="020B0604020202020204" pitchFamily="34" charset="0"/>
                <a:cs typeface="Arial" panose="020B0604020202020204" pitchFamily="34" charset="0"/>
              </a:rPr>
              <a:t>zdravia“ a ich inklúziu </a:t>
            </a:r>
            <a:r>
              <a:rPr lang="sk-SK" sz="1200" b="1" kern="0" dirty="0">
                <a:solidFill>
                  <a:srgbClr val="000000"/>
                </a:solidFill>
                <a:latin typeface="Arial" panose="020B0604020202020204" pitchFamily="34" charset="0"/>
                <a:cs typeface="Arial" panose="020B0604020202020204" pitchFamily="34" charset="0"/>
              </a:rPr>
              <a:t>do </a:t>
            </a:r>
            <a:r>
              <a:rPr lang="sk-SK" sz="1200" b="1" kern="0" dirty="0" smtClean="0">
                <a:solidFill>
                  <a:srgbClr val="000000"/>
                </a:solidFill>
                <a:latin typeface="Arial" panose="020B0604020202020204" pitchFamily="34" charset="0"/>
                <a:cs typeface="Arial" panose="020B0604020202020204" pitchFamily="34" charset="0"/>
              </a:rPr>
              <a:t>spoločnosti</a:t>
            </a:r>
          </a:p>
          <a:p>
            <a:pPr marL="171450" indent="-171450" algn="just" defTabSz="539750">
              <a:lnSpc>
                <a:spcPct val="102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Rozšírenie popisu akcie „podpora </a:t>
            </a:r>
            <a:r>
              <a:rPr lang="sk-SK" sz="1200" b="1" kern="0" dirty="0">
                <a:solidFill>
                  <a:srgbClr val="000000"/>
                </a:solidFill>
                <a:latin typeface="Arial" panose="020B0604020202020204" pitchFamily="34" charset="0"/>
                <a:cs typeface="Arial" panose="020B0604020202020204" pitchFamily="34" charset="0"/>
              </a:rPr>
              <a:t>vzájomného učenia, </a:t>
            </a:r>
            <a:r>
              <a:rPr lang="sk-SK" sz="1200" b="1" kern="0" dirty="0" err="1">
                <a:solidFill>
                  <a:srgbClr val="000000"/>
                </a:solidFill>
                <a:latin typeface="Arial" panose="020B0604020202020204" pitchFamily="34" charset="0"/>
                <a:cs typeface="Arial" panose="020B0604020202020204" pitchFamily="34" charset="0"/>
              </a:rPr>
              <a:t>desegregácie</a:t>
            </a:r>
            <a:r>
              <a:rPr lang="sk-SK" sz="1200" b="1" kern="0" dirty="0">
                <a:solidFill>
                  <a:srgbClr val="000000"/>
                </a:solidFill>
                <a:latin typeface="Arial" panose="020B0604020202020204" pitchFamily="34" charset="0"/>
                <a:cs typeface="Arial" panose="020B0604020202020204" pitchFamily="34" charset="0"/>
              </a:rPr>
              <a:t> a súdržnosti (opatrenia proti rómskemu rasizmu</a:t>
            </a:r>
            <a:r>
              <a:rPr lang="sk-SK" sz="1200" b="1" kern="0" dirty="0" smtClean="0">
                <a:solidFill>
                  <a:srgbClr val="000000"/>
                </a:solidFill>
                <a:latin typeface="Arial" panose="020B0604020202020204" pitchFamily="34" charset="0"/>
                <a:cs typeface="Arial" panose="020B0604020202020204" pitchFamily="34" charset="0"/>
              </a:rPr>
              <a:t>)“ </a:t>
            </a:r>
            <a:r>
              <a:rPr lang="sk-SK" sz="1200" b="1" kern="0" dirty="0">
                <a:solidFill>
                  <a:srgbClr val="000000"/>
                </a:solidFill>
                <a:latin typeface="Arial" panose="020B0604020202020204" pitchFamily="34" charset="0"/>
                <a:cs typeface="Arial" panose="020B0604020202020204" pitchFamily="34" charset="0"/>
              </a:rPr>
              <a:t>o výkon misijno-pastoračnej práce pre zabezpečovanie integrálneho osobnostného rozvoja </a:t>
            </a:r>
            <a:r>
              <a:rPr lang="sk-SK" sz="1200" b="1" kern="0" dirty="0" smtClean="0">
                <a:solidFill>
                  <a:srgbClr val="000000"/>
                </a:solidFill>
                <a:latin typeface="Arial" panose="020B0604020202020204" pitchFamily="34" charset="0"/>
                <a:cs typeface="Arial" panose="020B0604020202020204" pitchFamily="34" charset="0"/>
              </a:rPr>
              <a:t>MRK</a:t>
            </a:r>
            <a:endParaRPr lang="sk-SK" sz="1200" b="1" kern="0" dirty="0">
              <a:solidFill>
                <a:srgbClr val="000000"/>
              </a:solidFill>
              <a:latin typeface="Arial" panose="020B0604020202020204" pitchFamily="34" charset="0"/>
              <a:cs typeface="Arial" panose="020B0604020202020204" pitchFamily="34" charset="0"/>
            </a:endParaRPr>
          </a:p>
          <a:p>
            <a:pPr marL="171450" indent="-171450" algn="just" defTabSz="539750">
              <a:lnSpc>
                <a:spcPct val="102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Doplnená </a:t>
            </a:r>
            <a:r>
              <a:rPr lang="sk-SK" sz="1200" b="1" kern="0" dirty="0">
                <a:solidFill>
                  <a:srgbClr val="000000"/>
                </a:solidFill>
                <a:latin typeface="Arial" panose="020B0604020202020204" pitchFamily="34" charset="0"/>
                <a:cs typeface="Arial" panose="020B0604020202020204" pitchFamily="34" charset="0"/>
              </a:rPr>
              <a:t>nová </a:t>
            </a:r>
            <a:r>
              <a:rPr lang="sk-SK" sz="1200" b="1" kern="0" dirty="0" smtClean="0">
                <a:solidFill>
                  <a:srgbClr val="000000"/>
                </a:solidFill>
                <a:latin typeface="Arial" panose="020B0604020202020204" pitchFamily="34" charset="0"/>
                <a:cs typeface="Arial" panose="020B0604020202020204" pitchFamily="34" charset="0"/>
              </a:rPr>
              <a:t>akcia „podpora </a:t>
            </a:r>
            <a:r>
              <a:rPr lang="sk-SK" sz="1200" b="1" kern="0" dirty="0">
                <a:solidFill>
                  <a:srgbClr val="000000"/>
                </a:solidFill>
                <a:latin typeface="Arial" panose="020B0604020202020204" pitchFamily="34" charset="0"/>
                <a:cs typeface="Arial" panose="020B0604020202020204" pitchFamily="34" charset="0"/>
              </a:rPr>
              <a:t>aktivít v oblasti bývania a ochrany </a:t>
            </a:r>
            <a:r>
              <a:rPr lang="sk-SK" sz="1200" b="1" kern="0" dirty="0" smtClean="0">
                <a:solidFill>
                  <a:srgbClr val="000000"/>
                </a:solidFill>
                <a:latin typeface="Arial" panose="020B0604020202020204" pitchFamily="34" charset="0"/>
                <a:cs typeface="Arial" panose="020B0604020202020204" pitchFamily="34" charset="0"/>
              </a:rPr>
              <a:t>zdravia“</a:t>
            </a:r>
          </a:p>
          <a:p>
            <a:pPr marL="171450" indent="-171450" algn="just" defTabSz="539750">
              <a:lnSpc>
                <a:spcPct val="102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Cieľová skupina doplnená o </a:t>
            </a:r>
            <a:r>
              <a:rPr lang="pl-PL" sz="1200" b="1" kern="0" dirty="0" smtClean="0">
                <a:solidFill>
                  <a:srgbClr val="000000"/>
                </a:solidFill>
                <a:latin typeface="Arial" panose="020B0604020202020204" pitchFamily="34" charset="0"/>
                <a:cs typeface="Arial" panose="020B0604020202020204" pitchFamily="34" charset="0"/>
              </a:rPr>
              <a:t>„zdravotne </a:t>
            </a:r>
            <a:r>
              <a:rPr lang="pl-PL" sz="1200" b="1" kern="0" dirty="0">
                <a:solidFill>
                  <a:srgbClr val="000000"/>
                </a:solidFill>
                <a:latin typeface="Arial" panose="020B0604020202020204" pitchFamily="34" charset="0"/>
                <a:cs typeface="Arial" panose="020B0604020202020204" pitchFamily="34" charset="0"/>
              </a:rPr>
              <a:t>znevýhodnené osoby z MRK.” z dôvodu zosúladenia s ostatnými časťami dokumentu a v nadväznosti na podporené aktivity a vyhlásené </a:t>
            </a:r>
            <a:r>
              <a:rPr lang="pl-PL" sz="1200" b="1" kern="0" dirty="0" smtClean="0">
                <a:solidFill>
                  <a:srgbClr val="000000"/>
                </a:solidFill>
                <a:latin typeface="Arial" panose="020B0604020202020204" pitchFamily="34" charset="0"/>
                <a:cs typeface="Arial" panose="020B0604020202020204" pitchFamily="34" charset="0"/>
              </a:rPr>
              <a:t>výzvy</a:t>
            </a:r>
            <a:endParaRPr lang="sk-SK" sz="1200" b="1" kern="0" dirty="0" smtClean="0">
              <a:solidFill>
                <a:srgbClr val="000000"/>
              </a:solidFill>
              <a:latin typeface="Arial" panose="020B0604020202020204" pitchFamily="34" charset="0"/>
              <a:cs typeface="Arial" panose="020B0604020202020204" pitchFamily="34" charset="0"/>
            </a:endParaRPr>
          </a:p>
          <a:p>
            <a:pPr algn="just" defTabSz="539750">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7047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Obdĺžnik 4"/>
          <p:cNvSpPr/>
          <p:nvPr/>
        </p:nvSpPr>
        <p:spPr>
          <a:xfrm>
            <a:off x="344062" y="511444"/>
            <a:ext cx="8419740" cy="3200876"/>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4P7 Sociálne inovácie a experimenty</a:t>
            </a:r>
          </a:p>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Zodpovedný orgán MPSVR </a:t>
            </a:r>
            <a:r>
              <a:rPr lang="sk-SK" b="1" kern="0" dirty="0" smtClean="0">
                <a:solidFill>
                  <a:srgbClr val="000000"/>
                </a:solidFill>
                <a:latin typeface="Arial" panose="020B0604020202020204" pitchFamily="34" charset="0"/>
                <a:cs typeface="Arial" panose="020B0604020202020204" pitchFamily="34" charset="0"/>
              </a:rPr>
              <a:t>SR, MŠVVM SR</a:t>
            </a:r>
            <a:endParaRPr lang="sk-SK" sz="1200" dirty="0"/>
          </a:p>
          <a:p>
            <a:pPr indent="179388" algn="just" defTabSz="539750">
              <a:spcAft>
                <a:spcPts val="600"/>
              </a:spcAft>
              <a:buFontTx/>
              <a:buChar char="-"/>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algn="just" defTabSz="539750">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EFRR zmeny:</a:t>
            </a:r>
          </a:p>
          <a:p>
            <a:pPr indent="179388"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V priorite sa nenachádza podpora z EFRR</a:t>
            </a:r>
          </a:p>
          <a:p>
            <a:pPr indent="179388" algn="just" defTabSz="539750">
              <a:spcAft>
                <a:spcPts val="600"/>
              </a:spcAft>
              <a:buFontTx/>
              <a:buChar char="-"/>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algn="just" defTabSz="539750">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ESF+ zmeny:</a:t>
            </a:r>
          </a:p>
          <a:p>
            <a:pPr algn="just" defTabSz="539750">
              <a:lnSpc>
                <a:spcPct val="120000"/>
              </a:lnSpc>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ESO4.8</a:t>
            </a:r>
          </a:p>
          <a:p>
            <a:pPr indent="179388" algn="just" defTabSz="539750">
              <a:lnSpc>
                <a:spcPct val="120000"/>
              </a:lnSpc>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Presun akcie „</a:t>
            </a:r>
            <a:r>
              <a:rPr lang="en-US" sz="1200" b="1" kern="0" dirty="0" err="1" smtClean="0">
                <a:solidFill>
                  <a:srgbClr val="000000"/>
                </a:solidFill>
                <a:latin typeface="Arial" panose="020B0604020202020204" pitchFamily="34" charset="0"/>
                <a:cs typeface="Arial" panose="020B0604020202020204" pitchFamily="34" charset="0"/>
              </a:rPr>
              <a:t>cezhraničná</a:t>
            </a:r>
            <a:r>
              <a:rPr lang="en-US" sz="1200" b="1" kern="0" dirty="0" smtClean="0">
                <a:solidFill>
                  <a:srgbClr val="000000"/>
                </a:solidFill>
                <a:latin typeface="Arial" panose="020B0604020202020204" pitchFamily="34" charset="0"/>
                <a:cs typeface="Arial" panose="020B0604020202020204" pitchFamily="34" charset="0"/>
              </a:rPr>
              <a:t> </a:t>
            </a:r>
            <a:r>
              <a:rPr lang="en-US" sz="1200" b="1" kern="0" dirty="0" err="1">
                <a:solidFill>
                  <a:srgbClr val="000000"/>
                </a:solidFill>
                <a:latin typeface="Arial" panose="020B0604020202020204" pitchFamily="34" charset="0"/>
                <a:cs typeface="Arial" panose="020B0604020202020204" pitchFamily="34" charset="0"/>
              </a:rPr>
              <a:t>pracovná</a:t>
            </a:r>
            <a:r>
              <a:rPr lang="en-US" sz="1200" b="1" kern="0" dirty="0">
                <a:solidFill>
                  <a:srgbClr val="000000"/>
                </a:solidFill>
                <a:latin typeface="Arial" panose="020B0604020202020204" pitchFamily="34" charset="0"/>
                <a:cs typeface="Arial" panose="020B0604020202020204" pitchFamily="34" charset="0"/>
              </a:rPr>
              <a:t> a </a:t>
            </a:r>
            <a:r>
              <a:rPr lang="en-US" sz="1200" b="1" kern="0" dirty="0" err="1">
                <a:solidFill>
                  <a:srgbClr val="000000"/>
                </a:solidFill>
                <a:latin typeface="Arial" panose="020B0604020202020204" pitchFamily="34" charset="0"/>
                <a:cs typeface="Arial" panose="020B0604020202020204" pitchFamily="34" charset="0"/>
              </a:rPr>
              <a:t>vzdelávacia</a:t>
            </a:r>
            <a:r>
              <a:rPr lang="en-US" sz="1200" b="1" kern="0" dirty="0">
                <a:solidFill>
                  <a:srgbClr val="000000"/>
                </a:solidFill>
                <a:latin typeface="Arial" panose="020B0604020202020204" pitchFamily="34" charset="0"/>
                <a:cs typeface="Arial" panose="020B0604020202020204" pitchFamily="34" charset="0"/>
              </a:rPr>
              <a:t> </a:t>
            </a:r>
            <a:r>
              <a:rPr lang="en-US" sz="1200" b="1" kern="0" dirty="0" err="1">
                <a:solidFill>
                  <a:srgbClr val="000000"/>
                </a:solidFill>
                <a:latin typeface="Arial" panose="020B0604020202020204" pitchFamily="34" charset="0"/>
                <a:cs typeface="Arial" panose="020B0604020202020204" pitchFamily="34" charset="0"/>
              </a:rPr>
              <a:t>mobilita</a:t>
            </a:r>
            <a:r>
              <a:rPr lang="en-US" sz="1200" b="1" kern="0" dirty="0">
                <a:solidFill>
                  <a:srgbClr val="000000"/>
                </a:solidFill>
                <a:latin typeface="Arial" panose="020B0604020202020204" pitchFamily="34" charset="0"/>
                <a:cs typeface="Arial" panose="020B0604020202020204" pitchFamily="34" charset="0"/>
              </a:rPr>
              <a:t> pre </a:t>
            </a:r>
            <a:r>
              <a:rPr lang="en-US" sz="1200" b="1" kern="0" dirty="0" err="1">
                <a:solidFill>
                  <a:srgbClr val="000000"/>
                </a:solidFill>
                <a:latin typeface="Arial" panose="020B0604020202020204" pitchFamily="34" charset="0"/>
                <a:cs typeface="Arial" panose="020B0604020202020204" pitchFamily="34" charset="0"/>
              </a:rPr>
              <a:t>mladých</a:t>
            </a:r>
            <a:r>
              <a:rPr lang="en-US" sz="1200" b="1" kern="0" dirty="0">
                <a:solidFill>
                  <a:srgbClr val="000000"/>
                </a:solidFill>
                <a:latin typeface="Arial" panose="020B0604020202020204" pitchFamily="34" charset="0"/>
                <a:cs typeface="Arial" panose="020B0604020202020204" pitchFamily="34" charset="0"/>
              </a:rPr>
              <a:t> </a:t>
            </a:r>
            <a:r>
              <a:rPr lang="en-US" sz="1200" b="1" kern="0" dirty="0" err="1">
                <a:solidFill>
                  <a:srgbClr val="000000"/>
                </a:solidFill>
                <a:latin typeface="Arial" panose="020B0604020202020204" pitchFamily="34" charset="0"/>
                <a:cs typeface="Arial" panose="020B0604020202020204" pitchFamily="34" charset="0"/>
              </a:rPr>
              <a:t>ľudí</a:t>
            </a:r>
            <a:r>
              <a:rPr lang="en-US" sz="1200" b="1" kern="0" dirty="0">
                <a:solidFill>
                  <a:srgbClr val="000000"/>
                </a:solidFill>
                <a:latin typeface="Arial" panose="020B0604020202020204" pitchFamily="34" charset="0"/>
                <a:cs typeface="Arial" panose="020B0604020202020204" pitchFamily="34" charset="0"/>
              </a:rPr>
              <a:t> v </a:t>
            </a:r>
            <a:r>
              <a:rPr lang="en-US" sz="1200" b="1" kern="0" dirty="0" err="1">
                <a:solidFill>
                  <a:srgbClr val="000000"/>
                </a:solidFill>
                <a:latin typeface="Arial" panose="020B0604020202020204" pitchFamily="34" charset="0"/>
                <a:cs typeface="Arial" panose="020B0604020202020204" pitchFamily="34" charset="0"/>
              </a:rPr>
              <a:t>situácii</a:t>
            </a:r>
            <a:r>
              <a:rPr lang="en-US" sz="1200" b="1" kern="0" dirty="0">
                <a:solidFill>
                  <a:srgbClr val="000000"/>
                </a:solidFill>
                <a:latin typeface="Arial" panose="020B0604020202020204" pitchFamily="34" charset="0"/>
                <a:cs typeface="Arial" panose="020B0604020202020204" pitchFamily="34" charset="0"/>
              </a:rPr>
              <a:t> </a:t>
            </a:r>
            <a:r>
              <a:rPr lang="en-US" sz="1200" b="1" kern="0" dirty="0" smtClean="0">
                <a:solidFill>
                  <a:srgbClr val="000000"/>
                </a:solidFill>
                <a:latin typeface="Arial" panose="020B0604020202020204" pitchFamily="34" charset="0"/>
                <a:cs typeface="Arial" panose="020B0604020202020204" pitchFamily="34" charset="0"/>
              </a:rPr>
              <a:t>NEET</a:t>
            </a:r>
            <a:r>
              <a:rPr lang="sk-SK" sz="1200" b="1" kern="0" dirty="0" smtClean="0">
                <a:solidFill>
                  <a:srgbClr val="000000"/>
                </a:solidFill>
                <a:latin typeface="Arial" panose="020B0604020202020204" pitchFamily="34" charset="0"/>
                <a:cs typeface="Arial" panose="020B0604020202020204" pitchFamily="34" charset="0"/>
              </a:rPr>
              <a:t>“ z 4P7 </a:t>
            </a:r>
            <a:r>
              <a:rPr lang="sk-SK" sz="1200" b="1" kern="0" dirty="0">
                <a:solidFill>
                  <a:srgbClr val="000000"/>
                </a:solidFill>
                <a:latin typeface="Arial" panose="020B0604020202020204" pitchFamily="34" charset="0"/>
                <a:cs typeface="Arial" panose="020B0604020202020204" pitchFamily="34" charset="0"/>
              </a:rPr>
              <a:t>Sociálne inovácie a </a:t>
            </a:r>
            <a:r>
              <a:rPr lang="sk-SK" sz="1200" b="1" kern="0" dirty="0" smtClean="0">
                <a:solidFill>
                  <a:srgbClr val="000000"/>
                </a:solidFill>
                <a:latin typeface="Arial" panose="020B0604020202020204" pitchFamily="34" charset="0"/>
                <a:cs typeface="Arial" panose="020B0604020202020204" pitchFamily="34" charset="0"/>
              </a:rPr>
              <a:t>experimenty (ESO4.8) do 4P4 Záruka pre mladých (</a:t>
            </a:r>
            <a:r>
              <a:rPr lang="sk-SK" sz="1200" b="1" kern="0" dirty="0" smtClean="0">
                <a:solidFill>
                  <a:srgbClr val="000000"/>
                </a:solidFill>
                <a:latin typeface="Arial" panose="020B0604020202020204" pitchFamily="34" charset="0"/>
                <a:cs typeface="Arial" panose="020B0604020202020204" pitchFamily="34" charset="0"/>
              </a:rPr>
              <a:t>ESO4.12</a:t>
            </a:r>
            <a:r>
              <a:rPr lang="sk-SK" sz="1200" b="1" kern="0" dirty="0" smtClean="0">
                <a:solidFill>
                  <a:srgbClr val="000000"/>
                </a:solidFill>
                <a:latin typeface="Arial" panose="020B0604020202020204" pitchFamily="34" charset="0"/>
                <a:cs typeface="Arial" panose="020B0604020202020204" pitchFamily="34" charset="0"/>
              </a:rPr>
              <a:t>)</a:t>
            </a:r>
            <a:endParaRPr lang="sk-SK" sz="1200" b="1" kern="0" dirty="0">
              <a:solidFill>
                <a:srgbClr val="000000"/>
              </a:solidFill>
              <a:latin typeface="Arial" panose="020B0604020202020204" pitchFamily="34" charset="0"/>
              <a:cs typeface="Arial" panose="020B0604020202020204" pitchFamily="34" charset="0"/>
            </a:endParaRPr>
          </a:p>
          <a:p>
            <a:pPr indent="179388" algn="just" defTabSz="539750">
              <a:spcAft>
                <a:spcPts val="600"/>
              </a:spcAft>
              <a:buFontTx/>
              <a:buChar char="-"/>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buFontTx/>
              <a:buChar char="-"/>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355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p:txBody>
      </p:sp>
      <p:sp>
        <p:nvSpPr>
          <p:cNvPr id="5" name="Obdĺžnik 4"/>
          <p:cNvSpPr/>
          <p:nvPr/>
        </p:nvSpPr>
        <p:spPr>
          <a:xfrm>
            <a:off x="344062" y="511444"/>
            <a:ext cx="8419740" cy="2585323"/>
          </a:xfrm>
          <a:prstGeom prst="rect">
            <a:avLst/>
          </a:prstGeom>
        </p:spPr>
        <p:txBody>
          <a:bodyPr wrap="square">
            <a:spAutoFit/>
          </a:bodyPr>
          <a:lstStyle/>
          <a:p>
            <a:pPr lvl="0" algn="ctr">
              <a:defRPr sz="1800" b="0" i="0" u="none" strike="noStrike" kern="0" cap="none" spc="0" baseline="0">
                <a:solidFill>
                  <a:srgbClr val="000000"/>
                </a:solidFill>
                <a:uFillTx/>
              </a:defRPr>
            </a:pPr>
            <a:r>
              <a:rPr lang="sk-SK" b="1" kern="0" dirty="0">
                <a:solidFill>
                  <a:srgbClr val="000000"/>
                </a:solidFill>
                <a:latin typeface="Arial" panose="020B0604020202020204" pitchFamily="34" charset="0"/>
                <a:cs typeface="Arial" panose="020B0604020202020204" pitchFamily="34" charset="0"/>
              </a:rPr>
              <a:t>Cieľ politiky 4P8 Potravinová a materiálna </a:t>
            </a:r>
            <a:r>
              <a:rPr lang="sk-SK" b="1" kern="0" dirty="0" smtClean="0">
                <a:solidFill>
                  <a:srgbClr val="000000"/>
                </a:solidFill>
                <a:latin typeface="Arial" panose="020B0604020202020204" pitchFamily="34" charset="0"/>
                <a:cs typeface="Arial" panose="020B0604020202020204" pitchFamily="34" charset="0"/>
              </a:rPr>
              <a:t>deprivácia</a:t>
            </a:r>
          </a:p>
          <a:p>
            <a:pPr lvl="0" algn="ctr">
              <a:defRPr sz="1800" b="0" i="0" u="none" strike="noStrike" kern="0" cap="none" spc="0" baseline="0">
                <a:solidFill>
                  <a:srgbClr val="000000"/>
                </a:solidFill>
                <a:uFillTx/>
              </a:defRPr>
            </a:pPr>
            <a:r>
              <a:rPr lang="sk-SK" b="1" kern="0" dirty="0" smtClean="0">
                <a:solidFill>
                  <a:srgbClr val="000000"/>
                </a:solidFill>
                <a:latin typeface="Arial" panose="020B0604020202020204" pitchFamily="34" charset="0"/>
                <a:cs typeface="Arial" panose="020B0604020202020204" pitchFamily="34" charset="0"/>
              </a:rPr>
              <a:t>Zodpovedný </a:t>
            </a:r>
            <a:r>
              <a:rPr lang="sk-SK" b="1" kern="0" dirty="0">
                <a:solidFill>
                  <a:srgbClr val="000000"/>
                </a:solidFill>
                <a:latin typeface="Arial" panose="020B0604020202020204" pitchFamily="34" charset="0"/>
                <a:cs typeface="Arial" panose="020B0604020202020204" pitchFamily="34" charset="0"/>
              </a:rPr>
              <a:t>orgán MPSVR SR</a:t>
            </a:r>
            <a:endParaRPr lang="sk-SK" sz="1200" dirty="0" smtClean="0"/>
          </a:p>
          <a:p>
            <a:pPr indent="179388" algn="just" defTabSz="539750">
              <a:spcAft>
                <a:spcPts val="600"/>
              </a:spcAft>
              <a:buFontTx/>
              <a:buChar char="-"/>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algn="just" defTabSz="539750">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EFRR zmeny:</a:t>
            </a:r>
          </a:p>
          <a:p>
            <a:pPr indent="179388"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V priorite sa nenachádza podpora z EFRR</a:t>
            </a:r>
          </a:p>
          <a:p>
            <a:pPr indent="179388" algn="just" defTabSz="539750">
              <a:spcAft>
                <a:spcPts val="600"/>
              </a:spcAft>
              <a:buFontTx/>
              <a:buChar char="-"/>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a:p>
            <a:pPr algn="just" defTabSz="539750">
              <a:spcAft>
                <a:spcPts val="600"/>
              </a:spcAft>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ESF+ zmeny:</a:t>
            </a:r>
          </a:p>
          <a:p>
            <a:pPr marL="177800" indent="-177800" algn="just" defTabSz="539750">
              <a:spcAft>
                <a:spcPts val="600"/>
              </a:spcAft>
              <a:buFontTx/>
              <a:buChar char="-"/>
              <a:defRPr sz="1800" b="0" i="0" u="none" strike="noStrike" kern="0" cap="none" spc="0" baseline="0">
                <a:solidFill>
                  <a:srgbClr val="000000"/>
                </a:solidFill>
                <a:uFillTx/>
              </a:defRPr>
            </a:pPr>
            <a:r>
              <a:rPr lang="sk-SK" sz="1200" b="1" kern="0" dirty="0" smtClean="0">
                <a:solidFill>
                  <a:srgbClr val="000000"/>
                </a:solidFill>
                <a:latin typeface="Arial" panose="020B0604020202020204" pitchFamily="34" charset="0"/>
                <a:cs typeface="Arial" panose="020B0604020202020204" pitchFamily="34" charset="0"/>
              </a:rPr>
              <a:t>Bez zmien</a:t>
            </a:r>
          </a:p>
          <a:p>
            <a:pPr algn="just" defTabSz="539750">
              <a:defRPr sz="1800" b="0" i="0" u="none" strike="noStrike" kern="0" cap="none" spc="0" baseline="0">
                <a:solidFill>
                  <a:srgbClr val="000000"/>
                </a:solidFill>
                <a:uFillTx/>
              </a:defRPr>
            </a:pPr>
            <a:endParaRPr lang="sk-SK" sz="1200" b="1" kern="0" dirty="0" smtClean="0">
              <a:solidFill>
                <a:srgbClr val="000000"/>
              </a:solidFill>
              <a:latin typeface="Arial" panose="020B0604020202020204" pitchFamily="34" charset="0"/>
              <a:cs typeface="Arial" panose="020B0604020202020204" pitchFamily="34" charset="0"/>
            </a:endParaRPr>
          </a:p>
          <a:p>
            <a:pPr indent="179388" algn="just" defTabSz="539750">
              <a:buFontTx/>
              <a:buChar char="-"/>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118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180975" lvl="0" algn="ctr" defTabSz="914400">
              <a:tabLst>
                <a:tab pos="803275" algn="l"/>
                <a:tab pos="1524000" algn="l"/>
              </a:tabLst>
              <a:defRPr sz="1800" b="0" i="0" u="none" strike="noStrike" kern="0" cap="none" spc="0" baseline="0">
                <a:solidFill>
                  <a:srgbClr val="000000"/>
                </a:solidFill>
                <a:uFillTx/>
              </a:defRPr>
            </a:pPr>
            <a:r>
              <a:rPr lang="sk-SK" sz="2200" b="1" kern="0" dirty="0" smtClean="0">
                <a:solidFill>
                  <a:srgbClr val="000000"/>
                </a:solidFill>
                <a:latin typeface="Arial" panose="020B0604020202020204" pitchFamily="34" charset="0"/>
                <a:cs typeface="Arial" panose="020B0604020202020204" pitchFamily="34" charset="0"/>
              </a:rPr>
              <a:t>Rôzne a záver</a:t>
            </a:r>
          </a:p>
        </p:txBody>
      </p:sp>
    </p:spTree>
    <p:extLst>
      <p:ext uri="{BB962C8B-B14F-4D97-AF65-F5344CB8AC3E}">
        <p14:creationId xmlns:p14="http://schemas.microsoft.com/office/powerpoint/2010/main" val="8793591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192264" y="504216"/>
            <a:ext cx="8373459" cy="4038871"/>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endParaRPr lang="sk-SK" sz="1000" b="1" kern="0" dirty="0" smtClean="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r>
              <a:rPr lang="sk-SK" sz="2200" b="1" kern="0" dirty="0" smtClean="0">
                <a:solidFill>
                  <a:srgbClr val="000000"/>
                </a:solidFill>
                <a:latin typeface="Arial" panose="020B0604020202020204" pitchFamily="34" charset="0"/>
                <a:cs typeface="Arial" panose="020B0604020202020204" pitchFamily="34" charset="0"/>
              </a:rPr>
              <a:t>Informácia o pracovnej skupine k integrácii ŠPTK</a:t>
            </a: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361950" lvl="0" defTabSz="914400">
              <a:tabLst>
                <a:tab pos="803275" algn="l"/>
                <a:tab pos="1524000" algn="l"/>
              </a:tabLst>
              <a:defRPr sz="1800" b="0" i="0" u="none" strike="noStrike" kern="0" cap="none" spc="0" baseline="0">
                <a:solidFill>
                  <a:srgbClr val="000000"/>
                </a:solidFill>
                <a:uFillTx/>
              </a:defRPr>
            </a:pPr>
            <a:r>
              <a:rPr lang="sk-SK" sz="1600" b="1" u="sng" kern="0" dirty="0" smtClean="0">
                <a:solidFill>
                  <a:srgbClr val="000000"/>
                </a:solidFill>
                <a:latin typeface="Arial" panose="020B0604020202020204" pitchFamily="34" charset="0"/>
                <a:cs typeface="Arial" panose="020B0604020202020204" pitchFamily="34" charset="0"/>
              </a:rPr>
              <a:t>Zriadenie PS: </a:t>
            </a:r>
          </a:p>
          <a:p>
            <a:pPr marL="647700" lvl="0" indent="-285750" defTabSz="914400">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v priebehu mesiacov júl/august prebehla diskusia so zástupcami zainteresovaných strán</a:t>
            </a:r>
          </a:p>
          <a:p>
            <a:pPr marL="647700" lvl="0" indent="-285750" defTabSz="914400">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zameranie na nadrezortnú problematiku integrácie</a:t>
            </a:r>
          </a:p>
          <a:p>
            <a:pPr marL="647700" lvl="0" indent="-285750" defTabSz="914400">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reakcia na odporúčania NKÚ</a:t>
            </a:r>
          </a:p>
          <a:p>
            <a:pPr marL="361950" lvl="0" defTabSz="914400">
              <a:tabLst>
                <a:tab pos="803275" algn="l"/>
                <a:tab pos="1524000" algn="l"/>
              </a:tabLst>
              <a:defRPr sz="1800" b="0" i="0" u="none" strike="noStrike" kern="0" cap="none" spc="0" baseline="0">
                <a:solidFill>
                  <a:srgbClr val="000000"/>
                </a:solidFill>
                <a:uFillTx/>
              </a:defRPr>
            </a:pPr>
            <a:endParaRPr lang="sk-SK" sz="1400" b="1" kern="0" dirty="0" smtClean="0">
              <a:solidFill>
                <a:srgbClr val="000000"/>
              </a:solidFill>
              <a:latin typeface="Arial" panose="020B0604020202020204" pitchFamily="34" charset="0"/>
              <a:cs typeface="Arial" panose="020B0604020202020204" pitchFamily="34" charset="0"/>
            </a:endParaRPr>
          </a:p>
          <a:p>
            <a:pPr marL="361950" lvl="0" defTabSz="914400">
              <a:tabLst>
                <a:tab pos="803275" algn="l"/>
                <a:tab pos="1524000" algn="l"/>
              </a:tabLst>
              <a:defRPr sz="1800" b="0" i="0" u="none" strike="noStrike" kern="0" cap="none" spc="0" baseline="0">
                <a:solidFill>
                  <a:srgbClr val="000000"/>
                </a:solidFill>
                <a:uFillTx/>
              </a:defRPr>
            </a:pPr>
            <a:r>
              <a:rPr lang="sk-SK" sz="1400" b="1" u="sng" kern="0" dirty="0" smtClean="0">
                <a:solidFill>
                  <a:srgbClr val="000000"/>
                </a:solidFill>
                <a:latin typeface="Arial" panose="020B0604020202020204" pitchFamily="34" charset="0"/>
                <a:cs typeface="Arial" panose="020B0604020202020204" pitchFamily="34" charset="0"/>
              </a:rPr>
              <a:t>Výzva na nominácie členov pracovnej skupiny </a:t>
            </a:r>
          </a:p>
          <a:p>
            <a:pPr marL="647700" lvl="0" indent="-285750" defTabSz="914400">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uzávierka v októbri 2025</a:t>
            </a:r>
          </a:p>
          <a:p>
            <a:pPr marL="647700" lvl="0" indent="-285750" defTabSz="914400">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prizvanie expertov k jednotlivým témam</a:t>
            </a:r>
          </a:p>
          <a:p>
            <a:pPr marL="647700" lvl="0" indent="-285750" defTabSz="914400">
              <a:buFont typeface="Arial" panose="020B0604020202020204" pitchFamily="34" charset="0"/>
              <a:buChar char="•"/>
              <a:tabLst>
                <a:tab pos="803275"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1. zasadnutie v mesiaci november 2025 so zameraním na: </a:t>
            </a:r>
          </a:p>
          <a:p>
            <a:pPr marL="896938" lvl="0" indent="-179388" defTabSz="914400">
              <a:buFont typeface="Wingdings" panose="05000000000000000000" pitchFamily="2" charset="2"/>
              <a:buChar char="ü"/>
              <a:tabLst>
                <a:tab pos="896938"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strategické dokumenty pre oblasť integrácie </a:t>
            </a:r>
          </a:p>
          <a:p>
            <a:pPr marL="896938" lvl="0" indent="-179388" defTabSz="914400">
              <a:buFont typeface="Wingdings" panose="05000000000000000000" pitchFamily="2" charset="2"/>
              <a:buChar char="ü"/>
              <a:tabLst>
                <a:tab pos="896938"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úlohy jednotlivých rezortov </a:t>
            </a:r>
          </a:p>
          <a:p>
            <a:pPr marL="896938" lvl="0" indent="-179388" defTabSz="914400">
              <a:buFont typeface="Wingdings" panose="05000000000000000000" pitchFamily="2" charset="2"/>
              <a:buChar char="ü"/>
              <a:tabLst>
                <a:tab pos="896938"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presah na projektové riešenia </a:t>
            </a:r>
          </a:p>
          <a:p>
            <a:pPr marL="896938" lvl="0" indent="-179388" defTabSz="914400">
              <a:buFont typeface="Wingdings" panose="05000000000000000000" pitchFamily="2" charset="2"/>
              <a:buChar char="ü"/>
              <a:tabLst>
                <a:tab pos="896938" algn="l"/>
                <a:tab pos="1524000" algn="l"/>
              </a:tabLst>
              <a:defRPr sz="1800" b="0" i="0" u="none" strike="noStrike" kern="0" cap="none" spc="0" baseline="0">
                <a:solidFill>
                  <a:srgbClr val="000000"/>
                </a:solidFill>
                <a:uFillTx/>
              </a:defRPr>
            </a:pPr>
            <a:r>
              <a:rPr lang="sk-SK" sz="1400" kern="0" dirty="0" smtClean="0">
                <a:solidFill>
                  <a:srgbClr val="000000"/>
                </a:solidFill>
                <a:latin typeface="Arial" panose="020B0604020202020204" pitchFamily="34" charset="0"/>
                <a:cs typeface="Arial" panose="020B0604020202020204" pitchFamily="34" charset="0"/>
              </a:rPr>
              <a:t>vyhodnotenie účinnosti nástrojov </a:t>
            </a:r>
          </a:p>
          <a:p>
            <a:pPr marL="361950" lvl="0" defTabSz="914400">
              <a:tabLst>
                <a:tab pos="803275" algn="l"/>
                <a:tab pos="1524000" algn="l"/>
              </a:tabLst>
              <a:defRPr sz="1800" b="0" i="0" u="none" strike="noStrike" kern="0" cap="none" spc="0" baseline="0">
                <a:solidFill>
                  <a:srgbClr val="000000"/>
                </a:solidFill>
                <a:uFillTx/>
              </a:defRPr>
            </a:pPr>
            <a:endParaRPr lang="sk-SK" sz="1400" b="1"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591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E71C93-144D-33D3-95CE-421A0AA264DC}"/>
              </a:ext>
            </a:extLst>
          </p:cNvPr>
          <p:cNvSpPr>
            <a:spLocks noGrp="1"/>
          </p:cNvSpPr>
          <p:nvPr>
            <p:ph type="title"/>
          </p:nvPr>
        </p:nvSpPr>
        <p:spPr>
          <a:xfrm>
            <a:off x="628650" y="2571750"/>
            <a:ext cx="7886700" cy="612678"/>
          </a:xfrm>
        </p:spPr>
        <p:txBody>
          <a:bodyPr anchor="ctr">
            <a:normAutofit fontScale="90000"/>
          </a:bodyPr>
          <a:lstStyle/>
          <a:p>
            <a:r>
              <a:rPr lang="cs-CZ" dirty="0"/>
              <a:t/>
            </a:r>
            <a:br>
              <a:rPr lang="cs-CZ" dirty="0"/>
            </a:br>
            <a:r>
              <a:rPr lang="cs-CZ" dirty="0"/>
              <a:t/>
            </a:r>
            <a:br>
              <a:rPr lang="cs-CZ" dirty="0"/>
            </a:br>
            <a:r>
              <a:rPr lang="cs-CZ" dirty="0"/>
              <a:t>New MFF 2028-2034</a:t>
            </a:r>
            <a:endParaRPr lang="en-IE" dirty="0"/>
          </a:p>
        </p:txBody>
      </p:sp>
      <p:sp>
        <p:nvSpPr>
          <p:cNvPr id="4" name="Content Placeholder 3">
            <a:extLst>
              <a:ext uri="{FF2B5EF4-FFF2-40B4-BE49-F238E27FC236}">
                <a16:creationId xmlns:a16="http://schemas.microsoft.com/office/drawing/2014/main" id="{4473D761-C4A1-C9C5-C92C-D2EDC275D087}"/>
              </a:ext>
            </a:extLst>
          </p:cNvPr>
          <p:cNvSpPr>
            <a:spLocks noGrp="1"/>
          </p:cNvSpPr>
          <p:nvPr>
            <p:ph sz="quarter" idx="11"/>
          </p:nvPr>
        </p:nvSpPr>
        <p:spPr>
          <a:xfrm>
            <a:off x="644978" y="4000841"/>
            <a:ext cx="7886700" cy="440531"/>
          </a:xfrm>
        </p:spPr>
        <p:txBody>
          <a:bodyPr>
            <a:normAutofit fontScale="25000" lnSpcReduction="20000"/>
          </a:bodyPr>
          <a:lstStyle/>
          <a:p>
            <a:r>
              <a:rPr lang="cs-CZ" sz="6800" dirty="0"/>
              <a:t>Lukáš Pachta, </a:t>
            </a:r>
            <a:r>
              <a:rPr lang="cs-CZ" sz="6800" dirty="0" err="1"/>
              <a:t>European</a:t>
            </a:r>
            <a:r>
              <a:rPr lang="cs-CZ" sz="6800" dirty="0"/>
              <a:t> </a:t>
            </a:r>
            <a:r>
              <a:rPr lang="cs-CZ" sz="6800" dirty="0" err="1"/>
              <a:t>Commission</a:t>
            </a:r>
            <a:r>
              <a:rPr lang="cs-CZ" sz="6800" dirty="0"/>
              <a:t>, DG EMPL</a:t>
            </a:r>
          </a:p>
          <a:p>
            <a:endParaRPr lang="en-IE" dirty="0"/>
          </a:p>
        </p:txBody>
      </p:sp>
      <p:sp>
        <p:nvSpPr>
          <p:cNvPr id="7" name="Picture Placeholder 6">
            <a:extLst>
              <a:ext uri="{FF2B5EF4-FFF2-40B4-BE49-F238E27FC236}">
                <a16:creationId xmlns:a16="http://schemas.microsoft.com/office/drawing/2014/main" id="{1DB06289-0390-9036-B3EF-08D723DFE41B}"/>
              </a:ext>
            </a:extLst>
          </p:cNvPr>
          <p:cNvSpPr>
            <a:spLocks noGrp="1"/>
          </p:cNvSpPr>
          <p:nvPr>
            <p:ph type="pic" idx="2"/>
          </p:nvPr>
        </p:nvSpPr>
        <p:spPr>
          <a:solidFill>
            <a:schemeClr val="bg1"/>
          </a:solidFill>
          <a:ln>
            <a:solidFill>
              <a:schemeClr val="bg1"/>
            </a:solidFill>
          </a:ln>
        </p:spPr>
        <p:txBody>
          <a:bodyPr/>
          <a:lstStyle/>
          <a:p>
            <a:endParaRPr lang="en-IE" dirty="0"/>
          </a:p>
        </p:txBody>
      </p:sp>
      <p:pic>
        <p:nvPicPr>
          <p:cNvPr id="11" name="Picture 10" descr="A child holding another child&#10;&#10;AI-generated content may be incorrect.">
            <a:extLst>
              <a:ext uri="{FF2B5EF4-FFF2-40B4-BE49-F238E27FC236}">
                <a16:creationId xmlns:a16="http://schemas.microsoft.com/office/drawing/2014/main" id="{3C280530-41F1-4AAE-3460-C6D7AA69D38A}"/>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a:xfrm>
            <a:off x="0" y="0"/>
            <a:ext cx="9144000" cy="2457450"/>
          </a:xfrm>
          <a:prstGeom prst="rect">
            <a:avLst/>
          </a:prstGeom>
        </p:spPr>
      </p:pic>
    </p:spTree>
    <p:extLst>
      <p:ext uri="{BB962C8B-B14F-4D97-AF65-F5344CB8AC3E}">
        <p14:creationId xmlns:p14="http://schemas.microsoft.com/office/powerpoint/2010/main" val="3536396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diagram of a chart&#10;&#10;AI-generated content may be incorrect.">
            <a:extLst>
              <a:ext uri="{FF2B5EF4-FFF2-40B4-BE49-F238E27FC236}">
                <a16:creationId xmlns:a16="http://schemas.microsoft.com/office/drawing/2014/main" id="{CD2FC1B6-C1EB-1EC0-36AF-2DCDF004E373}"/>
              </a:ext>
            </a:extLst>
          </p:cNvPr>
          <p:cNvPicPr>
            <a:picLocks noGrp="1" noChangeAspect="1"/>
          </p:cNvPicPr>
          <p:nvPr>
            <p:ph sz="half" idx="10"/>
          </p:nvPr>
        </p:nvPicPr>
        <p:blipFill>
          <a:blip r:embed="rId2"/>
          <a:stretch>
            <a:fillRect/>
          </a:stretch>
        </p:blipFill>
        <p:spPr>
          <a:xfrm>
            <a:off x="4141421" y="1448527"/>
            <a:ext cx="4874270" cy="3007435"/>
          </a:xfrm>
          <a:ln>
            <a:solidFill>
              <a:srgbClr val="003399"/>
            </a:solidFill>
          </a:ln>
        </p:spPr>
      </p:pic>
      <p:pic>
        <p:nvPicPr>
          <p:cNvPr id="5" name="Content Placeholder 4" descr="A diagram of a pie chart&#10;&#10;AI-generated content may be incorrect.">
            <a:extLst>
              <a:ext uri="{FF2B5EF4-FFF2-40B4-BE49-F238E27FC236}">
                <a16:creationId xmlns:a16="http://schemas.microsoft.com/office/drawing/2014/main" id="{2A388F67-D1F8-3355-7D83-0797329BF59F}"/>
              </a:ext>
            </a:extLst>
          </p:cNvPr>
          <p:cNvPicPr>
            <a:picLocks noGrp="1" noChangeAspect="1"/>
          </p:cNvPicPr>
          <p:nvPr>
            <p:ph sz="half" idx="1"/>
          </p:nvPr>
        </p:nvPicPr>
        <p:blipFill>
          <a:blip r:embed="rId3"/>
          <a:stretch>
            <a:fillRect/>
          </a:stretch>
        </p:blipFill>
        <p:spPr>
          <a:xfrm>
            <a:off x="128310" y="1448528"/>
            <a:ext cx="4321027" cy="3007435"/>
          </a:xfrm>
          <a:ln>
            <a:solidFill>
              <a:srgbClr val="003399"/>
            </a:solidFill>
          </a:ln>
        </p:spPr>
      </p:pic>
      <p:sp>
        <p:nvSpPr>
          <p:cNvPr id="14" name="Rectangle: Rounded Corners 13">
            <a:extLst>
              <a:ext uri="{FF2B5EF4-FFF2-40B4-BE49-F238E27FC236}">
                <a16:creationId xmlns:a16="http://schemas.microsoft.com/office/drawing/2014/main" id="{463DB83D-95AA-C6CE-8F9D-0A34465B8B3B}"/>
              </a:ext>
            </a:extLst>
          </p:cNvPr>
          <p:cNvSpPr/>
          <p:nvPr/>
        </p:nvSpPr>
        <p:spPr>
          <a:xfrm>
            <a:off x="985837" y="164307"/>
            <a:ext cx="2593181" cy="852461"/>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buClr>
                <a:srgbClr val="000000"/>
              </a:buClr>
            </a:pPr>
            <a:r>
              <a:rPr lang="en-GB" b="1" kern="0">
                <a:solidFill>
                  <a:prstClr val="white"/>
                </a:solidFill>
                <a:latin typeface="Arial"/>
                <a:sym typeface="Arial"/>
              </a:rPr>
              <a:t>2021-2027 EU budget + NGEU</a:t>
            </a:r>
          </a:p>
        </p:txBody>
      </p:sp>
      <p:sp>
        <p:nvSpPr>
          <p:cNvPr id="15" name="Rectangle: Rounded Corners 14">
            <a:extLst>
              <a:ext uri="{FF2B5EF4-FFF2-40B4-BE49-F238E27FC236}">
                <a16:creationId xmlns:a16="http://schemas.microsoft.com/office/drawing/2014/main" id="{C4007E00-B3CA-8EF5-8AB5-F4F70C744B17}"/>
              </a:ext>
            </a:extLst>
          </p:cNvPr>
          <p:cNvSpPr/>
          <p:nvPr/>
        </p:nvSpPr>
        <p:spPr>
          <a:xfrm>
            <a:off x="5279231" y="164307"/>
            <a:ext cx="2593181" cy="852461"/>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buClr>
                <a:srgbClr val="000000"/>
              </a:buClr>
            </a:pPr>
            <a:r>
              <a:rPr lang="en-GB" b="1" kern="0" dirty="0">
                <a:solidFill>
                  <a:prstClr val="white"/>
                </a:solidFill>
                <a:latin typeface="Arial"/>
                <a:sym typeface="Arial"/>
              </a:rPr>
              <a:t>Proposed 2028-2034 EU budget</a:t>
            </a:r>
            <a:r>
              <a:rPr lang="cs-CZ" b="1" kern="0" dirty="0">
                <a:solidFill>
                  <a:prstClr val="white"/>
                </a:solidFill>
                <a:latin typeface="Arial"/>
                <a:sym typeface="Arial"/>
              </a:rPr>
              <a:t> – 16/7/2025</a:t>
            </a:r>
            <a:endParaRPr lang="en-GB" b="1" kern="0" dirty="0">
              <a:solidFill>
                <a:prstClr val="white"/>
              </a:solidFill>
              <a:latin typeface="Arial"/>
              <a:sym typeface="Arial"/>
            </a:endParaRPr>
          </a:p>
        </p:txBody>
      </p:sp>
    </p:spTree>
    <p:extLst>
      <p:ext uri="{BB962C8B-B14F-4D97-AF65-F5344CB8AC3E}">
        <p14:creationId xmlns:p14="http://schemas.microsoft.com/office/powerpoint/2010/main" val="16412456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27E93-67E0-2769-A73E-C6801296840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B9606B5-5A95-548A-E6FC-B7C73A732D6A}"/>
              </a:ext>
            </a:extLst>
          </p:cNvPr>
          <p:cNvSpPr txBox="1"/>
          <p:nvPr/>
        </p:nvSpPr>
        <p:spPr>
          <a:xfrm>
            <a:off x="803674" y="1109997"/>
            <a:ext cx="2078831" cy="1041311"/>
          </a:xfrm>
          <a:prstGeom prst="rect">
            <a:avLst/>
          </a:prstGeom>
          <a:solidFill>
            <a:srgbClr val="003399"/>
          </a:solidFill>
        </p:spPr>
        <p:txBody>
          <a:bodyPr wrap="square" rtlCol="0">
            <a:spAutoFit/>
          </a:bodyPr>
          <a:lstStyle/>
          <a:p>
            <a:pPr marL="0" lvl="2" defTabSz="685800">
              <a:spcBef>
                <a:spcPts val="450"/>
              </a:spcBef>
              <a:spcAft>
                <a:spcPts val="450"/>
              </a:spcAft>
              <a:buClr>
                <a:srgbClr val="000000"/>
              </a:buClr>
            </a:pPr>
            <a:r>
              <a:rPr lang="en-GB" sz="1500" b="1" kern="0" dirty="0">
                <a:solidFill>
                  <a:prstClr val="white"/>
                </a:solidFill>
                <a:latin typeface="Arial"/>
                <a:cs typeface="Arial"/>
                <a:sym typeface="Arial"/>
              </a:rPr>
              <a:t>Poland: 123.3</a:t>
            </a:r>
          </a:p>
          <a:p>
            <a:pPr marL="0" lvl="2" defTabSz="685800">
              <a:spcBef>
                <a:spcPts val="450"/>
              </a:spcBef>
              <a:spcAft>
                <a:spcPts val="450"/>
              </a:spcAft>
              <a:buClr>
                <a:srgbClr val="000000"/>
              </a:buClr>
            </a:pPr>
            <a:r>
              <a:rPr lang="en-GB" sz="1500" b="1" kern="0" dirty="0">
                <a:solidFill>
                  <a:prstClr val="white"/>
                </a:solidFill>
                <a:latin typeface="Arial"/>
                <a:cs typeface="Arial"/>
                <a:sym typeface="Arial"/>
              </a:rPr>
              <a:t>Czechia: 29.4</a:t>
            </a:r>
          </a:p>
          <a:p>
            <a:pPr marL="0" lvl="2" defTabSz="685800">
              <a:spcBef>
                <a:spcPts val="450"/>
              </a:spcBef>
              <a:spcAft>
                <a:spcPts val="450"/>
              </a:spcAft>
              <a:buClr>
                <a:srgbClr val="000000"/>
              </a:buClr>
            </a:pPr>
            <a:r>
              <a:rPr lang="en-GB" sz="1500" b="1" kern="0" dirty="0">
                <a:solidFill>
                  <a:prstClr val="white"/>
                </a:solidFill>
                <a:latin typeface="Arial"/>
                <a:cs typeface="Arial"/>
                <a:sym typeface="Arial"/>
              </a:rPr>
              <a:t>Slovakia: 19.6</a:t>
            </a:r>
          </a:p>
        </p:txBody>
      </p:sp>
      <p:sp>
        <p:nvSpPr>
          <p:cNvPr id="7" name="TextBox 6">
            <a:extLst>
              <a:ext uri="{FF2B5EF4-FFF2-40B4-BE49-F238E27FC236}">
                <a16:creationId xmlns:a16="http://schemas.microsoft.com/office/drawing/2014/main" id="{86199A22-4B63-6B39-080F-541C4C2BB31B}"/>
              </a:ext>
            </a:extLst>
          </p:cNvPr>
          <p:cNvSpPr txBox="1"/>
          <p:nvPr/>
        </p:nvSpPr>
        <p:spPr>
          <a:xfrm>
            <a:off x="803673" y="2643541"/>
            <a:ext cx="2464595" cy="1400383"/>
          </a:xfrm>
          <a:prstGeom prst="rect">
            <a:avLst/>
          </a:prstGeom>
          <a:solidFill>
            <a:srgbClr val="003399"/>
          </a:solidFill>
        </p:spPr>
        <p:txBody>
          <a:bodyPr wrap="square" rtlCol="0">
            <a:spAutoFit/>
          </a:bodyPr>
          <a:lstStyle/>
          <a:p>
            <a:pPr marL="0" lvl="2" defTabSz="685800">
              <a:spcBef>
                <a:spcPts val="450"/>
              </a:spcBef>
              <a:spcAft>
                <a:spcPts val="450"/>
              </a:spcAft>
              <a:buClr>
                <a:srgbClr val="000000"/>
              </a:buClr>
            </a:pPr>
            <a:r>
              <a:rPr lang="en-GB" sz="1500" b="1" kern="0" dirty="0">
                <a:solidFill>
                  <a:prstClr val="white"/>
                </a:solidFill>
                <a:latin typeface="Arial"/>
                <a:cs typeface="Arial"/>
                <a:sym typeface="Arial"/>
              </a:rPr>
              <a:t>France: 90.1</a:t>
            </a:r>
          </a:p>
          <a:p>
            <a:pPr marL="0" lvl="2" defTabSz="685800">
              <a:spcBef>
                <a:spcPts val="450"/>
              </a:spcBef>
              <a:spcAft>
                <a:spcPts val="450"/>
              </a:spcAft>
              <a:buClr>
                <a:srgbClr val="000000"/>
              </a:buClr>
            </a:pPr>
            <a:r>
              <a:rPr lang="en-GB" sz="1500" b="1" kern="0" dirty="0">
                <a:solidFill>
                  <a:prstClr val="white"/>
                </a:solidFill>
                <a:latin typeface="Arial"/>
                <a:cs typeface="Arial"/>
                <a:sym typeface="Arial"/>
              </a:rPr>
              <a:t>the Netherlands: 8.5</a:t>
            </a:r>
          </a:p>
          <a:p>
            <a:pPr marL="0" lvl="2" defTabSz="685800">
              <a:spcBef>
                <a:spcPts val="450"/>
              </a:spcBef>
              <a:spcAft>
                <a:spcPts val="450"/>
              </a:spcAft>
              <a:buClr>
                <a:srgbClr val="000000"/>
              </a:buClr>
            </a:pPr>
            <a:r>
              <a:rPr lang="en-GB" sz="1500" b="1" kern="0" dirty="0">
                <a:solidFill>
                  <a:prstClr val="white"/>
                </a:solidFill>
                <a:latin typeface="Arial"/>
                <a:cs typeface="Arial"/>
                <a:sym typeface="Arial"/>
              </a:rPr>
              <a:t>Belgium: 8.8</a:t>
            </a:r>
          </a:p>
          <a:p>
            <a:pPr marL="0" lvl="2" defTabSz="685800">
              <a:spcBef>
                <a:spcPts val="450"/>
              </a:spcBef>
              <a:spcAft>
                <a:spcPts val="450"/>
              </a:spcAft>
              <a:buClr>
                <a:srgbClr val="000000"/>
              </a:buClr>
            </a:pPr>
            <a:r>
              <a:rPr lang="en-GB" sz="1500" b="1" kern="0" dirty="0">
                <a:solidFill>
                  <a:prstClr val="white"/>
                </a:solidFill>
                <a:latin typeface="Arial"/>
                <a:cs typeface="Arial"/>
                <a:sym typeface="Arial"/>
              </a:rPr>
              <a:t>Luxembourg: 0.6</a:t>
            </a:r>
          </a:p>
        </p:txBody>
      </p:sp>
      <p:sp>
        <p:nvSpPr>
          <p:cNvPr id="13" name="Title 12">
            <a:extLst>
              <a:ext uri="{FF2B5EF4-FFF2-40B4-BE49-F238E27FC236}">
                <a16:creationId xmlns:a16="http://schemas.microsoft.com/office/drawing/2014/main" id="{0559E653-E12D-8561-8B7A-ABEDB676C1EB}"/>
              </a:ext>
            </a:extLst>
          </p:cNvPr>
          <p:cNvSpPr>
            <a:spLocks noGrp="1"/>
          </p:cNvSpPr>
          <p:nvPr>
            <p:ph type="title"/>
          </p:nvPr>
        </p:nvSpPr>
        <p:spPr>
          <a:xfrm>
            <a:off x="628650" y="260272"/>
            <a:ext cx="7886700" cy="612678"/>
          </a:xfrm>
        </p:spPr>
        <p:txBody>
          <a:bodyPr/>
          <a:lstStyle/>
          <a:p>
            <a:r>
              <a:rPr lang="en-GB" sz="2700" b="1" dirty="0"/>
              <a:t>Allocations for</a:t>
            </a:r>
            <a:r>
              <a:rPr lang="cs-CZ" sz="2700" b="1" dirty="0"/>
              <a:t> </a:t>
            </a:r>
            <a:r>
              <a:rPr lang="cs-CZ" sz="2700" b="1" dirty="0" err="1"/>
              <a:t>selected</a:t>
            </a:r>
            <a:r>
              <a:rPr lang="en-GB" sz="2700" b="1" dirty="0"/>
              <a:t> MS</a:t>
            </a:r>
            <a:r>
              <a:rPr lang="cs-CZ" sz="2700" b="1" dirty="0"/>
              <a:t> (</a:t>
            </a:r>
            <a:r>
              <a:rPr lang="en-GB" sz="2700" b="1" dirty="0"/>
              <a:t>EUR bn)</a:t>
            </a:r>
            <a:br>
              <a:rPr lang="en-GB" sz="2700" b="1" dirty="0"/>
            </a:br>
            <a:endParaRPr lang="en-GB" sz="2700" dirty="0"/>
          </a:p>
        </p:txBody>
      </p:sp>
      <p:sp>
        <p:nvSpPr>
          <p:cNvPr id="15" name="Explosion: 8 Points 14">
            <a:extLst>
              <a:ext uri="{FF2B5EF4-FFF2-40B4-BE49-F238E27FC236}">
                <a16:creationId xmlns:a16="http://schemas.microsoft.com/office/drawing/2014/main" id="{2B6FED31-141D-4B66-1E5B-771B832112CA}"/>
              </a:ext>
            </a:extLst>
          </p:cNvPr>
          <p:cNvSpPr/>
          <p:nvPr/>
        </p:nvSpPr>
        <p:spPr>
          <a:xfrm>
            <a:off x="4771754" y="955222"/>
            <a:ext cx="3405852" cy="3087919"/>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lvl="2" defTabSz="685800">
              <a:spcBef>
                <a:spcPts val="450"/>
              </a:spcBef>
              <a:spcAft>
                <a:spcPts val="450"/>
              </a:spcAft>
              <a:buClr>
                <a:srgbClr val="000000"/>
              </a:buClr>
            </a:pPr>
            <a:r>
              <a:rPr lang="cs-CZ" sz="2100" b="1" kern="0" dirty="0" err="1">
                <a:solidFill>
                  <a:prstClr val="white"/>
                </a:solidFill>
                <a:latin typeface="Arial"/>
                <a:sym typeface="Arial"/>
              </a:rPr>
              <a:t>Total</a:t>
            </a:r>
            <a:r>
              <a:rPr lang="cs-CZ" sz="2100" b="1" kern="0" dirty="0">
                <a:solidFill>
                  <a:prstClr val="white"/>
                </a:solidFill>
                <a:latin typeface="Arial"/>
                <a:sym typeface="Arial"/>
              </a:rPr>
              <a:t> </a:t>
            </a:r>
            <a:r>
              <a:rPr lang="cs-CZ" sz="2100" b="1" kern="0" dirty="0" err="1">
                <a:solidFill>
                  <a:prstClr val="white"/>
                </a:solidFill>
                <a:latin typeface="Arial"/>
                <a:sym typeface="Arial"/>
              </a:rPr>
              <a:t>envelop</a:t>
            </a:r>
            <a:r>
              <a:rPr lang="cs-CZ" sz="2100" b="1" kern="0" dirty="0">
                <a:solidFill>
                  <a:prstClr val="white"/>
                </a:solidFill>
                <a:latin typeface="Arial"/>
                <a:sym typeface="Arial"/>
              </a:rPr>
              <a:t> </a:t>
            </a:r>
            <a:r>
              <a:rPr lang="cs-CZ" sz="2100" b="1" kern="0" dirty="0" err="1">
                <a:solidFill>
                  <a:prstClr val="white"/>
                </a:solidFill>
                <a:latin typeface="Arial"/>
                <a:sym typeface="Arial"/>
              </a:rPr>
              <a:t>is</a:t>
            </a:r>
            <a:r>
              <a:rPr lang="cs-CZ" sz="2100" b="1" kern="0" dirty="0">
                <a:solidFill>
                  <a:prstClr val="white"/>
                </a:solidFill>
                <a:latin typeface="Arial"/>
                <a:sym typeface="Arial"/>
              </a:rPr>
              <a:t> 1.28 % </a:t>
            </a:r>
            <a:r>
              <a:rPr lang="cs-CZ" sz="2100" b="1" kern="0" dirty="0" err="1">
                <a:solidFill>
                  <a:prstClr val="white"/>
                </a:solidFill>
                <a:latin typeface="Arial"/>
                <a:sym typeface="Arial"/>
              </a:rPr>
              <a:t>of</a:t>
            </a:r>
            <a:r>
              <a:rPr lang="cs-CZ" sz="2100" b="1" kern="0" dirty="0">
                <a:solidFill>
                  <a:prstClr val="white"/>
                </a:solidFill>
                <a:latin typeface="Arial"/>
                <a:sym typeface="Arial"/>
              </a:rPr>
              <a:t> </a:t>
            </a:r>
            <a:r>
              <a:rPr lang="cs-CZ" sz="2100" b="1" kern="0" dirty="0" err="1">
                <a:solidFill>
                  <a:prstClr val="white"/>
                </a:solidFill>
                <a:latin typeface="Arial"/>
                <a:sym typeface="Arial"/>
              </a:rPr>
              <a:t>the</a:t>
            </a:r>
            <a:r>
              <a:rPr lang="cs-CZ" sz="2100" b="1" kern="0" dirty="0">
                <a:solidFill>
                  <a:prstClr val="white"/>
                </a:solidFill>
                <a:latin typeface="Arial"/>
                <a:sym typeface="Arial"/>
              </a:rPr>
              <a:t> EU GDP</a:t>
            </a:r>
            <a:endParaRPr lang="en-GB" sz="2100" b="1" kern="0" dirty="0">
              <a:solidFill>
                <a:prstClr val="white"/>
              </a:solidFill>
              <a:latin typeface="Arial"/>
              <a:sym typeface="Arial"/>
            </a:endParaRPr>
          </a:p>
        </p:txBody>
      </p:sp>
      <p:sp>
        <p:nvSpPr>
          <p:cNvPr id="18" name="TextBox 17">
            <a:extLst>
              <a:ext uri="{FF2B5EF4-FFF2-40B4-BE49-F238E27FC236}">
                <a16:creationId xmlns:a16="http://schemas.microsoft.com/office/drawing/2014/main" id="{8D3C543A-A7AA-4484-4714-853BA18D84AB}"/>
              </a:ext>
            </a:extLst>
          </p:cNvPr>
          <p:cNvSpPr txBox="1"/>
          <p:nvPr/>
        </p:nvSpPr>
        <p:spPr>
          <a:xfrm>
            <a:off x="4771753" y="4147035"/>
            <a:ext cx="3479006" cy="646331"/>
          </a:xfrm>
          <a:prstGeom prst="rect">
            <a:avLst/>
          </a:prstGeom>
          <a:noFill/>
        </p:spPr>
        <p:txBody>
          <a:bodyPr wrap="square" rtlCol="0">
            <a:spAutoFit/>
          </a:bodyPr>
          <a:lstStyle/>
          <a:p>
            <a:pPr defTabSz="685800">
              <a:buClr>
                <a:srgbClr val="000000"/>
              </a:buClr>
            </a:pPr>
            <a:r>
              <a:rPr lang="en-GB" sz="1200" b="1" i="1" kern="0">
                <a:solidFill>
                  <a:srgbClr val="000000"/>
                </a:solidFill>
                <a:latin typeface="Arial"/>
                <a:cs typeface="Arial"/>
                <a:sym typeface="Arial"/>
              </a:rPr>
              <a:t>*But to know exactly how much ESF per MS, we need to exclude from the MS allocations the direct payments under CAP and the SCF</a:t>
            </a:r>
          </a:p>
        </p:txBody>
      </p:sp>
    </p:spTree>
    <p:extLst>
      <p:ext uri="{BB962C8B-B14F-4D97-AF65-F5344CB8AC3E}">
        <p14:creationId xmlns:p14="http://schemas.microsoft.com/office/powerpoint/2010/main" val="340868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BC557-4AC9-2084-E74C-AEA43C44D44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846BAA-E263-74C2-6495-4C1EB6821604}"/>
              </a:ext>
            </a:extLst>
          </p:cNvPr>
          <p:cNvSpPr>
            <a:spLocks noGrp="1"/>
          </p:cNvSpPr>
          <p:nvPr>
            <p:ph type="title"/>
          </p:nvPr>
        </p:nvSpPr>
        <p:spPr/>
        <p:txBody>
          <a:bodyPr/>
          <a:lstStyle/>
          <a:p>
            <a:pPr algn="ctr"/>
            <a:r>
              <a:rPr lang="en-GB" sz="3000"/>
              <a:t>National and Regional Partnership Plans       </a:t>
            </a:r>
            <a:r>
              <a:rPr lang="en-GB" sz="3000">
                <a:solidFill>
                  <a:srgbClr val="FF0000"/>
                </a:solidFill>
              </a:rPr>
              <a:t>= 783 bn</a:t>
            </a:r>
          </a:p>
        </p:txBody>
      </p:sp>
      <p:sp>
        <p:nvSpPr>
          <p:cNvPr id="6" name="Content Placeholder 5">
            <a:extLst>
              <a:ext uri="{FF2B5EF4-FFF2-40B4-BE49-F238E27FC236}">
                <a16:creationId xmlns:a16="http://schemas.microsoft.com/office/drawing/2014/main" id="{E47E96B6-366E-7CB6-9679-CA85FBA08F61}"/>
              </a:ext>
            </a:extLst>
          </p:cNvPr>
          <p:cNvSpPr>
            <a:spLocks noGrp="1"/>
          </p:cNvSpPr>
          <p:nvPr>
            <p:ph idx="1"/>
          </p:nvPr>
        </p:nvSpPr>
        <p:spPr/>
        <p:txBody>
          <a:bodyPr/>
          <a:lstStyle/>
          <a:p>
            <a:pPr marL="814388" lvl="1" indent="-257175"/>
            <a:endParaRPr lang="en-GB"/>
          </a:p>
          <a:p>
            <a:pPr marL="257175" indent="-257175">
              <a:buFont typeface="Arial" panose="020B0604020202020204" pitchFamily="34" charset="0"/>
              <a:buChar char="•"/>
            </a:pPr>
            <a:endParaRPr lang="en-GB"/>
          </a:p>
          <a:p>
            <a:endParaRPr lang="en-GB"/>
          </a:p>
        </p:txBody>
      </p:sp>
      <p:pic>
        <p:nvPicPr>
          <p:cNvPr id="4" name="Picture 3">
            <a:extLst>
              <a:ext uri="{FF2B5EF4-FFF2-40B4-BE49-F238E27FC236}">
                <a16:creationId xmlns:a16="http://schemas.microsoft.com/office/drawing/2014/main" id="{01F8B8A4-2114-BB63-F803-C789B142C8D4}"/>
              </a:ext>
            </a:extLst>
          </p:cNvPr>
          <p:cNvPicPr>
            <a:picLocks noChangeAspect="1"/>
          </p:cNvPicPr>
          <p:nvPr/>
        </p:nvPicPr>
        <p:blipFill>
          <a:blip r:embed="rId2"/>
          <a:stretch>
            <a:fillRect/>
          </a:stretch>
        </p:blipFill>
        <p:spPr>
          <a:xfrm>
            <a:off x="440913" y="1045426"/>
            <a:ext cx="7624273" cy="3714281"/>
          </a:xfrm>
          <a:prstGeom prst="rect">
            <a:avLst/>
          </a:prstGeom>
        </p:spPr>
      </p:pic>
      <p:sp>
        <p:nvSpPr>
          <p:cNvPr id="16" name="Callout: Bent Line 15">
            <a:extLst>
              <a:ext uri="{FF2B5EF4-FFF2-40B4-BE49-F238E27FC236}">
                <a16:creationId xmlns:a16="http://schemas.microsoft.com/office/drawing/2014/main" id="{5501F081-97AE-F051-6FB1-AA647B514B7B}"/>
              </a:ext>
            </a:extLst>
          </p:cNvPr>
          <p:cNvSpPr/>
          <p:nvPr/>
        </p:nvSpPr>
        <p:spPr>
          <a:xfrm>
            <a:off x="46578" y="2180606"/>
            <a:ext cx="788670" cy="670199"/>
          </a:xfrm>
          <a:prstGeom prst="borderCallout2">
            <a:avLst>
              <a:gd name="adj1" fmla="val 32901"/>
              <a:gd name="adj2" fmla="val 102102"/>
              <a:gd name="adj3" fmla="val 31957"/>
              <a:gd name="adj4" fmla="val 111159"/>
              <a:gd name="adj5" fmla="val 87028"/>
              <a:gd name="adj6" fmla="val 1142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GB" sz="1050" kern="0">
              <a:solidFill>
                <a:prstClr val="white"/>
              </a:solidFill>
              <a:latin typeface="Arial"/>
              <a:sym typeface="Arial"/>
            </a:endParaRPr>
          </a:p>
        </p:txBody>
      </p:sp>
      <p:sp>
        <p:nvSpPr>
          <p:cNvPr id="17" name="TextBox 16">
            <a:extLst>
              <a:ext uri="{FF2B5EF4-FFF2-40B4-BE49-F238E27FC236}">
                <a16:creationId xmlns:a16="http://schemas.microsoft.com/office/drawing/2014/main" id="{82F14210-AECB-E274-9835-23C89C1439AE}"/>
              </a:ext>
            </a:extLst>
          </p:cNvPr>
          <p:cNvSpPr txBox="1"/>
          <p:nvPr/>
        </p:nvSpPr>
        <p:spPr>
          <a:xfrm>
            <a:off x="46578" y="2208276"/>
            <a:ext cx="781097" cy="646331"/>
          </a:xfrm>
          <a:prstGeom prst="rect">
            <a:avLst/>
          </a:prstGeom>
          <a:noFill/>
        </p:spPr>
        <p:txBody>
          <a:bodyPr wrap="square" rtlCol="0">
            <a:spAutoFit/>
          </a:bodyPr>
          <a:lstStyle/>
          <a:p>
            <a:pPr defTabSz="685800">
              <a:buClr>
                <a:srgbClr val="000000"/>
              </a:buClr>
            </a:pPr>
            <a:r>
              <a:rPr lang="en-GB" sz="1200" b="1" kern="0">
                <a:solidFill>
                  <a:prstClr val="white"/>
                </a:solidFill>
                <a:latin typeface="Arial"/>
                <a:cs typeface="Arial"/>
                <a:sym typeface="Arial"/>
              </a:rPr>
              <a:t>296 bn for CAP &amp; fish</a:t>
            </a:r>
          </a:p>
        </p:txBody>
      </p:sp>
      <p:sp>
        <p:nvSpPr>
          <p:cNvPr id="18" name="Callout: Bent Line 17">
            <a:extLst>
              <a:ext uri="{FF2B5EF4-FFF2-40B4-BE49-F238E27FC236}">
                <a16:creationId xmlns:a16="http://schemas.microsoft.com/office/drawing/2014/main" id="{BAF63B98-5F45-E3BC-F6EB-4F37B8BD20A7}"/>
              </a:ext>
            </a:extLst>
          </p:cNvPr>
          <p:cNvSpPr/>
          <p:nvPr/>
        </p:nvSpPr>
        <p:spPr>
          <a:xfrm>
            <a:off x="46578" y="3403130"/>
            <a:ext cx="788670" cy="560889"/>
          </a:xfrm>
          <a:prstGeom prst="borderCallout2">
            <a:avLst>
              <a:gd name="adj1" fmla="val 32901"/>
              <a:gd name="adj2" fmla="val 102102"/>
              <a:gd name="adj3" fmla="val 31957"/>
              <a:gd name="adj4" fmla="val 111159"/>
              <a:gd name="adj5" fmla="val 87028"/>
              <a:gd name="adj6" fmla="val 11420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685800">
              <a:buClr>
                <a:srgbClr val="000000"/>
              </a:buClr>
            </a:pPr>
            <a:endParaRPr lang="en-GB" sz="1050" kern="0">
              <a:solidFill>
                <a:prstClr val="white"/>
              </a:solidFill>
              <a:latin typeface="Arial"/>
              <a:sym typeface="Arial"/>
            </a:endParaRPr>
          </a:p>
        </p:txBody>
      </p:sp>
      <p:sp>
        <p:nvSpPr>
          <p:cNvPr id="19" name="TextBox 18">
            <a:extLst>
              <a:ext uri="{FF2B5EF4-FFF2-40B4-BE49-F238E27FC236}">
                <a16:creationId xmlns:a16="http://schemas.microsoft.com/office/drawing/2014/main" id="{E84E9CA5-6B5C-98A7-2A11-37662436A4DE}"/>
              </a:ext>
            </a:extLst>
          </p:cNvPr>
          <p:cNvSpPr txBox="1"/>
          <p:nvPr/>
        </p:nvSpPr>
        <p:spPr>
          <a:xfrm>
            <a:off x="46578" y="3442951"/>
            <a:ext cx="911136" cy="461665"/>
          </a:xfrm>
          <a:prstGeom prst="rect">
            <a:avLst/>
          </a:prstGeom>
          <a:noFill/>
        </p:spPr>
        <p:txBody>
          <a:bodyPr wrap="square" rtlCol="0">
            <a:spAutoFit/>
          </a:bodyPr>
          <a:lstStyle/>
          <a:p>
            <a:pPr defTabSz="685800">
              <a:buClr>
                <a:srgbClr val="000000"/>
              </a:buClr>
            </a:pPr>
            <a:r>
              <a:rPr lang="en-GB" sz="1200" b="1" kern="0">
                <a:solidFill>
                  <a:prstClr val="white"/>
                </a:solidFill>
                <a:latin typeface="Arial"/>
                <a:cs typeface="Arial"/>
                <a:sym typeface="Arial"/>
              </a:rPr>
              <a:t>34 bn for Home </a:t>
            </a:r>
          </a:p>
        </p:txBody>
      </p:sp>
      <p:sp>
        <p:nvSpPr>
          <p:cNvPr id="20" name="Callout: Bent Line 19">
            <a:extLst>
              <a:ext uri="{FF2B5EF4-FFF2-40B4-BE49-F238E27FC236}">
                <a16:creationId xmlns:a16="http://schemas.microsoft.com/office/drawing/2014/main" id="{F8AD7F42-B6D9-5CFB-35AF-340B61E5B8AC}"/>
              </a:ext>
            </a:extLst>
          </p:cNvPr>
          <p:cNvSpPr/>
          <p:nvPr/>
        </p:nvSpPr>
        <p:spPr>
          <a:xfrm>
            <a:off x="33110" y="1158273"/>
            <a:ext cx="788670" cy="860439"/>
          </a:xfrm>
          <a:prstGeom prst="borderCallout2">
            <a:avLst>
              <a:gd name="adj1" fmla="val 32901"/>
              <a:gd name="adj2" fmla="val 102102"/>
              <a:gd name="adj3" fmla="val 31957"/>
              <a:gd name="adj4" fmla="val 111159"/>
              <a:gd name="adj5" fmla="val 87028"/>
              <a:gd name="adj6" fmla="val 114203"/>
            </a:avLst>
          </a:prstGeom>
          <a:solidFill>
            <a:srgbClr val="FFC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685800">
              <a:buClr>
                <a:srgbClr val="000000"/>
              </a:buClr>
            </a:pPr>
            <a:endParaRPr lang="en-GB" sz="1050" kern="0">
              <a:solidFill>
                <a:prstClr val="white"/>
              </a:solidFill>
              <a:latin typeface="Arial"/>
              <a:sym typeface="Arial"/>
            </a:endParaRPr>
          </a:p>
        </p:txBody>
      </p:sp>
      <p:sp>
        <p:nvSpPr>
          <p:cNvPr id="21" name="TextBox 20">
            <a:extLst>
              <a:ext uri="{FF2B5EF4-FFF2-40B4-BE49-F238E27FC236}">
                <a16:creationId xmlns:a16="http://schemas.microsoft.com/office/drawing/2014/main" id="{3989CFF1-CA40-DFD2-4E3E-31B32E07187B}"/>
              </a:ext>
            </a:extLst>
          </p:cNvPr>
          <p:cNvSpPr txBox="1"/>
          <p:nvPr/>
        </p:nvSpPr>
        <p:spPr>
          <a:xfrm>
            <a:off x="39005" y="1210315"/>
            <a:ext cx="788670" cy="830997"/>
          </a:xfrm>
          <a:prstGeom prst="rect">
            <a:avLst/>
          </a:prstGeom>
          <a:noFill/>
        </p:spPr>
        <p:txBody>
          <a:bodyPr wrap="square" rtlCol="0">
            <a:spAutoFit/>
          </a:bodyPr>
          <a:lstStyle/>
          <a:p>
            <a:pPr defTabSz="685800">
              <a:buClr>
                <a:srgbClr val="000000"/>
              </a:buClr>
            </a:pPr>
            <a:r>
              <a:rPr lang="en-GB" sz="1200" b="1" kern="0">
                <a:solidFill>
                  <a:prstClr val="white"/>
                </a:solidFill>
                <a:latin typeface="Arial"/>
                <a:cs typeface="Arial"/>
                <a:sym typeface="Arial"/>
              </a:rPr>
              <a:t>218 bn for less dev. regions</a:t>
            </a:r>
          </a:p>
        </p:txBody>
      </p:sp>
      <p:sp>
        <p:nvSpPr>
          <p:cNvPr id="22" name="Callout: Bent Line 21">
            <a:extLst>
              <a:ext uri="{FF2B5EF4-FFF2-40B4-BE49-F238E27FC236}">
                <a16:creationId xmlns:a16="http://schemas.microsoft.com/office/drawing/2014/main" id="{AF28AE29-C4A9-B37D-A4C3-1EA6F0D2E1E0}"/>
              </a:ext>
            </a:extLst>
          </p:cNvPr>
          <p:cNvSpPr/>
          <p:nvPr/>
        </p:nvSpPr>
        <p:spPr>
          <a:xfrm>
            <a:off x="3472719" y="1210315"/>
            <a:ext cx="788670" cy="505863"/>
          </a:xfrm>
          <a:prstGeom prst="borderCallout2">
            <a:avLst>
              <a:gd name="adj1" fmla="val 39680"/>
              <a:gd name="adj2" fmla="val -3985"/>
              <a:gd name="adj3" fmla="val 46870"/>
              <a:gd name="adj4" fmla="val -13189"/>
              <a:gd name="adj5" fmla="val 110075"/>
              <a:gd name="adj6" fmla="val -17101"/>
            </a:avLst>
          </a:prstGeom>
          <a:solidFill>
            <a:srgbClr val="FFC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685800">
              <a:buClr>
                <a:srgbClr val="000000"/>
              </a:buClr>
            </a:pPr>
            <a:endParaRPr lang="en-GB" sz="1050" kern="0">
              <a:solidFill>
                <a:prstClr val="white"/>
              </a:solidFill>
              <a:latin typeface="Arial"/>
              <a:sym typeface="Arial"/>
            </a:endParaRPr>
          </a:p>
        </p:txBody>
      </p:sp>
      <p:sp>
        <p:nvSpPr>
          <p:cNvPr id="23" name="TextBox 22">
            <a:extLst>
              <a:ext uri="{FF2B5EF4-FFF2-40B4-BE49-F238E27FC236}">
                <a16:creationId xmlns:a16="http://schemas.microsoft.com/office/drawing/2014/main" id="{3527C974-9288-5F31-DA2B-782A9A9B8FD3}"/>
              </a:ext>
            </a:extLst>
          </p:cNvPr>
          <p:cNvSpPr txBox="1"/>
          <p:nvPr/>
        </p:nvSpPr>
        <p:spPr>
          <a:xfrm>
            <a:off x="3472719" y="1243956"/>
            <a:ext cx="834586" cy="461665"/>
          </a:xfrm>
          <a:prstGeom prst="rect">
            <a:avLst/>
          </a:prstGeom>
          <a:noFill/>
        </p:spPr>
        <p:txBody>
          <a:bodyPr wrap="square" rtlCol="0">
            <a:spAutoFit/>
          </a:bodyPr>
          <a:lstStyle/>
          <a:p>
            <a:pPr defTabSz="685800">
              <a:buClr>
                <a:srgbClr val="000000"/>
              </a:buClr>
            </a:pPr>
            <a:r>
              <a:rPr lang="en-GB" sz="1200" b="1" kern="0" dirty="0">
                <a:solidFill>
                  <a:prstClr val="white"/>
                </a:solidFill>
                <a:latin typeface="Arial"/>
                <a:cs typeface="Arial"/>
                <a:sym typeface="Arial"/>
              </a:rPr>
              <a:t>14% / ~100 </a:t>
            </a:r>
            <a:r>
              <a:rPr lang="en-GB" sz="1200" b="1" kern="0" dirty="0" err="1">
                <a:solidFill>
                  <a:prstClr val="white"/>
                </a:solidFill>
                <a:latin typeface="Arial"/>
                <a:cs typeface="Arial"/>
                <a:sym typeface="Arial"/>
              </a:rPr>
              <a:t>bn</a:t>
            </a:r>
            <a:endParaRPr lang="en-GB" sz="1200" b="1" kern="0" dirty="0">
              <a:solidFill>
                <a:prstClr val="white"/>
              </a:solidFill>
              <a:latin typeface="Arial"/>
              <a:cs typeface="Arial"/>
              <a:sym typeface="Arial"/>
            </a:endParaRPr>
          </a:p>
        </p:txBody>
      </p:sp>
    </p:spTree>
    <p:extLst>
      <p:ext uri="{BB962C8B-B14F-4D97-AF65-F5344CB8AC3E}">
        <p14:creationId xmlns:p14="http://schemas.microsoft.com/office/powerpoint/2010/main" val="4617767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3346-EDE4-E311-A9A5-CC495627CC25}"/>
              </a:ext>
            </a:extLst>
          </p:cNvPr>
          <p:cNvSpPr>
            <a:spLocks noGrp="1"/>
          </p:cNvSpPr>
          <p:nvPr>
            <p:ph type="title"/>
          </p:nvPr>
        </p:nvSpPr>
        <p:spPr>
          <a:xfrm>
            <a:off x="453628" y="85726"/>
            <a:ext cx="8236744" cy="612678"/>
          </a:xfrm>
        </p:spPr>
        <p:txBody>
          <a:bodyPr/>
          <a:lstStyle/>
          <a:p>
            <a:r>
              <a:rPr lang="en-GB" sz="2400" dirty="0"/>
              <a:t>General and specific objectives for the ESF</a:t>
            </a:r>
          </a:p>
        </p:txBody>
      </p:sp>
      <p:sp>
        <p:nvSpPr>
          <p:cNvPr id="6" name="Content Placeholder 5">
            <a:extLst>
              <a:ext uri="{FF2B5EF4-FFF2-40B4-BE49-F238E27FC236}">
                <a16:creationId xmlns:a16="http://schemas.microsoft.com/office/drawing/2014/main" id="{C45EA267-73EB-3C3C-D4D2-2BEF572955FF}"/>
              </a:ext>
            </a:extLst>
          </p:cNvPr>
          <p:cNvSpPr>
            <a:spLocks noGrp="1"/>
          </p:cNvSpPr>
          <p:nvPr>
            <p:ph idx="1"/>
          </p:nvPr>
        </p:nvSpPr>
        <p:spPr>
          <a:xfrm>
            <a:off x="261258" y="698404"/>
            <a:ext cx="8561273" cy="1403312"/>
          </a:xfrm>
          <a:ln>
            <a:noFill/>
          </a:ln>
        </p:spPr>
        <p:txBody>
          <a:bodyPr vert="horz" lIns="108000" tIns="108000" rIns="108000" bIns="108000" rtlCol="0" anchor="t">
            <a:noAutofit/>
          </a:bodyPr>
          <a:lstStyle/>
          <a:p>
            <a:pPr marL="214313" indent="-214313">
              <a:lnSpc>
                <a:spcPct val="109000"/>
              </a:lnSpc>
              <a:spcBef>
                <a:spcPts val="450"/>
              </a:spcBef>
              <a:spcAft>
                <a:spcPts val="450"/>
              </a:spcAft>
              <a:buFont typeface="Arial" panose="020B0604020202020204" pitchFamily="34" charset="0"/>
              <a:buChar char="•"/>
            </a:pPr>
            <a:r>
              <a:rPr lang="cs-CZ" b="1" dirty="0">
                <a:solidFill>
                  <a:srgbClr val="003399"/>
                </a:solidFill>
              </a:rPr>
              <a:t>ESF: </a:t>
            </a:r>
            <a:r>
              <a:rPr lang="cs-CZ" b="1" dirty="0" err="1">
                <a:solidFill>
                  <a:srgbClr val="003399"/>
                </a:solidFill>
              </a:rPr>
              <a:t>seperate</a:t>
            </a:r>
            <a:r>
              <a:rPr lang="cs-CZ" b="1" dirty="0">
                <a:solidFill>
                  <a:srgbClr val="003399"/>
                </a:solidFill>
              </a:rPr>
              <a:t> </a:t>
            </a:r>
            <a:r>
              <a:rPr lang="cs-CZ" b="1" dirty="0" err="1">
                <a:solidFill>
                  <a:srgbClr val="003399"/>
                </a:solidFill>
              </a:rPr>
              <a:t>legal</a:t>
            </a:r>
            <a:r>
              <a:rPr lang="cs-CZ" b="1" dirty="0">
                <a:solidFill>
                  <a:srgbClr val="003399"/>
                </a:solidFill>
              </a:rPr>
              <a:t> </a:t>
            </a:r>
            <a:r>
              <a:rPr lang="cs-CZ" b="1" dirty="0" err="1">
                <a:solidFill>
                  <a:srgbClr val="003399"/>
                </a:solidFill>
              </a:rPr>
              <a:t>basis</a:t>
            </a:r>
            <a:r>
              <a:rPr lang="cs-CZ" b="1" dirty="0">
                <a:solidFill>
                  <a:srgbClr val="003399"/>
                </a:solidFill>
              </a:rPr>
              <a:t> but </a:t>
            </a:r>
            <a:r>
              <a:rPr lang="cs-CZ" b="1" dirty="0" err="1">
                <a:solidFill>
                  <a:srgbClr val="003399"/>
                </a:solidFill>
              </a:rPr>
              <a:t>anchored</a:t>
            </a:r>
            <a:r>
              <a:rPr lang="cs-CZ" b="1" dirty="0">
                <a:solidFill>
                  <a:srgbClr val="003399"/>
                </a:solidFill>
              </a:rPr>
              <a:t> in NRPP + Performance </a:t>
            </a:r>
            <a:r>
              <a:rPr lang="cs-CZ" b="1" dirty="0" err="1">
                <a:solidFill>
                  <a:srgbClr val="003399"/>
                </a:solidFill>
              </a:rPr>
              <a:t>Regulation</a:t>
            </a:r>
            <a:endParaRPr lang="cs-CZ" b="1" dirty="0">
              <a:solidFill>
                <a:srgbClr val="003399"/>
              </a:solidFill>
            </a:endParaRPr>
          </a:p>
          <a:p>
            <a:pPr marL="214313" indent="-214313">
              <a:lnSpc>
                <a:spcPct val="109000"/>
              </a:lnSpc>
              <a:spcBef>
                <a:spcPts val="450"/>
              </a:spcBef>
              <a:spcAft>
                <a:spcPts val="450"/>
              </a:spcAft>
              <a:buFont typeface="Arial" panose="020B0604020202020204" pitchFamily="34" charset="0"/>
              <a:buChar char="•"/>
            </a:pPr>
            <a:r>
              <a:rPr lang="en-GB" b="1" dirty="0">
                <a:solidFill>
                  <a:srgbClr val="003399"/>
                </a:solidFill>
              </a:rPr>
              <a:t>A strong link with the EPSR, the European Semester and the Employment Guidelines</a:t>
            </a:r>
            <a:endParaRPr lang="en-US" b="1" dirty="0">
              <a:solidFill>
                <a:srgbClr val="003399"/>
              </a:solidFill>
            </a:endParaRPr>
          </a:p>
          <a:p>
            <a:pPr marL="214313" indent="-214313">
              <a:lnSpc>
                <a:spcPct val="109000"/>
              </a:lnSpc>
              <a:spcBef>
                <a:spcPts val="450"/>
              </a:spcBef>
              <a:spcAft>
                <a:spcPts val="450"/>
              </a:spcAft>
              <a:buFont typeface="Arial" panose="020B0604020202020204" pitchFamily="34" charset="0"/>
              <a:buChar char="•"/>
            </a:pPr>
            <a:r>
              <a:rPr lang="en-US" b="1" dirty="0">
                <a:solidFill>
                  <a:srgbClr val="003399"/>
                </a:solidFill>
              </a:rPr>
              <a:t>General objective:</a:t>
            </a:r>
            <a:r>
              <a:rPr lang="en-US" dirty="0">
                <a:solidFill>
                  <a:srgbClr val="003399"/>
                </a:solidFill>
              </a:rPr>
              <a:t> quality employment, education and skills and social inclusion and a socially fair transition towards climate neutrality (soft JTF + SCF).</a:t>
            </a:r>
            <a:endParaRPr lang="en-GB" b="1" dirty="0">
              <a:solidFill>
                <a:srgbClr val="003399"/>
              </a:solidFill>
            </a:endParaRPr>
          </a:p>
          <a:p>
            <a:pPr marL="214313" indent="-214313">
              <a:lnSpc>
                <a:spcPct val="109000"/>
              </a:lnSpc>
              <a:spcBef>
                <a:spcPts val="450"/>
              </a:spcBef>
              <a:spcAft>
                <a:spcPts val="450"/>
              </a:spcAft>
              <a:buFont typeface="Arial" panose="020B0604020202020204" pitchFamily="34" charset="0"/>
              <a:buChar char="•"/>
            </a:pPr>
            <a:r>
              <a:rPr lang="en-GB" b="1" dirty="0">
                <a:solidFill>
                  <a:srgbClr val="003399"/>
                </a:solidFill>
              </a:rPr>
              <a:t>Specific objectives</a:t>
            </a:r>
            <a:r>
              <a:rPr lang="en-US" dirty="0">
                <a:solidFill>
                  <a:srgbClr val="003399"/>
                </a:solidFill>
              </a:rPr>
              <a:t>:</a:t>
            </a:r>
            <a:endParaRPr lang="en-GB" sz="1350" b="1" dirty="0">
              <a:solidFill>
                <a:srgbClr val="003399"/>
              </a:solidFill>
            </a:endParaRPr>
          </a:p>
        </p:txBody>
      </p:sp>
      <p:sp>
        <p:nvSpPr>
          <p:cNvPr id="4" name="Scroll: Vertical 3">
            <a:extLst>
              <a:ext uri="{FF2B5EF4-FFF2-40B4-BE49-F238E27FC236}">
                <a16:creationId xmlns:a16="http://schemas.microsoft.com/office/drawing/2014/main" id="{3B28A6EC-AF7A-3F7C-7A8B-AD812E8CF62F}"/>
              </a:ext>
            </a:extLst>
          </p:cNvPr>
          <p:cNvSpPr/>
          <p:nvPr/>
        </p:nvSpPr>
        <p:spPr>
          <a:xfrm>
            <a:off x="94209" y="2804255"/>
            <a:ext cx="2362795" cy="1694957"/>
          </a:xfrm>
          <a:prstGeom prst="verticalScroll">
            <a:avLst/>
          </a:prstGeom>
          <a:solidFill>
            <a:srgbClr val="003399"/>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64294" lvl="1" defTabSz="685800">
              <a:lnSpc>
                <a:spcPct val="109000"/>
              </a:lnSpc>
              <a:spcBef>
                <a:spcPts val="450"/>
              </a:spcBef>
              <a:spcAft>
                <a:spcPts val="450"/>
              </a:spcAft>
              <a:buClr>
                <a:srgbClr val="000000"/>
              </a:buClr>
            </a:pPr>
            <a:r>
              <a:rPr lang="en-US" sz="1350" kern="0" dirty="0">
                <a:solidFill>
                  <a:prstClr val="white"/>
                </a:solidFill>
                <a:latin typeface="Arial"/>
                <a:sym typeface="Arial"/>
              </a:rPr>
              <a:t>employment, access to </a:t>
            </a:r>
            <a:r>
              <a:rPr lang="en-US" sz="1350" kern="0" dirty="0" err="1">
                <a:solidFill>
                  <a:prstClr val="white"/>
                </a:solidFill>
                <a:latin typeface="Arial"/>
                <a:sym typeface="Arial"/>
              </a:rPr>
              <a:t>labour</a:t>
            </a:r>
            <a:r>
              <a:rPr lang="en-US" sz="1350" kern="0" dirty="0">
                <a:solidFill>
                  <a:prstClr val="white"/>
                </a:solidFill>
                <a:latin typeface="Arial"/>
                <a:sym typeface="Arial"/>
              </a:rPr>
              <a:t> market, fair/ quality working conditions and </a:t>
            </a:r>
            <a:r>
              <a:rPr lang="en-US" sz="1350" kern="0" dirty="0" err="1">
                <a:solidFill>
                  <a:prstClr val="white"/>
                </a:solidFill>
                <a:latin typeface="Arial"/>
                <a:sym typeface="Arial"/>
              </a:rPr>
              <a:t>labour</a:t>
            </a:r>
            <a:r>
              <a:rPr lang="en-US" sz="1350" kern="0" dirty="0">
                <a:solidFill>
                  <a:prstClr val="white"/>
                </a:solidFill>
                <a:latin typeface="Arial"/>
                <a:sym typeface="Arial"/>
              </a:rPr>
              <a:t> mobility;</a:t>
            </a:r>
          </a:p>
        </p:txBody>
      </p:sp>
      <p:sp>
        <p:nvSpPr>
          <p:cNvPr id="5" name="Scroll: Vertical 4">
            <a:extLst>
              <a:ext uri="{FF2B5EF4-FFF2-40B4-BE49-F238E27FC236}">
                <a16:creationId xmlns:a16="http://schemas.microsoft.com/office/drawing/2014/main" id="{5B0CA12E-BC10-1090-D4FA-DDB90F442E66}"/>
              </a:ext>
            </a:extLst>
          </p:cNvPr>
          <p:cNvSpPr/>
          <p:nvPr/>
        </p:nvSpPr>
        <p:spPr>
          <a:xfrm>
            <a:off x="2357214" y="2431836"/>
            <a:ext cx="2150269" cy="1219898"/>
          </a:xfrm>
          <a:prstGeom prst="verticalScroll">
            <a:avLst/>
          </a:prstGeom>
          <a:solidFill>
            <a:srgbClr val="003399"/>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64294" lvl="1" defTabSz="685800">
              <a:lnSpc>
                <a:spcPct val="109000"/>
              </a:lnSpc>
              <a:spcBef>
                <a:spcPts val="450"/>
              </a:spcBef>
              <a:spcAft>
                <a:spcPts val="450"/>
              </a:spcAft>
              <a:buClr>
                <a:srgbClr val="000000"/>
              </a:buClr>
            </a:pPr>
            <a:r>
              <a:rPr lang="en-US" sz="1350" kern="0" dirty="0" err="1">
                <a:solidFill>
                  <a:prstClr val="white"/>
                </a:solidFill>
                <a:latin typeface="Arial"/>
                <a:sym typeface="Arial"/>
              </a:rPr>
              <a:t>labour</a:t>
            </a:r>
            <a:r>
              <a:rPr lang="en-US" sz="1350" kern="0" dirty="0">
                <a:solidFill>
                  <a:prstClr val="white"/>
                </a:solidFill>
                <a:latin typeface="Arial"/>
                <a:sym typeface="Arial"/>
              </a:rPr>
              <a:t> supply by education and lifelong learning</a:t>
            </a:r>
          </a:p>
        </p:txBody>
      </p:sp>
      <p:sp>
        <p:nvSpPr>
          <p:cNvPr id="7" name="Scroll: Vertical 6">
            <a:extLst>
              <a:ext uri="{FF2B5EF4-FFF2-40B4-BE49-F238E27FC236}">
                <a16:creationId xmlns:a16="http://schemas.microsoft.com/office/drawing/2014/main" id="{9D4FC973-68D9-5933-5568-2E9BE1B4207D}"/>
              </a:ext>
            </a:extLst>
          </p:cNvPr>
          <p:cNvSpPr/>
          <p:nvPr/>
        </p:nvSpPr>
        <p:spPr>
          <a:xfrm>
            <a:off x="4487166" y="2058038"/>
            <a:ext cx="2150269" cy="2766315"/>
          </a:xfrm>
          <a:prstGeom prst="verticalScroll">
            <a:avLst>
              <a:gd name="adj" fmla="val 11836"/>
            </a:avLst>
          </a:prstGeom>
          <a:solidFill>
            <a:srgbClr val="0066FF"/>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64294" lvl="1" defTabSz="685800">
              <a:lnSpc>
                <a:spcPct val="109000"/>
              </a:lnSpc>
              <a:spcBef>
                <a:spcPts val="450"/>
              </a:spcBef>
              <a:spcAft>
                <a:spcPts val="450"/>
              </a:spcAft>
              <a:buClr>
                <a:srgbClr val="000000"/>
              </a:buClr>
            </a:pPr>
            <a:r>
              <a:rPr lang="en-US" sz="1350" kern="0" dirty="0">
                <a:solidFill>
                  <a:prstClr val="white"/>
                </a:solidFill>
                <a:latin typeface="Arial"/>
                <a:sym typeface="Arial"/>
              </a:rPr>
              <a:t>equal opportunities for all, strong social safety nets, social inclusion and fighting poverty and </a:t>
            </a:r>
            <a:r>
              <a:rPr lang="en-US" sz="1350" b="1" kern="0" dirty="0">
                <a:solidFill>
                  <a:prstClr val="white"/>
                </a:solidFill>
                <a:latin typeface="Arial"/>
                <a:sym typeface="Arial"/>
              </a:rPr>
              <a:t>homelessness</a:t>
            </a:r>
            <a:r>
              <a:rPr lang="en-US" sz="1350" kern="0" dirty="0">
                <a:solidFill>
                  <a:prstClr val="white"/>
                </a:solidFill>
                <a:latin typeface="Arial"/>
                <a:sym typeface="Arial"/>
              </a:rPr>
              <a:t>, and social infrastructure</a:t>
            </a:r>
          </a:p>
        </p:txBody>
      </p:sp>
      <p:sp>
        <p:nvSpPr>
          <p:cNvPr id="8" name="Scroll: Vertical 7">
            <a:extLst>
              <a:ext uri="{FF2B5EF4-FFF2-40B4-BE49-F238E27FC236}">
                <a16:creationId xmlns:a16="http://schemas.microsoft.com/office/drawing/2014/main" id="{96FF3EBA-7421-DE8F-AA65-EEA086B263EE}"/>
              </a:ext>
            </a:extLst>
          </p:cNvPr>
          <p:cNvSpPr/>
          <p:nvPr/>
        </p:nvSpPr>
        <p:spPr>
          <a:xfrm>
            <a:off x="6728070" y="1814055"/>
            <a:ext cx="2321721" cy="1596424"/>
          </a:xfrm>
          <a:prstGeom prst="verticalScroll">
            <a:avLst/>
          </a:prstGeom>
          <a:solidFill>
            <a:srgbClr val="0066FF"/>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64294" lvl="1" defTabSz="685800">
              <a:lnSpc>
                <a:spcPct val="109000"/>
              </a:lnSpc>
              <a:spcBef>
                <a:spcPts val="450"/>
              </a:spcBef>
              <a:spcAft>
                <a:spcPts val="450"/>
              </a:spcAft>
              <a:buClr>
                <a:srgbClr val="000000"/>
              </a:buClr>
            </a:pPr>
            <a:r>
              <a:rPr lang="en-US" sz="1350" kern="0" dirty="0">
                <a:solidFill>
                  <a:prstClr val="white"/>
                </a:solidFill>
                <a:latin typeface="Arial"/>
                <a:sym typeface="Arial"/>
              </a:rPr>
              <a:t>access to services and associated infrastructure, incl. healthcare, child and LTC services</a:t>
            </a:r>
          </a:p>
        </p:txBody>
      </p:sp>
      <p:sp>
        <p:nvSpPr>
          <p:cNvPr id="9" name="Scroll: Vertical 8">
            <a:extLst>
              <a:ext uri="{FF2B5EF4-FFF2-40B4-BE49-F238E27FC236}">
                <a16:creationId xmlns:a16="http://schemas.microsoft.com/office/drawing/2014/main" id="{A59348AA-DD3C-823F-8CD9-2CCDADFC91FE}"/>
              </a:ext>
            </a:extLst>
          </p:cNvPr>
          <p:cNvSpPr/>
          <p:nvPr/>
        </p:nvSpPr>
        <p:spPr>
          <a:xfrm>
            <a:off x="6570015" y="3461350"/>
            <a:ext cx="2479776" cy="1596425"/>
          </a:xfrm>
          <a:prstGeom prst="verticalScroll">
            <a:avLst/>
          </a:prstGeom>
          <a:solidFill>
            <a:srgbClr val="0066FF"/>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64294" lvl="1" defTabSz="685800">
              <a:lnSpc>
                <a:spcPct val="109000"/>
              </a:lnSpc>
              <a:spcBef>
                <a:spcPts val="450"/>
              </a:spcBef>
              <a:spcAft>
                <a:spcPts val="450"/>
              </a:spcAft>
              <a:buClr>
                <a:srgbClr val="000000"/>
              </a:buClr>
            </a:pPr>
            <a:r>
              <a:rPr lang="en-US" sz="1350" kern="0" dirty="0">
                <a:solidFill>
                  <a:prstClr val="white"/>
                </a:solidFill>
                <a:latin typeface="Arial"/>
                <a:sym typeface="Arial"/>
              </a:rPr>
              <a:t>demographic change, incl. </a:t>
            </a:r>
            <a:r>
              <a:rPr lang="en-US" sz="1350" kern="0" dirty="0" err="1">
                <a:solidFill>
                  <a:prstClr val="white"/>
                </a:solidFill>
                <a:latin typeface="Arial"/>
                <a:sym typeface="Arial"/>
              </a:rPr>
              <a:t>labour</a:t>
            </a:r>
            <a:r>
              <a:rPr lang="en-US" sz="1350" kern="0" dirty="0">
                <a:solidFill>
                  <a:prstClr val="white"/>
                </a:solidFill>
                <a:latin typeface="Arial"/>
                <a:sym typeface="Arial"/>
              </a:rPr>
              <a:t> shortages and disparities between generations </a:t>
            </a:r>
            <a:r>
              <a:rPr lang="en-US" sz="1350" kern="0" dirty="0" smtClean="0">
                <a:solidFill>
                  <a:prstClr val="white"/>
                </a:solidFill>
                <a:latin typeface="Arial"/>
                <a:sym typeface="Arial"/>
              </a:rPr>
              <a:t>and</a:t>
            </a:r>
            <a:r>
              <a:rPr lang="sk-SK" sz="1350" kern="0" dirty="0" smtClean="0">
                <a:solidFill>
                  <a:prstClr val="white"/>
                </a:solidFill>
                <a:latin typeface="Arial"/>
                <a:sym typeface="Arial"/>
              </a:rPr>
              <a:t> </a:t>
            </a:r>
            <a:r>
              <a:rPr lang="en-US" sz="1350" kern="0" dirty="0" smtClean="0">
                <a:solidFill>
                  <a:prstClr val="white"/>
                </a:solidFill>
                <a:latin typeface="Arial"/>
                <a:sym typeface="Arial"/>
              </a:rPr>
              <a:t>regions</a:t>
            </a:r>
            <a:endParaRPr lang="en-US" sz="1350" kern="0" dirty="0">
              <a:solidFill>
                <a:prstClr val="white"/>
              </a:solidFill>
              <a:latin typeface="Arial"/>
              <a:sym typeface="Arial"/>
            </a:endParaRPr>
          </a:p>
        </p:txBody>
      </p:sp>
      <p:sp>
        <p:nvSpPr>
          <p:cNvPr id="10" name="Scroll: Vertical 9">
            <a:extLst>
              <a:ext uri="{FF2B5EF4-FFF2-40B4-BE49-F238E27FC236}">
                <a16:creationId xmlns:a16="http://schemas.microsoft.com/office/drawing/2014/main" id="{7DA1BC54-A362-AA20-DF79-C63858AD46BB}"/>
              </a:ext>
            </a:extLst>
          </p:cNvPr>
          <p:cNvSpPr/>
          <p:nvPr/>
        </p:nvSpPr>
        <p:spPr>
          <a:xfrm>
            <a:off x="2246262" y="3698401"/>
            <a:ext cx="2150269" cy="1219898"/>
          </a:xfrm>
          <a:prstGeom prst="verticalScroll">
            <a:avLst/>
          </a:prstGeom>
          <a:solidFill>
            <a:srgbClr val="003399"/>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64294" lvl="1" defTabSz="685800">
              <a:lnSpc>
                <a:spcPct val="109000"/>
              </a:lnSpc>
              <a:spcBef>
                <a:spcPts val="450"/>
              </a:spcBef>
              <a:spcAft>
                <a:spcPts val="450"/>
              </a:spcAft>
              <a:buClr>
                <a:srgbClr val="000000"/>
              </a:buClr>
            </a:pPr>
            <a:r>
              <a:rPr lang="en-US" sz="1350" kern="0" dirty="0">
                <a:solidFill>
                  <a:prstClr val="white"/>
                </a:solidFill>
                <a:latin typeface="Arial"/>
                <a:sym typeface="Arial"/>
              </a:rPr>
              <a:t>addressing the social impacts of… [ETS2]  (i.e. SCF)</a:t>
            </a:r>
          </a:p>
        </p:txBody>
      </p:sp>
    </p:spTree>
    <p:extLst>
      <p:ext uri="{BB962C8B-B14F-4D97-AF65-F5344CB8AC3E}">
        <p14:creationId xmlns:p14="http://schemas.microsoft.com/office/powerpoint/2010/main" val="348920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1950" lvl="0" algn="ctr" defTabSz="914400">
              <a:tabLst>
                <a:tab pos="803275" algn="l"/>
                <a:tab pos="1524000" algn="l"/>
              </a:tabLst>
              <a:defRPr sz="1800" b="0" i="0" u="none" strike="noStrike" kern="0" cap="none" spc="0" baseline="0">
                <a:solidFill>
                  <a:srgbClr val="000000"/>
                </a:solidFill>
                <a:uFillTx/>
              </a:defRPr>
            </a:pPr>
            <a:r>
              <a:rPr lang="pt-BR" sz="2000" b="1" kern="0" dirty="0" smtClean="0">
                <a:solidFill>
                  <a:srgbClr val="000000"/>
                </a:solidFill>
                <a:latin typeface="Arial" panose="020B0604020202020204" pitchFamily="34" charset="0"/>
                <a:cs typeface="Arial" panose="020B0604020202020204" pitchFamily="34" charset="0"/>
              </a:rPr>
              <a:t>Implementácia </a:t>
            </a:r>
            <a:r>
              <a:rPr lang="pt-BR" sz="2000" b="1" kern="0" dirty="0">
                <a:solidFill>
                  <a:srgbClr val="000000"/>
                </a:solidFill>
                <a:latin typeface="Arial" panose="020B0604020202020204" pitchFamily="34" charset="0"/>
                <a:cs typeface="Arial" panose="020B0604020202020204" pitchFamily="34" charset="0"/>
              </a:rPr>
              <a:t>CP4 k </a:t>
            </a:r>
            <a:r>
              <a:rPr lang="sk-SK" sz="2000" b="1" kern="0" dirty="0" smtClean="0">
                <a:solidFill>
                  <a:srgbClr val="000000"/>
                </a:solidFill>
                <a:latin typeface="Arial" panose="020B0604020202020204" pitchFamily="34" charset="0"/>
                <a:cs typeface="Arial" panose="020B0604020202020204" pitchFamily="34" charset="0"/>
              </a:rPr>
              <a:t>30</a:t>
            </a:r>
            <a:r>
              <a:rPr lang="pt-BR" sz="2000" b="1" kern="0" dirty="0" smtClean="0">
                <a:solidFill>
                  <a:srgbClr val="000000"/>
                </a:solidFill>
                <a:latin typeface="Arial" panose="020B0604020202020204" pitchFamily="34" charset="0"/>
                <a:cs typeface="Arial" panose="020B0604020202020204" pitchFamily="34" charset="0"/>
              </a:rPr>
              <a:t>.</a:t>
            </a:r>
            <a:r>
              <a:rPr lang="sk-SK" sz="2000" b="1" kern="0" dirty="0" smtClean="0">
                <a:solidFill>
                  <a:srgbClr val="000000"/>
                </a:solidFill>
                <a:latin typeface="Arial" panose="020B0604020202020204" pitchFamily="34" charset="0"/>
                <a:cs typeface="Arial" panose="020B0604020202020204" pitchFamily="34" charset="0"/>
              </a:rPr>
              <a:t>9</a:t>
            </a:r>
            <a:r>
              <a:rPr lang="pt-BR" sz="2000" b="1" kern="0" dirty="0" smtClean="0">
                <a:solidFill>
                  <a:srgbClr val="000000"/>
                </a:solidFill>
                <a:latin typeface="Arial" panose="020B0604020202020204" pitchFamily="34" charset="0"/>
                <a:cs typeface="Arial" panose="020B0604020202020204" pitchFamily="34" charset="0"/>
              </a:rPr>
              <a:t>.2025</a:t>
            </a:r>
            <a:endParaRPr lang="pt-BR" sz="2000" b="1" kern="0" dirty="0">
              <a:solidFill>
                <a:srgbClr val="000000"/>
              </a:solidFill>
              <a:latin typeface="Arial" panose="020B0604020202020204" pitchFamily="34" charset="0"/>
              <a:cs typeface="Arial" panose="020B0604020202020204" pitchFamily="34" charset="0"/>
            </a:endParaRPr>
          </a:p>
          <a:p>
            <a:pPr marL="361950" lvl="0" algn="ctr" defTabSz="914400">
              <a:tabLst>
                <a:tab pos="803275" algn="l"/>
                <a:tab pos="1524000" algn="l"/>
              </a:tabLst>
              <a:defRPr sz="1800" b="0" i="0" u="none" strike="noStrike" kern="0" cap="none" spc="0" baseline="0">
                <a:solidFill>
                  <a:srgbClr val="000000"/>
                </a:solidFill>
                <a:uFillTx/>
              </a:defRPr>
            </a:pPr>
            <a:r>
              <a:rPr lang="pt-BR" sz="1800" b="1" kern="0" dirty="0">
                <a:solidFill>
                  <a:srgbClr val="000000"/>
                </a:solidFill>
                <a:latin typeface="Arial" panose="020B0604020202020204" pitchFamily="34" charset="0"/>
                <a:cs typeface="Arial" panose="020B0604020202020204" pitchFamily="34" charset="0"/>
              </a:rPr>
              <a:t>(celková alokácia 3 </a:t>
            </a:r>
            <a:r>
              <a:rPr lang="pt-BR" sz="1800" b="1" kern="0" dirty="0" smtClean="0">
                <a:solidFill>
                  <a:srgbClr val="000000"/>
                </a:solidFill>
                <a:latin typeface="Arial" panose="020B0604020202020204" pitchFamily="34" charset="0"/>
                <a:cs typeface="Arial" panose="020B0604020202020204" pitchFamily="34" charset="0"/>
              </a:rPr>
              <a:t>2</a:t>
            </a:r>
            <a:r>
              <a:rPr lang="sk-SK" sz="1800" b="1" kern="0" dirty="0" smtClean="0">
                <a:solidFill>
                  <a:srgbClr val="000000"/>
                </a:solidFill>
                <a:latin typeface="Arial" panose="020B0604020202020204" pitchFamily="34" charset="0"/>
                <a:cs typeface="Arial" panose="020B0604020202020204" pitchFamily="34" charset="0"/>
              </a:rPr>
              <a:t>20</a:t>
            </a:r>
            <a:r>
              <a:rPr lang="pt-BR" sz="1800" b="1" kern="0" dirty="0" smtClean="0">
                <a:solidFill>
                  <a:srgbClr val="000000"/>
                </a:solidFill>
                <a:latin typeface="Arial" panose="020B0604020202020204" pitchFamily="34" charset="0"/>
                <a:cs typeface="Arial" panose="020B0604020202020204" pitchFamily="34" charset="0"/>
              </a:rPr>
              <a:t> </a:t>
            </a:r>
            <a:r>
              <a:rPr lang="sk-SK" sz="1800" b="1" kern="0" dirty="0" smtClean="0">
                <a:solidFill>
                  <a:srgbClr val="000000"/>
                </a:solidFill>
                <a:latin typeface="Arial" panose="020B0604020202020204" pitchFamily="34" charset="0"/>
                <a:cs typeface="Arial" panose="020B0604020202020204" pitchFamily="34" charset="0"/>
              </a:rPr>
              <a:t>290</a:t>
            </a:r>
            <a:r>
              <a:rPr lang="pt-BR" sz="1800" b="1" kern="0" dirty="0" smtClean="0">
                <a:solidFill>
                  <a:srgbClr val="000000"/>
                </a:solidFill>
                <a:latin typeface="Arial" panose="020B0604020202020204" pitchFamily="34" charset="0"/>
                <a:cs typeface="Arial" panose="020B0604020202020204" pitchFamily="34" charset="0"/>
              </a:rPr>
              <a:t> </a:t>
            </a:r>
            <a:r>
              <a:rPr lang="sk-SK" sz="1800" b="1" kern="0" dirty="0" smtClean="0">
                <a:solidFill>
                  <a:srgbClr val="000000"/>
                </a:solidFill>
                <a:latin typeface="Arial" panose="020B0604020202020204" pitchFamily="34" charset="0"/>
                <a:cs typeface="Arial" panose="020B0604020202020204" pitchFamily="34" charset="0"/>
              </a:rPr>
              <a:t>528</a:t>
            </a:r>
            <a:r>
              <a:rPr lang="pt-BR" sz="1800" b="1" kern="0" dirty="0" smtClean="0">
                <a:solidFill>
                  <a:srgbClr val="000000"/>
                </a:solidFill>
                <a:latin typeface="Arial" panose="020B0604020202020204" pitchFamily="34" charset="0"/>
                <a:cs typeface="Arial" panose="020B0604020202020204" pitchFamily="34" charset="0"/>
              </a:rPr>
              <a:t> </a:t>
            </a:r>
            <a:r>
              <a:rPr lang="pt-BR" sz="1800" b="1" kern="0" dirty="0">
                <a:solidFill>
                  <a:srgbClr val="000000"/>
                </a:solidFill>
                <a:latin typeface="Arial" panose="020B0604020202020204" pitchFamily="34" charset="0"/>
                <a:cs typeface="Arial" panose="020B0604020202020204" pitchFamily="34" charset="0"/>
              </a:rPr>
              <a:t>€)</a:t>
            </a:r>
          </a:p>
          <a:p>
            <a:pPr marL="361950" lvl="0" algn="ctr" defTabSz="914400">
              <a:tabLst>
                <a:tab pos="803275" algn="l"/>
                <a:tab pos="1524000" algn="l"/>
              </a:tabLst>
              <a:defRPr sz="1800" b="0" i="0" u="none" strike="noStrike" kern="0" cap="none" spc="0" baseline="0">
                <a:solidFill>
                  <a:srgbClr val="000000"/>
                </a:solidFill>
                <a:uFillTx/>
              </a:defRPr>
            </a:pPr>
            <a:endParaRPr lang="sk-SK" sz="2200" b="1" kern="0" dirty="0" smtClean="0">
              <a:solidFill>
                <a:srgbClr val="000000"/>
              </a:solidFill>
              <a:latin typeface="Arial" panose="020B0604020202020204" pitchFamily="34" charset="0"/>
              <a:cs typeface="Arial" panose="020B0604020202020204" pitchFamily="34" charset="0"/>
            </a:endParaRPr>
          </a:p>
          <a:p>
            <a:pPr marL="446090" lvl="1" indent="-171450" algn="just" defTabSz="914400">
              <a:buSzPct val="100000"/>
              <a:buFont typeface="Arial" pitchFamily="34"/>
              <a:buChar char="•"/>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
        <p:nvSpPr>
          <p:cNvPr id="8" name="Prstenec 23"/>
          <p:cNvSpPr/>
          <p:nvPr/>
        </p:nvSpPr>
        <p:spPr>
          <a:xfrm>
            <a:off x="870589" y="1332714"/>
            <a:ext cx="1728000" cy="1692000"/>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2591"/>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chemeClr val="bg1">
              <a:lumMod val="85000"/>
            </a:schemeClr>
          </a:solidFill>
          <a:ln w="12701" cap="flat">
            <a:solidFill>
              <a:schemeClr val="bg1">
                <a:lumMod val="8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sz="1400" b="0" i="0" u="none" strike="noStrike" kern="0" cap="none" spc="0" baseline="0" dirty="0">
              <a:solidFill>
                <a:srgbClr val="004C96"/>
              </a:solidFill>
              <a:uFillTx/>
              <a:latin typeface="Calibri"/>
            </a:endParaRPr>
          </a:p>
        </p:txBody>
      </p:sp>
      <p:pic>
        <p:nvPicPr>
          <p:cNvPr id="9" name="Obrázok 8"/>
          <p:cNvPicPr>
            <a:picLocks noChangeAspect="1"/>
          </p:cNvPicPr>
          <p:nvPr/>
        </p:nvPicPr>
        <p:blipFill>
          <a:blip r:embed="rId4"/>
          <a:stretch>
            <a:fillRect/>
          </a:stretch>
        </p:blipFill>
        <p:spPr>
          <a:xfrm>
            <a:off x="1534685" y="1782714"/>
            <a:ext cx="399808" cy="396000"/>
          </a:xfrm>
          <a:prstGeom prst="rect">
            <a:avLst/>
          </a:prstGeom>
        </p:spPr>
      </p:pic>
      <p:sp>
        <p:nvSpPr>
          <p:cNvPr id="11" name="Zástupný objekt pre text 3"/>
          <p:cNvSpPr txBox="1"/>
          <p:nvPr/>
        </p:nvSpPr>
        <p:spPr>
          <a:xfrm>
            <a:off x="618588" y="3098673"/>
            <a:ext cx="2232000" cy="1181957"/>
          </a:xfrm>
          <a:prstGeom prst="rect">
            <a:avLst/>
          </a:prstGeom>
          <a:solidFill>
            <a:schemeClr val="bg1">
              <a:lumMod val="85000"/>
            </a:schemeClr>
          </a:solidFill>
          <a:ln w="12701" cap="flat">
            <a:solidFill>
              <a:schemeClr val="bg1">
                <a:lumMod val="85000"/>
              </a:schemeClr>
            </a:solidFill>
            <a:prstDash val="solid"/>
            <a:miter/>
          </a:ln>
        </p:spPr>
        <p:txBody>
          <a:bodyPr vert="horz" wrap="square" lIns="91440" tIns="45720" rIns="91440" bIns="45720" anchor="t" anchorCtr="1" compatLnSpc="1">
            <a:noAutofit/>
          </a:bodyPr>
          <a:lstStyle/>
          <a:p>
            <a:pPr marL="0" marR="0" lvl="0" indent="0" algn="ctr" defTabSz="914400" rtl="0" fontAlgn="ctr" hangingPunct="1">
              <a:lnSpc>
                <a:spcPct val="100000"/>
              </a:lnSpc>
              <a:spcBef>
                <a:spcPts val="600"/>
              </a:spcBef>
              <a:spcAft>
                <a:spcPts val="0"/>
              </a:spcAft>
              <a:buNone/>
              <a:tabLst/>
              <a:defRPr sz="1800" b="0" i="0" u="none" strike="noStrike" kern="0" cap="none" spc="0" baseline="0">
                <a:solidFill>
                  <a:srgbClr val="000000"/>
                </a:solidFill>
                <a:uFillTx/>
              </a:defRPr>
            </a:pPr>
            <a:r>
              <a:rPr lang="sk-SK" sz="1400" b="1" i="0" u="none" strike="noStrike" kern="1200" cap="none" spc="0" baseline="0" dirty="0" smtClean="0">
                <a:solidFill>
                  <a:srgbClr val="000000"/>
                </a:solidFill>
                <a:uFillTx/>
                <a:latin typeface="Arial" panose="020B0604020202020204" pitchFamily="34" charset="0"/>
                <a:cs typeface="Arial" panose="020B0604020202020204" pitchFamily="34" charset="0"/>
              </a:rPr>
              <a:t>119 vyhlásených </a:t>
            </a:r>
          </a:p>
          <a:p>
            <a:pPr marL="0" marR="0" lvl="0" indent="0" algn="ctr" defTabSz="914400" rtl="0" fontAlgn="ctr" hangingPunct="1">
              <a:lnSpc>
                <a:spcPct val="100000"/>
              </a:lnSpc>
              <a:spcAft>
                <a:spcPts val="0"/>
              </a:spcAft>
              <a:buNone/>
              <a:tabLst/>
              <a:defRPr sz="1800" b="0" i="0" u="none" strike="noStrike" kern="0" cap="none" spc="0" baseline="0">
                <a:solidFill>
                  <a:srgbClr val="000000"/>
                </a:solidFill>
                <a:uFillTx/>
              </a:defRPr>
            </a:pPr>
            <a:r>
              <a:rPr lang="sk-SK" sz="1400" b="1" i="0" u="none" strike="noStrike" kern="1200" cap="none" spc="0" baseline="0" dirty="0" smtClean="0">
                <a:solidFill>
                  <a:srgbClr val="000000"/>
                </a:solidFill>
                <a:uFillTx/>
                <a:latin typeface="Arial" panose="020B0604020202020204" pitchFamily="34" charset="0"/>
                <a:cs typeface="Arial" panose="020B0604020202020204" pitchFamily="34" charset="0"/>
              </a:rPr>
              <a:t>výziev </a:t>
            </a:r>
            <a:endParaRPr lang="sk-SK" sz="1400" b="1"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ctr" defTabSz="914400" rtl="0" fontAlgn="ctr" hangingPunct="1">
              <a:lnSpc>
                <a:spcPct val="100000"/>
              </a:lnSpc>
              <a:spcBef>
                <a:spcPts val="600"/>
              </a:spcBef>
              <a:spcAft>
                <a:spcPts val="0"/>
              </a:spcAft>
              <a:buNone/>
              <a:tabLs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2 340 946 578 </a:t>
            </a:r>
            <a:r>
              <a:rPr lang="sk-SK" sz="1400" b="1" i="0" u="none" strike="noStrike" kern="1200" cap="none" spc="0" baseline="0" dirty="0" smtClean="0">
                <a:solidFill>
                  <a:srgbClr val="000000"/>
                </a:solidFill>
                <a:uFillTx/>
                <a:latin typeface="Arial" panose="020B0604020202020204" pitchFamily="34" charset="0"/>
                <a:cs typeface="Arial" panose="020B0604020202020204" pitchFamily="34" charset="0"/>
              </a:rPr>
              <a:t>€ </a:t>
            </a:r>
            <a:endParaRPr lang="sk-SK" sz="1400" b="1"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ctr" defTabSz="914400" rtl="0" fontAlgn="ctr" hangingPunct="1">
              <a:lnSpc>
                <a:spcPct val="100000"/>
              </a:lnSpc>
              <a:spcBef>
                <a:spcPts val="600"/>
              </a:spcBef>
              <a:spcAft>
                <a:spcPts val="0"/>
              </a:spcAft>
              <a:buNone/>
              <a:tabLst/>
              <a:defRPr sz="1800" b="0" i="0" u="none" strike="noStrike" kern="0" cap="none" spc="0" baseline="0">
                <a:solidFill>
                  <a:srgbClr val="000000"/>
                </a:solidFill>
                <a:uFillTx/>
              </a:defRPr>
            </a:pPr>
            <a:r>
              <a:rPr lang="sk-SK" sz="1400" b="1" i="0" u="none" strike="noStrike" kern="1200" cap="none" spc="0" baseline="0" dirty="0" smtClean="0">
                <a:solidFill>
                  <a:srgbClr val="000000"/>
                </a:solidFill>
                <a:uFillTx/>
                <a:latin typeface="Arial" panose="020B0604020202020204" pitchFamily="34" charset="0"/>
                <a:cs typeface="Arial" panose="020B0604020202020204" pitchFamily="34" charset="0"/>
              </a:rPr>
              <a:t>72,69 </a:t>
            </a:r>
            <a:r>
              <a:rPr lang="sk-SK" sz="1400" b="1" i="0" u="none" strike="noStrike" kern="1200" cap="none" spc="0" baseline="0" dirty="0">
                <a:solidFill>
                  <a:srgbClr val="000000"/>
                </a:solidFill>
                <a:uFillTx/>
                <a:latin typeface="Arial" panose="020B0604020202020204" pitchFamily="34" charset="0"/>
                <a:cs typeface="Arial" panose="020B0604020202020204" pitchFamily="34" charset="0"/>
              </a:rPr>
              <a:t>% z alokácie</a:t>
            </a:r>
          </a:p>
        </p:txBody>
      </p:sp>
      <p:sp>
        <p:nvSpPr>
          <p:cNvPr id="12" name="Prstenec 28"/>
          <p:cNvSpPr/>
          <p:nvPr/>
        </p:nvSpPr>
        <p:spPr>
          <a:xfrm>
            <a:off x="3549387" y="1332714"/>
            <a:ext cx="1728000" cy="1692000"/>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2239"/>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chemeClr val="tx2">
              <a:lumMod val="25000"/>
              <a:lumOff val="75000"/>
            </a:schemeClr>
          </a:solidFill>
          <a:ln w="12701" cap="flat">
            <a:solidFill>
              <a:schemeClr val="tx2">
                <a:lumMod val="25000"/>
                <a:lumOff val="7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sz="1400" b="0" i="0" u="none" strike="noStrike" kern="0" cap="none" spc="0" baseline="0">
              <a:solidFill>
                <a:srgbClr val="004C96"/>
              </a:solidFill>
              <a:uFillTx/>
              <a:latin typeface="Arial"/>
            </a:endParaRPr>
          </a:p>
        </p:txBody>
      </p:sp>
      <p:pic>
        <p:nvPicPr>
          <p:cNvPr id="13" name="Obrázok 12"/>
          <p:cNvPicPr>
            <a:picLocks noChangeAspect="1"/>
          </p:cNvPicPr>
          <p:nvPr/>
        </p:nvPicPr>
        <p:blipFill>
          <a:blip r:embed="rId5"/>
          <a:stretch>
            <a:fillRect/>
          </a:stretch>
        </p:blipFill>
        <p:spPr>
          <a:xfrm>
            <a:off x="4102071" y="1768978"/>
            <a:ext cx="540000" cy="459473"/>
          </a:xfrm>
          <a:prstGeom prst="rect">
            <a:avLst/>
          </a:prstGeom>
        </p:spPr>
      </p:pic>
      <p:sp>
        <p:nvSpPr>
          <p:cNvPr id="15" name="BlokTextu 29"/>
          <p:cNvSpPr txBox="1"/>
          <p:nvPr/>
        </p:nvSpPr>
        <p:spPr>
          <a:xfrm>
            <a:off x="3513387" y="2265110"/>
            <a:ext cx="1800000" cy="33855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k-SK" sz="1600" b="1" i="0" u="none" strike="noStrike" kern="1200" cap="none" spc="0" baseline="0" dirty="0" smtClean="0">
                <a:solidFill>
                  <a:schemeClr val="tx2">
                    <a:lumMod val="25000"/>
                    <a:lumOff val="75000"/>
                  </a:schemeClr>
                </a:solidFill>
                <a:uFillTx/>
                <a:latin typeface="Arial" panose="020B0604020202020204" pitchFamily="34" charset="0"/>
                <a:cs typeface="Arial" panose="020B0604020202020204" pitchFamily="34" charset="0"/>
              </a:rPr>
              <a:t>Kontrahovanie</a:t>
            </a:r>
            <a:endParaRPr lang="sk-SK" sz="1600" b="1" i="0" u="none" strike="noStrike" kern="1200" cap="none" spc="0" baseline="0" dirty="0">
              <a:solidFill>
                <a:schemeClr val="tx2">
                  <a:lumMod val="25000"/>
                  <a:lumOff val="75000"/>
                </a:schemeClr>
              </a:solidFill>
              <a:uFillTx/>
              <a:latin typeface="Arial" panose="020B0604020202020204" pitchFamily="34" charset="0"/>
              <a:cs typeface="Arial" panose="020B0604020202020204" pitchFamily="34" charset="0"/>
            </a:endParaRPr>
          </a:p>
        </p:txBody>
      </p:sp>
      <p:sp>
        <p:nvSpPr>
          <p:cNvPr id="16" name="Obdĺžnik 15"/>
          <p:cNvSpPr/>
          <p:nvPr/>
        </p:nvSpPr>
        <p:spPr>
          <a:xfrm>
            <a:off x="1364936" y="2252674"/>
            <a:ext cx="739305" cy="369332"/>
          </a:xfrm>
          <a:prstGeom prst="rect">
            <a:avLst/>
          </a:prstGeom>
        </p:spPr>
        <p:txBody>
          <a:bodyPr wrap="none">
            <a:spAutoFit/>
          </a:bodyPr>
          <a:lstStyle/>
          <a:p>
            <a:pPr lvl="0" algn="ctr" defTabSz="914400">
              <a:defRPr sz="1800" b="0" i="0" u="none" strike="noStrike" kern="0" cap="none" spc="0" baseline="0">
                <a:solidFill>
                  <a:srgbClr val="000000"/>
                </a:solidFill>
                <a:uFillTx/>
              </a:defRPr>
            </a:pPr>
            <a:r>
              <a:rPr lang="sk-SK" b="1" dirty="0">
                <a:solidFill>
                  <a:schemeClr val="bg1">
                    <a:lumMod val="75000"/>
                  </a:schemeClr>
                </a:solidFill>
                <a:latin typeface="Calibri"/>
                <a:cs typeface="Arial" pitchFamily="34"/>
              </a:rPr>
              <a:t>Výzvy</a:t>
            </a:r>
          </a:p>
        </p:txBody>
      </p:sp>
      <p:sp>
        <p:nvSpPr>
          <p:cNvPr id="17" name="Prstenec 32"/>
          <p:cNvSpPr/>
          <p:nvPr/>
        </p:nvSpPr>
        <p:spPr>
          <a:xfrm>
            <a:off x="6019952" y="1332714"/>
            <a:ext cx="1728000" cy="1692000"/>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2593"/>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chemeClr val="accent6">
              <a:lumMod val="40000"/>
              <a:lumOff val="60000"/>
            </a:schemeClr>
          </a:solidFill>
          <a:ln w="12701" cap="flat">
            <a:solidFill>
              <a:schemeClr val="accent6">
                <a:lumMod val="40000"/>
                <a:lumOff val="60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sz="1400" b="0" i="0" u="none" strike="noStrike" kern="0" cap="none" spc="0" baseline="0">
              <a:solidFill>
                <a:srgbClr val="004C96"/>
              </a:solidFill>
              <a:uFillTx/>
              <a:latin typeface="Arial"/>
            </a:endParaRPr>
          </a:p>
        </p:txBody>
      </p:sp>
      <p:pic>
        <p:nvPicPr>
          <p:cNvPr id="18" name="Obrázok 17"/>
          <p:cNvPicPr>
            <a:picLocks noChangeAspect="1"/>
          </p:cNvPicPr>
          <p:nvPr/>
        </p:nvPicPr>
        <p:blipFill>
          <a:blip r:embed="rId6"/>
          <a:stretch>
            <a:fillRect/>
          </a:stretch>
        </p:blipFill>
        <p:spPr>
          <a:xfrm>
            <a:off x="6617414" y="1724451"/>
            <a:ext cx="533076" cy="504000"/>
          </a:xfrm>
          <a:prstGeom prst="rect">
            <a:avLst/>
          </a:prstGeom>
        </p:spPr>
      </p:pic>
      <p:sp>
        <p:nvSpPr>
          <p:cNvPr id="19" name="Obdĺžnik 18"/>
          <p:cNvSpPr/>
          <p:nvPr/>
        </p:nvSpPr>
        <p:spPr>
          <a:xfrm>
            <a:off x="6366021" y="2249136"/>
            <a:ext cx="1035861" cy="369332"/>
          </a:xfrm>
          <a:prstGeom prst="rect">
            <a:avLst/>
          </a:prstGeom>
        </p:spPr>
        <p:txBody>
          <a:bodyPr wrap="none">
            <a:spAutoFit/>
          </a:bodyPr>
          <a:lstStyle/>
          <a:p>
            <a:pPr lvl="0" algn="ctr" defTabSz="914400">
              <a:defRPr sz="1800" b="0" i="0" u="none" strike="noStrike" kern="0" cap="none" spc="0" baseline="0">
                <a:solidFill>
                  <a:srgbClr val="000000"/>
                </a:solidFill>
                <a:uFillTx/>
              </a:defRPr>
            </a:pPr>
            <a:r>
              <a:rPr lang="sk-SK" b="1" dirty="0">
                <a:solidFill>
                  <a:schemeClr val="accent6">
                    <a:lumMod val="40000"/>
                    <a:lumOff val="60000"/>
                  </a:schemeClr>
                </a:solidFill>
                <a:latin typeface="Calibri"/>
              </a:rPr>
              <a:t>Čerpanie</a:t>
            </a:r>
          </a:p>
        </p:txBody>
      </p:sp>
      <p:sp>
        <p:nvSpPr>
          <p:cNvPr id="20" name="Zástupný objekt pre text 3"/>
          <p:cNvSpPr txBox="1"/>
          <p:nvPr/>
        </p:nvSpPr>
        <p:spPr>
          <a:xfrm>
            <a:off x="3275287" y="3095143"/>
            <a:ext cx="2193568" cy="1185488"/>
          </a:xfrm>
          <a:prstGeom prst="rect">
            <a:avLst/>
          </a:prstGeom>
          <a:solidFill>
            <a:schemeClr val="tx2">
              <a:lumMod val="25000"/>
              <a:lumOff val="75000"/>
            </a:schemeClr>
          </a:solidFill>
          <a:ln w="12701" cap="flat">
            <a:solidFill>
              <a:schemeClr val="tx2">
                <a:lumMod val="25000"/>
                <a:lumOff val="75000"/>
              </a:schemeClr>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sk-SK" sz="1400" b="1" i="0" u="none" strike="noStrike" kern="1200" cap="none" spc="0" baseline="0" dirty="0" smtClean="0">
                <a:solidFill>
                  <a:srgbClr val="000000"/>
                </a:solidFill>
                <a:uFillTx/>
                <a:latin typeface="Arial" panose="020B0604020202020204" pitchFamily="34" charset="0"/>
                <a:cs typeface="Arial" panose="020B0604020202020204" pitchFamily="34" charset="0"/>
              </a:rPr>
              <a:t>990 </a:t>
            </a:r>
            <a:r>
              <a:rPr lang="sk-SK" sz="1400" b="1" i="0" u="none" strike="noStrike" kern="1200" cap="none" spc="0" baseline="0" dirty="0" err="1">
                <a:solidFill>
                  <a:srgbClr val="000000"/>
                </a:solidFill>
                <a:uFillTx/>
                <a:latin typeface="Arial" panose="020B0604020202020204" pitchFamily="34" charset="0"/>
                <a:cs typeface="Arial" panose="020B0604020202020204" pitchFamily="34" charset="0"/>
              </a:rPr>
              <a:t>zazmluvnených</a:t>
            </a:r>
            <a:r>
              <a:rPr lang="sk-SK" sz="1400" b="1" i="0" u="none" strike="noStrike" kern="1200" cap="none" spc="0" baseline="0" dirty="0">
                <a:solidFill>
                  <a:srgbClr val="000000"/>
                </a:solidFill>
                <a:uFillTx/>
                <a:latin typeface="Arial" panose="020B0604020202020204" pitchFamily="34" charset="0"/>
                <a:cs typeface="Arial" panose="020B0604020202020204" pitchFamily="34" charset="0"/>
              </a:rPr>
              <a:t> projektov</a:t>
            </a:r>
          </a:p>
          <a:p>
            <a:pPr marL="0" marR="0" lvl="0" indent="0" algn="ctr" defTabSz="914400"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sk-SK" sz="1400" b="1" dirty="0" smtClean="0">
                <a:solidFill>
                  <a:srgbClr val="000000"/>
                </a:solidFill>
                <a:latin typeface="Arial" panose="020B0604020202020204" pitchFamily="34" charset="0"/>
                <a:cs typeface="Arial" panose="020B0604020202020204" pitchFamily="34" charset="0"/>
              </a:rPr>
              <a:t>1</a:t>
            </a:r>
            <a:r>
              <a:rPr lang="sk-SK" sz="1400" b="1" i="0" u="none" strike="noStrike" kern="1200" cap="none" spc="0" baseline="0" dirty="0" smtClean="0">
                <a:solidFill>
                  <a:srgbClr val="000000"/>
                </a:solidFill>
                <a:uFillTx/>
                <a:latin typeface="Arial" panose="020B0604020202020204" pitchFamily="34" charset="0"/>
                <a:cs typeface="Arial" panose="020B0604020202020204" pitchFamily="34" charset="0"/>
              </a:rPr>
              <a:t> 934 979 013 € </a:t>
            </a:r>
            <a:endParaRPr lang="sk-SK" sz="1400" b="1"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sk-SK" sz="1400" b="1" i="0" u="none" strike="noStrike" kern="1200" cap="none" spc="0" baseline="0" dirty="0" smtClean="0">
                <a:solidFill>
                  <a:srgbClr val="000000"/>
                </a:solidFill>
                <a:uFillTx/>
                <a:latin typeface="Arial" panose="020B0604020202020204" pitchFamily="34" charset="0"/>
                <a:cs typeface="Arial" panose="020B0604020202020204" pitchFamily="34" charset="0"/>
              </a:rPr>
              <a:t>60,09 </a:t>
            </a:r>
            <a:r>
              <a:rPr lang="sk-SK" sz="1400" b="1" i="0" u="none" strike="noStrike" kern="1200" cap="none" spc="0" baseline="0" dirty="0">
                <a:solidFill>
                  <a:srgbClr val="000000"/>
                </a:solidFill>
                <a:uFillTx/>
                <a:latin typeface="Arial" panose="020B0604020202020204" pitchFamily="34" charset="0"/>
                <a:cs typeface="Arial" panose="020B0604020202020204" pitchFamily="34" charset="0"/>
              </a:rPr>
              <a:t>% z alokácie</a:t>
            </a:r>
          </a:p>
        </p:txBody>
      </p:sp>
      <p:sp>
        <p:nvSpPr>
          <p:cNvPr id="21" name="Zástupný objekt pre text 3"/>
          <p:cNvSpPr txBox="1"/>
          <p:nvPr/>
        </p:nvSpPr>
        <p:spPr>
          <a:xfrm>
            <a:off x="5801167" y="3095143"/>
            <a:ext cx="2165567" cy="1185488"/>
          </a:xfrm>
          <a:prstGeom prst="rect">
            <a:avLst/>
          </a:prstGeom>
          <a:solidFill>
            <a:schemeClr val="accent6">
              <a:lumMod val="40000"/>
              <a:lumOff val="60000"/>
            </a:schemeClr>
          </a:solidFill>
          <a:ln w="12701" cap="flat">
            <a:solidFill>
              <a:schemeClr val="accent6">
                <a:lumMod val="40000"/>
                <a:lumOff val="60000"/>
              </a:schemeClr>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sk-SK" sz="1400" b="1" i="0" u="none" strike="noStrike" kern="1200" cap="none" spc="0" baseline="0" dirty="0">
                <a:solidFill>
                  <a:srgbClr val="000000"/>
                </a:solidFill>
                <a:uFillTx/>
                <a:latin typeface="Arial" panose="020B0604020202020204" pitchFamily="34" charset="0"/>
                <a:cs typeface="Arial" panose="020B0604020202020204" pitchFamily="34" charset="0"/>
              </a:rPr>
              <a:t>Čerpanie na národnej úrovni</a:t>
            </a:r>
          </a:p>
          <a:p>
            <a:pPr marL="0" marR="0" lvl="0" indent="0" algn="ctr" defTabSz="914400"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sk-SK" sz="1400" b="1" i="0" u="none" strike="noStrike" kern="0" cap="none" spc="0" baseline="0" dirty="0" smtClean="0">
                <a:solidFill>
                  <a:srgbClr val="000000"/>
                </a:solidFill>
                <a:uFillTx/>
                <a:latin typeface="Arial" panose="020B0604020202020204" pitchFamily="34" charset="0"/>
                <a:cs typeface="Arial" panose="020B0604020202020204" pitchFamily="34" charset="0"/>
              </a:rPr>
              <a:t>530 002 528 </a:t>
            </a:r>
            <a:r>
              <a:rPr lang="sk-SK" sz="1400" b="1" i="0" u="none" strike="noStrike" kern="1200" cap="none" spc="0" baseline="0" dirty="0">
                <a:solidFill>
                  <a:srgbClr val="000000"/>
                </a:solidFill>
                <a:uFillTx/>
                <a:latin typeface="Arial" panose="020B0604020202020204" pitchFamily="34" charset="0"/>
                <a:cs typeface="Arial" panose="020B0604020202020204" pitchFamily="34" charset="0"/>
              </a:rPr>
              <a:t>€</a:t>
            </a:r>
          </a:p>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sk-SK" sz="1400" b="1" i="0" u="none" strike="noStrike" kern="1200" cap="none" spc="0" baseline="0" dirty="0" smtClean="0">
                <a:solidFill>
                  <a:srgbClr val="000000"/>
                </a:solidFill>
                <a:uFillTx/>
                <a:latin typeface="Arial" panose="020B0604020202020204" pitchFamily="34" charset="0"/>
                <a:cs typeface="Arial" panose="020B0604020202020204" pitchFamily="34" charset="0"/>
              </a:rPr>
              <a:t>16,46 </a:t>
            </a:r>
            <a:r>
              <a:rPr lang="sk-SK" sz="1400" b="1" i="0" u="none" strike="noStrike" kern="1200" cap="none" spc="0" baseline="0" dirty="0">
                <a:solidFill>
                  <a:srgbClr val="000000"/>
                </a:solidFill>
                <a:uFillTx/>
                <a:latin typeface="Arial" panose="020B0604020202020204" pitchFamily="34" charset="0"/>
                <a:cs typeface="Arial" panose="020B0604020202020204" pitchFamily="34" charset="0"/>
              </a:rPr>
              <a:t>% z alokácie</a:t>
            </a:r>
          </a:p>
        </p:txBody>
      </p:sp>
    </p:spTree>
    <p:extLst>
      <p:ext uri="{BB962C8B-B14F-4D97-AF65-F5344CB8AC3E}">
        <p14:creationId xmlns:p14="http://schemas.microsoft.com/office/powerpoint/2010/main" val="35625235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9250AD-5351-297B-9CC9-0519CB4709E6}"/>
              </a:ext>
            </a:extLst>
          </p:cNvPr>
          <p:cNvGraphicFramePr>
            <a:graphicFrameLocks noGrp="1"/>
          </p:cNvGraphicFramePr>
          <p:nvPr>
            <p:extLst>
              <p:ext uri="{D42A27DB-BD31-4B8C-83A1-F6EECF244321}">
                <p14:modId xmlns:p14="http://schemas.microsoft.com/office/powerpoint/2010/main" val="1275571171"/>
              </p:ext>
            </p:extLst>
          </p:nvPr>
        </p:nvGraphicFramePr>
        <p:xfrm>
          <a:off x="0" y="-1"/>
          <a:ext cx="9144000" cy="5138947"/>
        </p:xfrm>
        <a:graphic>
          <a:graphicData uri="http://schemas.openxmlformats.org/drawingml/2006/table">
            <a:tbl>
              <a:tblPr firstRow="1" bandRow="1">
                <a:tableStyleId>{72833802-FEF1-4C79-8D5D-14CF1EAF98D9}</a:tableStyleId>
              </a:tblPr>
              <a:tblGrid>
                <a:gridCol w="4422136">
                  <a:extLst>
                    <a:ext uri="{9D8B030D-6E8A-4147-A177-3AD203B41FA5}">
                      <a16:colId xmlns:a16="http://schemas.microsoft.com/office/drawing/2014/main" val="901017945"/>
                    </a:ext>
                  </a:extLst>
                </a:gridCol>
                <a:gridCol w="4721864">
                  <a:extLst>
                    <a:ext uri="{9D8B030D-6E8A-4147-A177-3AD203B41FA5}">
                      <a16:colId xmlns:a16="http://schemas.microsoft.com/office/drawing/2014/main" val="375649501"/>
                    </a:ext>
                  </a:extLst>
                </a:gridCol>
              </a:tblGrid>
              <a:tr h="202132">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dirty="0">
                          <a:solidFill>
                            <a:schemeClr val="bg1"/>
                          </a:solidFill>
                        </a:rPr>
                        <a:t>2021-2027 </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a:solidFill>
                            <a:schemeClr val="bg1"/>
                          </a:solidFill>
                        </a:rPr>
                        <a:t>2028-2034</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159866316"/>
                  </a:ext>
                </a:extLst>
              </a:tr>
              <a:tr h="478457">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dirty="0">
                          <a:solidFill>
                            <a:schemeClr val="tx2"/>
                          </a:solidFill>
                        </a:rPr>
                        <a:t>A </a:t>
                      </a:r>
                      <a:r>
                        <a:rPr lang="en-GB" sz="1400" b="1" dirty="0">
                          <a:solidFill>
                            <a:schemeClr val="tx2"/>
                          </a:solidFill>
                        </a:rPr>
                        <a:t>Partnership Agreement </a:t>
                      </a:r>
                      <a:r>
                        <a:rPr lang="en-GB" sz="1400" dirty="0">
                          <a:solidFill>
                            <a:schemeClr val="tx2"/>
                          </a:solidFill>
                        </a:rPr>
                        <a:t>(strategic) per MS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dirty="0">
                          <a:solidFill>
                            <a:schemeClr val="tx2"/>
                          </a:solidFill>
                        </a:rPr>
                        <a:t>national/regional </a:t>
                      </a:r>
                      <a:r>
                        <a:rPr lang="en-GB" sz="1400" b="1" dirty="0">
                          <a:solidFill>
                            <a:schemeClr val="tx2"/>
                          </a:solidFill>
                        </a:rPr>
                        <a:t>programmes</a:t>
                      </a:r>
                      <a:r>
                        <a:rPr lang="en-GB" sz="1400" dirty="0">
                          <a:solidFill>
                            <a:schemeClr val="tx2"/>
                          </a:solidFill>
                        </a:rPr>
                        <a:t> (operational)</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dirty="0">
                          <a:solidFill>
                            <a:schemeClr val="tx2"/>
                          </a:solidFill>
                        </a:rPr>
                        <a:t>A single document per MS </a:t>
                      </a:r>
                      <a:r>
                        <a:rPr lang="en-GB" sz="1400" dirty="0">
                          <a:solidFill>
                            <a:schemeClr val="tx2"/>
                          </a:solidFill>
                        </a:rPr>
                        <a:t>(the NRPP)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dirty="0">
                          <a:solidFill>
                            <a:schemeClr val="tx2"/>
                          </a:solidFill>
                        </a:rPr>
                        <a:t>national/regional chapters</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537292827"/>
                  </a:ext>
                </a:extLst>
              </a:tr>
              <a:tr h="865522">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solidFill>
                            <a:schemeClr val="tx2"/>
                          </a:solidFill>
                        </a:rPr>
                        <a:t>COM pays MS for </a:t>
                      </a:r>
                      <a:r>
                        <a:rPr lang="en-GB" sz="1400" b="1" dirty="0">
                          <a:solidFill>
                            <a:schemeClr val="tx2"/>
                          </a:solidFill>
                        </a:rPr>
                        <a:t>spending</a:t>
                      </a:r>
                      <a:r>
                        <a:rPr lang="en-GB" sz="1400" dirty="0">
                          <a:solidFill>
                            <a:schemeClr val="tx2"/>
                          </a:solidFill>
                        </a:rPr>
                        <a:t> on eligible </a:t>
                      </a:r>
                      <a:r>
                        <a:rPr lang="en-GB" sz="1400" b="1" dirty="0">
                          <a:solidFill>
                            <a:schemeClr val="tx2"/>
                          </a:solidFill>
                        </a:rPr>
                        <a:t>expenditure</a:t>
                      </a:r>
                      <a:endParaRPr lang="cs-CZ" sz="1400" b="1" dirty="0">
                        <a:solidFill>
                          <a:schemeClr val="tx2"/>
                        </a:solidFill>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cs-CZ" sz="1400" b="1" dirty="0">
                          <a:solidFill>
                            <a:schemeClr val="tx2"/>
                          </a:solidFill>
                        </a:rPr>
                        <a:t>(</a:t>
                      </a:r>
                      <a:r>
                        <a:rPr lang="cs-CZ" sz="1400" b="1" dirty="0" err="1">
                          <a:solidFill>
                            <a:schemeClr val="tx2"/>
                          </a:solidFill>
                        </a:rPr>
                        <a:t>If</a:t>
                      </a:r>
                      <a:r>
                        <a:rPr lang="cs-CZ" sz="1400" b="1" dirty="0">
                          <a:solidFill>
                            <a:schemeClr val="tx2"/>
                          </a:solidFill>
                        </a:rPr>
                        <a:t> </a:t>
                      </a:r>
                      <a:r>
                        <a:rPr lang="cs-CZ" sz="1400" b="1" dirty="0" err="1">
                          <a:solidFill>
                            <a:schemeClr val="tx2"/>
                          </a:solidFill>
                        </a:rPr>
                        <a:t>the</a:t>
                      </a:r>
                      <a:r>
                        <a:rPr lang="cs-CZ" sz="1400" b="1" dirty="0">
                          <a:solidFill>
                            <a:schemeClr val="tx2"/>
                          </a:solidFill>
                        </a:rPr>
                        <a:t> </a:t>
                      </a:r>
                      <a:r>
                        <a:rPr lang="cs-CZ" sz="1400" b="1" dirty="0" err="1">
                          <a:solidFill>
                            <a:schemeClr val="tx2"/>
                          </a:solidFill>
                        </a:rPr>
                        <a:t>enabling</a:t>
                      </a:r>
                      <a:r>
                        <a:rPr lang="cs-CZ" sz="1400" b="1" dirty="0">
                          <a:solidFill>
                            <a:schemeClr val="tx2"/>
                          </a:solidFill>
                        </a:rPr>
                        <a:t> </a:t>
                      </a:r>
                      <a:r>
                        <a:rPr lang="cs-CZ" sz="1400" b="1" dirty="0" err="1">
                          <a:solidFill>
                            <a:schemeClr val="tx2"/>
                          </a:solidFill>
                        </a:rPr>
                        <a:t>conditions</a:t>
                      </a:r>
                      <a:r>
                        <a:rPr lang="cs-CZ" sz="1400" b="1" dirty="0">
                          <a:solidFill>
                            <a:schemeClr val="tx2"/>
                          </a:solidFill>
                        </a:rPr>
                        <a:t> are </a:t>
                      </a:r>
                      <a:r>
                        <a:rPr lang="cs-CZ" sz="1400" b="1" dirty="0" err="1">
                          <a:solidFill>
                            <a:schemeClr val="tx2"/>
                          </a:solidFill>
                        </a:rPr>
                        <a:t>fufilled</a:t>
                      </a:r>
                      <a:r>
                        <a:rPr lang="cs-CZ" sz="1400" b="1" dirty="0">
                          <a:solidFill>
                            <a:schemeClr val="tx2"/>
                          </a:solidFill>
                        </a:rPr>
                        <a:t>)</a:t>
                      </a:r>
                      <a:endParaRPr lang="en-GB" sz="1400" b="1" dirty="0">
                        <a:solidFill>
                          <a:schemeClr val="tx2"/>
                        </a:solidFill>
                      </a:endParaRP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solidFill>
                            <a:schemeClr val="tx2"/>
                          </a:solidFill>
                        </a:rPr>
                        <a:t>COM pays for </a:t>
                      </a:r>
                      <a:r>
                        <a:rPr lang="en-GB" sz="1400" b="1" dirty="0">
                          <a:solidFill>
                            <a:schemeClr val="tx2"/>
                          </a:solidFill>
                        </a:rPr>
                        <a:t>achieved milestones and targets</a:t>
                      </a:r>
                      <a:endParaRPr lang="cs-CZ" sz="1400" b="1" dirty="0">
                        <a:solidFill>
                          <a:schemeClr val="tx2"/>
                        </a:solidFill>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cs-CZ" sz="1400" b="1" dirty="0">
                          <a:solidFill>
                            <a:schemeClr val="tx2"/>
                          </a:solidFill>
                        </a:rPr>
                        <a:t>(no </a:t>
                      </a:r>
                      <a:r>
                        <a:rPr lang="cs-CZ" sz="1400" b="1" dirty="0" err="1">
                          <a:solidFill>
                            <a:schemeClr val="tx2"/>
                          </a:solidFill>
                        </a:rPr>
                        <a:t>enabling</a:t>
                      </a:r>
                      <a:r>
                        <a:rPr lang="cs-CZ" sz="1400" b="1" dirty="0">
                          <a:solidFill>
                            <a:schemeClr val="tx2"/>
                          </a:solidFill>
                        </a:rPr>
                        <a:t> </a:t>
                      </a:r>
                      <a:r>
                        <a:rPr lang="cs-CZ" sz="1400" b="1" dirty="0" err="1">
                          <a:solidFill>
                            <a:schemeClr val="tx2"/>
                          </a:solidFill>
                        </a:rPr>
                        <a:t>conditions</a:t>
                      </a:r>
                      <a:r>
                        <a:rPr lang="cs-CZ" sz="1400" b="1" dirty="0">
                          <a:solidFill>
                            <a:schemeClr val="tx2"/>
                          </a:solidFill>
                        </a:rPr>
                        <a:t>, but </a:t>
                      </a:r>
                      <a:r>
                        <a:rPr lang="cs-CZ" sz="1400" b="1" dirty="0" err="1">
                          <a:solidFill>
                            <a:schemeClr val="tx2"/>
                          </a:solidFill>
                        </a:rPr>
                        <a:t>reforms</a:t>
                      </a:r>
                      <a:r>
                        <a:rPr lang="cs-CZ" sz="1400" b="1" dirty="0">
                          <a:solidFill>
                            <a:schemeClr val="tx2"/>
                          </a:solidFill>
                        </a:rPr>
                        <a:t> and </a:t>
                      </a:r>
                      <a:r>
                        <a:rPr lang="cs-CZ" sz="1400" b="1" dirty="0" err="1">
                          <a:solidFill>
                            <a:schemeClr val="tx2"/>
                          </a:solidFill>
                        </a:rPr>
                        <a:t>horizontal</a:t>
                      </a:r>
                      <a:r>
                        <a:rPr lang="cs-CZ" sz="1400" b="1" dirty="0">
                          <a:solidFill>
                            <a:schemeClr val="tx2"/>
                          </a:solidFill>
                        </a:rPr>
                        <a:t> </a:t>
                      </a:r>
                      <a:r>
                        <a:rPr lang="cs-CZ" sz="1400" b="1" dirty="0" err="1">
                          <a:solidFill>
                            <a:schemeClr val="tx2"/>
                          </a:solidFill>
                        </a:rPr>
                        <a:t>principles</a:t>
                      </a:r>
                      <a:r>
                        <a:rPr lang="cs-CZ" sz="1400" b="1" dirty="0">
                          <a:solidFill>
                            <a:schemeClr val="tx2"/>
                          </a:solidFill>
                        </a:rPr>
                        <a:t> + </a:t>
                      </a:r>
                      <a:r>
                        <a:rPr lang="cs-CZ" sz="1400" b="1" dirty="0" err="1">
                          <a:solidFill>
                            <a:schemeClr val="tx2"/>
                          </a:solidFill>
                        </a:rPr>
                        <a:t>RoL</a:t>
                      </a:r>
                      <a:r>
                        <a:rPr lang="cs-CZ" sz="1400" b="1" dirty="0">
                          <a:solidFill>
                            <a:schemeClr val="tx2"/>
                          </a:solidFill>
                        </a:rPr>
                        <a:t>)</a:t>
                      </a:r>
                      <a:endParaRPr lang="en-GB" sz="600" b="1" dirty="0">
                        <a:solidFill>
                          <a:schemeClr val="tx2"/>
                        </a:solidFill>
                      </a:endParaRP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741797894"/>
                  </a:ext>
                </a:extLst>
              </a:tr>
              <a:tr h="166210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solidFill>
                            <a:schemeClr val="tx2"/>
                          </a:solidFill>
                        </a:rPr>
                        <a:t>ESF+ with its allocation of </a:t>
                      </a:r>
                      <a:r>
                        <a:rPr lang="en-GB" sz="1400" b="1" dirty="0">
                          <a:solidFill>
                            <a:schemeClr val="tx2"/>
                          </a:solidFill>
                        </a:rPr>
                        <a:t>EUR 95 bn</a:t>
                      </a:r>
                      <a:endParaRPr lang="en-GB" sz="600" b="1" dirty="0">
                        <a:solidFill>
                          <a:schemeClr val="tx2"/>
                        </a:solidFill>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solidFill>
                            <a:schemeClr val="tx2"/>
                          </a:solidFill>
                        </a:rPr>
                        <a:t>ESF+ for investment </a:t>
                      </a:r>
                      <a:r>
                        <a:rPr lang="en-GB" sz="1400" b="1" dirty="0">
                          <a:solidFill>
                            <a:schemeClr val="tx2"/>
                          </a:solidFill>
                        </a:rPr>
                        <a:t>projects</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solidFill>
                            <a:schemeClr val="tx2"/>
                          </a:solidFill>
                        </a:rPr>
                        <a:t>ESF+ for </a:t>
                      </a:r>
                      <a:r>
                        <a:rPr lang="en-GB" sz="1400" b="1" dirty="0">
                          <a:solidFill>
                            <a:schemeClr val="tx2"/>
                          </a:solidFill>
                        </a:rPr>
                        <a:t>soft</a:t>
                      </a:r>
                      <a:r>
                        <a:rPr lang="en-GB" sz="1400" dirty="0">
                          <a:solidFill>
                            <a:schemeClr val="tx2"/>
                          </a:solidFill>
                        </a:rPr>
                        <a:t> projects, ERDF for </a:t>
                      </a:r>
                      <a:r>
                        <a:rPr lang="en-GB" sz="1400" b="1" dirty="0">
                          <a:solidFill>
                            <a:schemeClr val="tx2"/>
                          </a:solidFill>
                        </a:rPr>
                        <a:t>hard</a:t>
                      </a:r>
                      <a:r>
                        <a:rPr lang="en-GB" sz="1400" dirty="0">
                          <a:solidFill>
                            <a:schemeClr val="tx2"/>
                          </a:solidFill>
                        </a:rPr>
                        <a:t> infrastructure</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solidFill>
                            <a:schemeClr val="tx2"/>
                          </a:solidFill>
                        </a:rPr>
                        <a:t>ESF = </a:t>
                      </a:r>
                      <a:r>
                        <a:rPr lang="en-GB" sz="1400" b="1" dirty="0">
                          <a:solidFill>
                            <a:schemeClr val="tx2"/>
                          </a:solidFill>
                        </a:rPr>
                        <a:t>at least 14% of the total NRRP envelope </a:t>
                      </a:r>
                      <a:r>
                        <a:rPr lang="en-GB" sz="1400" dirty="0">
                          <a:solidFill>
                            <a:schemeClr val="tx2"/>
                          </a:solidFill>
                        </a:rPr>
                        <a:t>at the EU level ~ EUR 100 bn</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solidFill>
                            <a:schemeClr val="tx2"/>
                          </a:solidFill>
                        </a:rPr>
                        <a:t>ESF supports investments </a:t>
                      </a:r>
                      <a:r>
                        <a:rPr lang="en-GB" sz="1400" b="1" dirty="0">
                          <a:solidFill>
                            <a:schemeClr val="tx2"/>
                          </a:solidFill>
                        </a:rPr>
                        <a:t>projects</a:t>
                      </a:r>
                      <a:r>
                        <a:rPr lang="en-GB" sz="1400" dirty="0">
                          <a:solidFill>
                            <a:schemeClr val="tx2"/>
                          </a:solidFill>
                        </a:rPr>
                        <a:t>, </a:t>
                      </a:r>
                      <a:r>
                        <a:rPr lang="en-GB" sz="1400" b="1" dirty="0">
                          <a:solidFill>
                            <a:schemeClr val="tx2"/>
                          </a:solidFill>
                        </a:rPr>
                        <a:t>reforms</a:t>
                      </a:r>
                      <a:r>
                        <a:rPr lang="en-GB" sz="1400" dirty="0">
                          <a:solidFill>
                            <a:schemeClr val="tx2"/>
                          </a:solidFill>
                        </a:rPr>
                        <a:t> and  </a:t>
                      </a:r>
                      <a:r>
                        <a:rPr lang="en-GB" sz="1400" b="1" dirty="0">
                          <a:solidFill>
                            <a:schemeClr val="tx2"/>
                          </a:solidFill>
                        </a:rPr>
                        <a:t>capacity building</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dirty="0">
                          <a:solidFill>
                            <a:schemeClr val="tx2"/>
                          </a:solidFill>
                        </a:rPr>
                        <a:t>ESF can support </a:t>
                      </a:r>
                      <a:r>
                        <a:rPr lang="en-GB" sz="1400" b="1" dirty="0">
                          <a:solidFill>
                            <a:schemeClr val="tx2"/>
                          </a:solidFill>
                        </a:rPr>
                        <a:t>both soft and hard </a:t>
                      </a:r>
                      <a:r>
                        <a:rPr lang="en-GB" sz="1400" dirty="0">
                          <a:solidFill>
                            <a:schemeClr val="tx2"/>
                          </a:solidFill>
                        </a:rPr>
                        <a:t>investments, ERDF too can support hard investments </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174760167"/>
                  </a:ext>
                </a:extLst>
              </a:tr>
              <a:tr h="283401">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1" dirty="0">
                          <a:solidFill>
                            <a:schemeClr val="tx2"/>
                          </a:solidFill>
                        </a:rPr>
                        <a:t>A menu of specific objectives </a:t>
                      </a:r>
                      <a:r>
                        <a:rPr lang="en-GB" sz="1400" dirty="0">
                          <a:solidFill>
                            <a:schemeClr val="tx2"/>
                          </a:solidFill>
                        </a:rPr>
                        <a:t>for MS to choose</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1" dirty="0">
                          <a:solidFill>
                            <a:schemeClr val="tx2"/>
                          </a:solidFill>
                        </a:rPr>
                        <a:t>All specific objectives </a:t>
                      </a:r>
                      <a:r>
                        <a:rPr lang="en-GB" sz="1400" dirty="0">
                          <a:solidFill>
                            <a:schemeClr val="tx2"/>
                          </a:solidFill>
                        </a:rPr>
                        <a:t>must be supported</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192560660"/>
                  </a:ext>
                </a:extLst>
              </a:tr>
              <a:tr h="1111919">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400" b="1" dirty="0">
                          <a:solidFill>
                            <a:schemeClr val="tx2"/>
                          </a:solidFill>
                        </a:rPr>
                        <a:t>Thematic concentration</a:t>
                      </a:r>
                      <a:r>
                        <a:rPr lang="en-GB" sz="1400" dirty="0">
                          <a:solidFill>
                            <a:schemeClr val="tx2"/>
                          </a:solidFill>
                        </a:rPr>
                        <a:t> for the ESF+: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at least 25% to promote social inclusion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at least 3% for material deprivation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some MS at least 12.5% to youth unemployment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some MS a</a:t>
                      </a:r>
                      <a:r>
                        <a:rPr lang="en-GB" sz="1400" b="0" i="0" kern="1200" dirty="0">
                          <a:solidFill>
                            <a:schemeClr val="tx1"/>
                          </a:solidFill>
                          <a:effectLst/>
                          <a:latin typeface="+mn-lt"/>
                          <a:ea typeface="+mn-ea"/>
                          <a:cs typeface="+mn-cs"/>
                        </a:rPr>
                        <a:t>t </a:t>
                      </a:r>
                      <a:r>
                        <a:rPr lang="en-GB" sz="1400" b="0" i="0" kern="1200" dirty="0">
                          <a:solidFill>
                            <a:srgbClr val="003399"/>
                          </a:solidFill>
                          <a:effectLst/>
                          <a:latin typeface="+mn-lt"/>
                          <a:ea typeface="+mn-ea"/>
                          <a:cs typeface="+mn-cs"/>
                        </a:rPr>
                        <a:t>least 5% to child poverty</a:t>
                      </a:r>
                      <a:endParaRPr lang="en-GB" sz="1400" dirty="0">
                        <a:solidFill>
                          <a:srgbClr val="003399"/>
                        </a:solidFill>
                      </a:endParaRP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spcBef>
                          <a:spcPts val="600"/>
                        </a:spcBef>
                        <a:spcAft>
                          <a:spcPts val="0"/>
                        </a:spcAft>
                      </a:pPr>
                      <a:r>
                        <a:rPr lang="en-GB" sz="1400" dirty="0">
                          <a:solidFill>
                            <a:schemeClr val="tx2"/>
                          </a:solidFill>
                        </a:rPr>
                        <a:t>An ESF amount </a:t>
                      </a:r>
                      <a:r>
                        <a:rPr lang="en-GB" sz="1400" b="1" dirty="0">
                          <a:solidFill>
                            <a:schemeClr val="tx2"/>
                          </a:solidFill>
                        </a:rPr>
                        <a:t>negotiated with each MS</a:t>
                      </a:r>
                      <a:r>
                        <a:rPr lang="en-GB" sz="1400" dirty="0">
                          <a:solidFill>
                            <a:schemeClr val="tx2"/>
                          </a:solidFill>
                        </a:rPr>
                        <a:t> on: </a:t>
                      </a:r>
                    </a:p>
                    <a:p>
                      <a:pPr marL="285750" indent="-285750">
                        <a:spcBef>
                          <a:spcPts val="0"/>
                        </a:spcBef>
                        <a:spcAft>
                          <a:spcPts val="0"/>
                        </a:spcAft>
                        <a:buFont typeface="Arial" panose="020B0604020202020204" pitchFamily="34" charset="0"/>
                        <a:buChar char="•"/>
                      </a:pPr>
                      <a:r>
                        <a:rPr lang="en-GB" sz="1400" dirty="0">
                          <a:solidFill>
                            <a:schemeClr val="tx2"/>
                          </a:solidFill>
                        </a:rPr>
                        <a:t>social inclusion, </a:t>
                      </a:r>
                    </a:p>
                    <a:p>
                      <a:pPr marL="285750" indent="-285750">
                        <a:spcBef>
                          <a:spcPts val="0"/>
                        </a:spcBef>
                        <a:spcAft>
                          <a:spcPts val="0"/>
                        </a:spcAft>
                        <a:buFont typeface="Arial" panose="020B0604020202020204" pitchFamily="34" charset="0"/>
                        <a:buChar char="•"/>
                      </a:pPr>
                      <a:r>
                        <a:rPr lang="en-GB" sz="1400" dirty="0">
                          <a:solidFill>
                            <a:schemeClr val="tx2"/>
                          </a:solidFill>
                        </a:rPr>
                        <a:t>material deprivation, </a:t>
                      </a:r>
                    </a:p>
                    <a:p>
                      <a:pPr marL="285750" indent="-285750">
                        <a:spcBef>
                          <a:spcPts val="0"/>
                        </a:spcBef>
                        <a:spcAft>
                          <a:spcPts val="0"/>
                        </a:spcAft>
                        <a:buFont typeface="Arial" panose="020B0604020202020204" pitchFamily="34" charset="0"/>
                        <a:buChar char="•"/>
                      </a:pPr>
                      <a:r>
                        <a:rPr lang="en-GB" sz="1400" dirty="0">
                          <a:solidFill>
                            <a:schemeClr val="tx2"/>
                          </a:solidFill>
                        </a:rPr>
                        <a:t>child poverty/Child Guarantee, </a:t>
                      </a:r>
                    </a:p>
                    <a:p>
                      <a:pPr marL="285750" indent="-285750">
                        <a:spcBef>
                          <a:spcPts val="0"/>
                        </a:spcBef>
                        <a:spcAft>
                          <a:spcPts val="0"/>
                        </a:spcAft>
                        <a:buFont typeface="Arial" panose="020B0604020202020204" pitchFamily="34" charset="0"/>
                        <a:buChar char="•"/>
                      </a:pPr>
                      <a:r>
                        <a:rPr lang="en-GB" sz="1400" dirty="0">
                          <a:solidFill>
                            <a:schemeClr val="tx2"/>
                          </a:solidFill>
                        </a:rPr>
                        <a:t>youth unemployment/Youth Guarantee</a:t>
                      </a:r>
                      <a:endParaRPr lang="en-GB" sz="1400" dirty="0"/>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55886904"/>
                  </a:ext>
                </a:extLst>
              </a:tr>
              <a:tr h="339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rPr>
                        <a:t>Social Climate Fund is </a:t>
                      </a:r>
                      <a:r>
                        <a:rPr lang="en-GB" sz="1400" b="1">
                          <a:solidFill>
                            <a:schemeClr val="tx2"/>
                          </a:solidFill>
                        </a:rPr>
                        <a:t>separate</a:t>
                      </a:r>
                      <a:r>
                        <a:rPr lang="en-GB" sz="1400">
                          <a:solidFill>
                            <a:schemeClr val="tx2"/>
                          </a:solidFill>
                        </a:rPr>
                        <a:t> from cohesion</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Social Climate Fund </a:t>
                      </a:r>
                      <a:r>
                        <a:rPr lang="en-GB" sz="1400" b="1" dirty="0">
                          <a:solidFill>
                            <a:schemeClr val="tx2"/>
                          </a:solidFill>
                        </a:rPr>
                        <a:t>may be part </a:t>
                      </a:r>
                      <a:r>
                        <a:rPr lang="en-GB" sz="1400" dirty="0">
                          <a:solidFill>
                            <a:schemeClr val="tx2"/>
                          </a:solidFill>
                        </a:rPr>
                        <a:t>of NRRP</a:t>
                      </a:r>
                    </a:p>
                  </a:txBody>
                  <a:tcPr marL="68580" marR="68580" marT="34290" marB="3429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528824843"/>
                  </a:ext>
                </a:extLst>
              </a:tr>
            </a:tbl>
          </a:graphicData>
        </a:graphic>
      </p:graphicFrame>
    </p:spTree>
    <p:extLst>
      <p:ext uri="{BB962C8B-B14F-4D97-AF65-F5344CB8AC3E}">
        <p14:creationId xmlns:p14="http://schemas.microsoft.com/office/powerpoint/2010/main" val="19158528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9F0117A-243A-E1C6-E768-2CD5E6A100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86213" y="542448"/>
            <a:ext cx="2578894" cy="1992195"/>
          </a:xfrm>
          <a:prstGeom prst="rect">
            <a:avLst/>
          </a:prstGeom>
          <a:solidFill>
            <a:srgbClr val="FFFFFF"/>
          </a:solidFill>
          <a:ln w="28575" cap="flat" cmpd="sng">
            <a:noFill/>
            <a:prstDash val="solid"/>
            <a:round/>
            <a:headEnd type="none" w="sm" len="sm"/>
            <a:tailEnd type="none" w="sm" len="sm"/>
          </a:ln>
        </p:spPr>
      </p:pic>
      <p:sp>
        <p:nvSpPr>
          <p:cNvPr id="2" name="Title 1">
            <a:extLst>
              <a:ext uri="{FF2B5EF4-FFF2-40B4-BE49-F238E27FC236}">
                <a16:creationId xmlns:a16="http://schemas.microsoft.com/office/drawing/2014/main" id="{45691D93-DB9B-AF62-7F9B-656674DF43AD}"/>
              </a:ext>
            </a:extLst>
          </p:cNvPr>
          <p:cNvSpPr>
            <a:spLocks noGrp="1"/>
          </p:cNvSpPr>
          <p:nvPr>
            <p:ph type="title"/>
          </p:nvPr>
        </p:nvSpPr>
        <p:spPr>
          <a:xfrm>
            <a:off x="628651" y="345800"/>
            <a:ext cx="5936456" cy="537930"/>
          </a:xfrm>
        </p:spPr>
        <p:txBody>
          <a:bodyPr anchor="ctr">
            <a:normAutofit fontScale="90000"/>
          </a:bodyPr>
          <a:lstStyle/>
          <a:p>
            <a:r>
              <a:rPr lang="cs-CZ" dirty="0" err="1"/>
              <a:t>Timeline</a:t>
            </a:r>
            <a:endParaRPr lang="en-IE" dirty="0"/>
          </a:p>
        </p:txBody>
      </p:sp>
      <p:sp>
        <p:nvSpPr>
          <p:cNvPr id="3" name="Content Placeholder 2">
            <a:extLst>
              <a:ext uri="{FF2B5EF4-FFF2-40B4-BE49-F238E27FC236}">
                <a16:creationId xmlns:a16="http://schemas.microsoft.com/office/drawing/2014/main" id="{5DC0883A-C382-40A5-8FD3-A0B01E8AAB8D}"/>
              </a:ext>
            </a:extLst>
          </p:cNvPr>
          <p:cNvSpPr>
            <a:spLocks noGrp="1"/>
          </p:cNvSpPr>
          <p:nvPr>
            <p:ph sz="half" idx="13"/>
          </p:nvPr>
        </p:nvSpPr>
        <p:spPr>
          <a:xfrm>
            <a:off x="628650" y="1375315"/>
            <a:ext cx="2685119" cy="2894607"/>
          </a:xfrm>
        </p:spPr>
        <p:txBody>
          <a:bodyPr>
            <a:normAutofit fontScale="70000" lnSpcReduction="20000"/>
          </a:bodyPr>
          <a:lstStyle/>
          <a:p>
            <a:pPr algn="just"/>
            <a:r>
              <a:rPr lang="en-US" sz="1950" dirty="0"/>
              <a:t>The process has just started. The decision on the future MFF and revenue system will be discussed by Member States in the Council, acting by unanimity, with the consent of the European Parliament for the MFF, and where relevant – ratification by national parliaments for the revenue. </a:t>
            </a:r>
            <a:endParaRPr lang="en-IE" sz="1950" dirty="0"/>
          </a:p>
          <a:p>
            <a:endParaRPr lang="cs-CZ" sz="1200" dirty="0"/>
          </a:p>
          <a:p>
            <a:r>
              <a:rPr lang="cs-CZ" sz="2475" b="1" dirty="0"/>
              <a:t>By </a:t>
            </a:r>
            <a:r>
              <a:rPr lang="cs-CZ" sz="2475" b="1" dirty="0" err="1"/>
              <a:t>the</a:t>
            </a:r>
            <a:r>
              <a:rPr lang="cs-CZ" sz="2475" b="1" dirty="0"/>
              <a:t> end </a:t>
            </a:r>
            <a:r>
              <a:rPr lang="cs-CZ" sz="2475" b="1" dirty="0" err="1"/>
              <a:t>of</a:t>
            </a:r>
            <a:r>
              <a:rPr lang="cs-CZ" sz="2475" b="1" dirty="0"/>
              <a:t> 2026??</a:t>
            </a:r>
            <a:endParaRPr lang="en-IE" sz="2475" b="1" dirty="0"/>
          </a:p>
        </p:txBody>
      </p:sp>
      <p:sp>
        <p:nvSpPr>
          <p:cNvPr id="4" name="Content Placeholder 3">
            <a:extLst>
              <a:ext uri="{FF2B5EF4-FFF2-40B4-BE49-F238E27FC236}">
                <a16:creationId xmlns:a16="http://schemas.microsoft.com/office/drawing/2014/main" id="{A118E99F-0CA5-757A-88C2-FA73C20AF928}"/>
              </a:ext>
            </a:extLst>
          </p:cNvPr>
          <p:cNvSpPr>
            <a:spLocks noGrp="1"/>
          </p:cNvSpPr>
          <p:nvPr>
            <p:ph sz="half" idx="12"/>
          </p:nvPr>
        </p:nvSpPr>
        <p:spPr>
          <a:xfrm>
            <a:off x="3606640" y="2248893"/>
            <a:ext cx="3179524" cy="2894607"/>
          </a:xfrm>
        </p:spPr>
        <p:txBody>
          <a:bodyPr>
            <a:normAutofit/>
          </a:bodyPr>
          <a:lstStyle/>
          <a:p>
            <a:pPr algn="just"/>
            <a:r>
              <a:rPr lang="en-US" dirty="0"/>
              <a:t>In full respect of the partnership principle and multilevel governance, Member States should start preparing the NRP Plans in 2027 </a:t>
            </a:r>
            <a:r>
              <a:rPr lang="en-IE" dirty="0"/>
              <a:t>with a view of their submission to the Commission between June 2027 and February 2028. </a:t>
            </a:r>
          </a:p>
          <a:p>
            <a:endParaRPr lang="en-IE" dirty="0"/>
          </a:p>
        </p:txBody>
      </p:sp>
    </p:spTree>
    <p:extLst>
      <p:ext uri="{BB962C8B-B14F-4D97-AF65-F5344CB8AC3E}">
        <p14:creationId xmlns:p14="http://schemas.microsoft.com/office/powerpoint/2010/main" val="7055505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227090"/>
            <a:ext cx="7886700" cy="765253"/>
          </a:xfrm>
        </p:spPr>
        <p:txBody>
          <a:bodyPr>
            <a:noAutofit/>
          </a:bodyPr>
          <a:lstStyle/>
          <a:p>
            <a:r>
              <a:rPr lang="fr-BE"/>
              <a:t>E</a:t>
            </a:r>
            <a:r>
              <a:rPr lang="en-IE"/>
              <a:t>U </a:t>
            </a:r>
            <a:r>
              <a:rPr lang="en-IE" err="1"/>
              <a:t>Anti-Poverty</a:t>
            </a:r>
            <a:r>
              <a:rPr lang="en-IE"/>
              <a:t> Strategy</a:t>
            </a:r>
            <a:endParaRPr lang="en-GB"/>
          </a:p>
        </p:txBody>
      </p:sp>
      <p:sp>
        <p:nvSpPr>
          <p:cNvPr id="7" name="Subtitle 6"/>
          <p:cNvSpPr>
            <a:spLocks noGrp="1"/>
          </p:cNvSpPr>
          <p:nvPr>
            <p:ph sz="half" idx="10"/>
          </p:nvPr>
        </p:nvSpPr>
        <p:spPr>
          <a:xfrm>
            <a:off x="740617" y="2780373"/>
            <a:ext cx="3000728" cy="546326"/>
          </a:xfrm>
        </p:spPr>
        <p:txBody>
          <a:bodyPr/>
          <a:lstStyle/>
          <a:p>
            <a:pPr algn="ctr">
              <a:lnSpc>
                <a:spcPct val="100000"/>
              </a:lnSpc>
            </a:pPr>
            <a:r>
              <a:rPr lang="fr-BE" sz="2400"/>
              <a:t>Consultation</a:t>
            </a:r>
            <a:endParaRPr lang="en-GB" sz="2400"/>
          </a:p>
        </p:txBody>
      </p:sp>
      <p:sp>
        <p:nvSpPr>
          <p:cNvPr id="2" name="Text Placeholder 7">
            <a:extLst>
              <a:ext uri="{FF2B5EF4-FFF2-40B4-BE49-F238E27FC236}">
                <a16:creationId xmlns:a16="http://schemas.microsoft.com/office/drawing/2014/main" id="{AA12AC0C-80BF-43F0-F005-B1054A1EAD0A}"/>
              </a:ext>
            </a:extLst>
          </p:cNvPr>
          <p:cNvSpPr txBox="1">
            <a:spLocks/>
          </p:cNvSpPr>
          <p:nvPr/>
        </p:nvSpPr>
        <p:spPr>
          <a:xfrm>
            <a:off x="724839" y="4201264"/>
            <a:ext cx="4761561" cy="396749"/>
          </a:xfrm>
          <a:prstGeom prst="rect">
            <a:avLst/>
          </a:prstGeom>
        </p:spPr>
        <p:txBody>
          <a:bodyPr vert="horz" lIns="68580" tIns="34290" rIns="68580" bIns="3429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Aft>
                <a:spcPts val="0"/>
              </a:spcAft>
              <a:buClr>
                <a:srgbClr val="003399"/>
              </a:buClr>
              <a:buNone/>
              <a:defRPr/>
            </a:pPr>
            <a:endParaRPr lang="en-IE" sz="1350">
              <a:solidFill>
                <a:prstClr val="white"/>
              </a:solidFill>
              <a:latin typeface="Arial"/>
              <a:cs typeface="Arial"/>
              <a:sym typeface="Arial"/>
            </a:endParaRPr>
          </a:p>
        </p:txBody>
      </p:sp>
    </p:spTree>
    <p:extLst>
      <p:ext uri="{BB962C8B-B14F-4D97-AF65-F5344CB8AC3E}">
        <p14:creationId xmlns:p14="http://schemas.microsoft.com/office/powerpoint/2010/main" val="15738236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xmlns="" val="1"/>
              </a:ext>
            </a:extLst>
          </p:cNvPr>
          <p:cNvSpPr/>
          <p:nvPr/>
        </p:nvSpPr>
        <p:spPr>
          <a:xfrm>
            <a:off x="2736669" y="1003854"/>
            <a:ext cx="6087292" cy="29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endParaRPr lang="en-GB" sz="1050" kern="0">
              <a:solidFill>
                <a:prstClr val="white"/>
              </a:solidFill>
              <a:latin typeface="Arial"/>
              <a:sym typeface="Arial"/>
            </a:endParaRPr>
          </a:p>
        </p:txBody>
      </p:sp>
      <p:sp>
        <p:nvSpPr>
          <p:cNvPr id="12" name="Picture Placeholder 11">
            <a:extLst>
              <a:ext uri="{FF2B5EF4-FFF2-40B4-BE49-F238E27FC236}">
                <a16:creationId xmlns:a16="http://schemas.microsoft.com/office/drawing/2014/main" id="{55598EE9-2610-0A71-73A2-C79AFA91FFC1}"/>
              </a:ext>
            </a:extLst>
          </p:cNvPr>
          <p:cNvSpPr>
            <a:spLocks noGrp="1"/>
          </p:cNvSpPr>
          <p:nvPr>
            <p:ph type="pic" idx="2"/>
          </p:nvPr>
        </p:nvSpPr>
        <p:spPr>
          <a:xfrm>
            <a:off x="0" y="1"/>
            <a:ext cx="4041322" cy="5143499"/>
          </a:xfrm>
        </p:spPr>
        <p:txBody>
          <a:bodyPr/>
          <a:lstStyle/>
          <a:p>
            <a:endParaRPr lang="en-IE"/>
          </a:p>
        </p:txBody>
      </p:sp>
      <p:pic>
        <p:nvPicPr>
          <p:cNvPr id="2" name="Picture Placeholder 3">
            <a:extLst>
              <a:ext uri="{FF2B5EF4-FFF2-40B4-BE49-F238E27FC236}">
                <a16:creationId xmlns:a16="http://schemas.microsoft.com/office/drawing/2014/main" id="{20AD80B7-A2F7-5412-F8EE-0CED683488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81" r="38597"/>
          <a:stretch/>
        </p:blipFill>
        <p:spPr>
          <a:xfrm>
            <a:off x="-243831" y="-1"/>
            <a:ext cx="4299636" cy="5143501"/>
          </a:xfrm>
          <a:prstGeom prst="rect">
            <a:avLst/>
          </a:prstGeom>
        </p:spPr>
      </p:pic>
      <p:sp>
        <p:nvSpPr>
          <p:cNvPr id="14" name="Content Placeholder 13">
            <a:extLst>
              <a:ext uri="{FF2B5EF4-FFF2-40B4-BE49-F238E27FC236}">
                <a16:creationId xmlns:a16="http://schemas.microsoft.com/office/drawing/2014/main" id="{6321F16B-3ED8-5AF4-6370-5016660A8BF3}"/>
              </a:ext>
            </a:extLst>
          </p:cNvPr>
          <p:cNvSpPr>
            <a:spLocks noGrp="1"/>
          </p:cNvSpPr>
          <p:nvPr>
            <p:ph sz="half" idx="15"/>
          </p:nvPr>
        </p:nvSpPr>
        <p:spPr>
          <a:solidFill>
            <a:schemeClr val="bg1"/>
          </a:solidFill>
        </p:spPr>
        <p:txBody>
          <a:bodyPr anchor="ctr"/>
          <a:lstStyle/>
          <a:p>
            <a:pPr marL="0" indent="0" algn="ctr">
              <a:buNone/>
            </a:pPr>
            <a:r>
              <a:rPr lang="en-US" sz="2400">
                <a:solidFill>
                  <a:schemeClr val="tx2"/>
                </a:solidFill>
              </a:rPr>
              <a:t>The </a:t>
            </a:r>
            <a:r>
              <a:rPr lang="en-US" sz="2400" b="1">
                <a:solidFill>
                  <a:schemeClr val="tx2"/>
                </a:solidFill>
              </a:rPr>
              <a:t>first-ever EU </a:t>
            </a:r>
            <a:r>
              <a:rPr lang="en-US" sz="2400" b="1" err="1">
                <a:solidFill>
                  <a:schemeClr val="tx2"/>
                </a:solidFill>
              </a:rPr>
              <a:t>Anti-poverty</a:t>
            </a:r>
            <a:r>
              <a:rPr lang="en-US" sz="2400" b="1">
                <a:solidFill>
                  <a:schemeClr val="tx2"/>
                </a:solidFill>
              </a:rPr>
              <a:t> Strategy was announced in the 2024-2029 Political Guidelines </a:t>
            </a:r>
            <a:r>
              <a:rPr lang="en-US" sz="2400">
                <a:solidFill>
                  <a:schemeClr val="tx2"/>
                </a:solidFill>
              </a:rPr>
              <a:t>with the aim ‘</a:t>
            </a:r>
            <a:r>
              <a:rPr lang="en-US" sz="2400" i="1">
                <a:solidFill>
                  <a:schemeClr val="tx2"/>
                </a:solidFill>
              </a:rPr>
              <a:t>to help people to get access to the essential protection and services they need, along with addressing the root causes of poverty</a:t>
            </a:r>
            <a:r>
              <a:rPr lang="en-US" sz="2400">
                <a:solidFill>
                  <a:schemeClr val="tx2"/>
                </a:solidFill>
              </a:rPr>
              <a:t>’</a:t>
            </a:r>
          </a:p>
        </p:txBody>
      </p:sp>
    </p:spTree>
    <p:extLst>
      <p:ext uri="{BB962C8B-B14F-4D97-AF65-F5344CB8AC3E}">
        <p14:creationId xmlns:p14="http://schemas.microsoft.com/office/powerpoint/2010/main" val="25363923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829AA0-EEF9-37A5-F7FD-E809522B80D5}"/>
              </a:ext>
            </a:extLst>
          </p:cNvPr>
          <p:cNvSpPr/>
          <p:nvPr/>
        </p:nvSpPr>
        <p:spPr>
          <a:xfrm>
            <a:off x="1" y="4142346"/>
            <a:ext cx="9029700" cy="10011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IE" sz="1050" kern="0">
              <a:solidFill>
                <a:prstClr val="white"/>
              </a:solidFill>
              <a:latin typeface="Arial"/>
              <a:sym typeface="Arial"/>
            </a:endParaRPr>
          </a:p>
        </p:txBody>
      </p:sp>
      <p:cxnSp>
        <p:nvCxnSpPr>
          <p:cNvPr id="3" name="Straight Connector 2">
            <a:extLst>
              <a:ext uri="{FF2B5EF4-FFF2-40B4-BE49-F238E27FC236}">
                <a16:creationId xmlns:a16="http://schemas.microsoft.com/office/drawing/2014/main" id="{B3646E92-3286-6FDF-0498-DB6A516CBFDD}"/>
              </a:ext>
            </a:extLst>
          </p:cNvPr>
          <p:cNvCxnSpPr>
            <a:cxnSpLocks/>
          </p:cNvCxnSpPr>
          <p:nvPr/>
        </p:nvCxnSpPr>
        <p:spPr bwMode="auto">
          <a:xfrm flipV="1">
            <a:off x="850181" y="2983050"/>
            <a:ext cx="7046862" cy="1"/>
          </a:xfrm>
          <a:prstGeom prst="line">
            <a:avLst/>
          </a:prstGeom>
          <a:noFill/>
          <a:ln w="38100" cap="flat" cmpd="sng" algn="ctr">
            <a:solidFill>
              <a:schemeClr val="tx2"/>
            </a:solidFill>
            <a:prstDash val="solid"/>
            <a:round/>
            <a:headEnd type="none" w="med" len="med"/>
            <a:tailEnd type="triangle" w="med" len="med"/>
          </a:ln>
          <a:effectLst/>
        </p:spPr>
      </p:cxnSp>
      <p:sp>
        <p:nvSpPr>
          <p:cNvPr id="50" name="Explosion: 14 Points 49">
            <a:extLst>
              <a:ext uri="{FF2B5EF4-FFF2-40B4-BE49-F238E27FC236}">
                <a16:creationId xmlns:a16="http://schemas.microsoft.com/office/drawing/2014/main" id="{1ED55CCD-2638-BB46-3385-F9513ADF5E1D}"/>
              </a:ext>
            </a:extLst>
          </p:cNvPr>
          <p:cNvSpPr/>
          <p:nvPr/>
        </p:nvSpPr>
        <p:spPr>
          <a:xfrm>
            <a:off x="3372498" y="1947449"/>
            <a:ext cx="2171052" cy="1323661"/>
          </a:xfrm>
          <a:prstGeom prst="irregularSeal2">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IE" sz="1050" kern="0">
              <a:solidFill>
                <a:prstClr val="white"/>
              </a:solidFill>
              <a:latin typeface="Arial"/>
              <a:sym typeface="Arial"/>
            </a:endParaRPr>
          </a:p>
        </p:txBody>
      </p:sp>
      <p:sp>
        <p:nvSpPr>
          <p:cNvPr id="7" name="Title 6">
            <a:extLst>
              <a:ext uri="{FF2B5EF4-FFF2-40B4-BE49-F238E27FC236}">
                <a16:creationId xmlns:a16="http://schemas.microsoft.com/office/drawing/2014/main" id="{95EF08F7-565E-430F-3E96-430632F0E11B}"/>
              </a:ext>
            </a:extLst>
          </p:cNvPr>
          <p:cNvSpPr>
            <a:spLocks noGrp="1"/>
          </p:cNvSpPr>
          <p:nvPr>
            <p:ph type="title"/>
          </p:nvPr>
        </p:nvSpPr>
        <p:spPr/>
        <p:txBody>
          <a:bodyPr/>
          <a:lstStyle/>
          <a:p>
            <a:r>
              <a:rPr lang="en-US"/>
              <a:t>Public consultation and timeline</a:t>
            </a:r>
            <a:endParaRPr lang="en-US">
              <a:cs typeface="Arial"/>
            </a:endParaRPr>
          </a:p>
        </p:txBody>
      </p:sp>
      <p:grpSp>
        <p:nvGrpSpPr>
          <p:cNvPr id="4" name="Group 3">
            <a:extLst>
              <a:ext uri="{FF2B5EF4-FFF2-40B4-BE49-F238E27FC236}">
                <a16:creationId xmlns:a16="http://schemas.microsoft.com/office/drawing/2014/main" id="{8672A3C6-8C00-7CB3-C4A6-6DDA29058003}"/>
              </a:ext>
            </a:extLst>
          </p:cNvPr>
          <p:cNvGrpSpPr/>
          <p:nvPr/>
        </p:nvGrpSpPr>
        <p:grpSpPr>
          <a:xfrm>
            <a:off x="822380" y="2153335"/>
            <a:ext cx="977265" cy="818983"/>
            <a:chOff x="2875657" y="1676449"/>
            <a:chExt cx="1303020" cy="1091977"/>
          </a:xfrm>
        </p:grpSpPr>
        <p:sp>
          <p:nvSpPr>
            <p:cNvPr id="5" name="TextBox 4">
              <a:extLst>
                <a:ext uri="{FF2B5EF4-FFF2-40B4-BE49-F238E27FC236}">
                  <a16:creationId xmlns:a16="http://schemas.microsoft.com/office/drawing/2014/main" id="{EDC73FC9-B843-12C7-C726-005B960EF011}"/>
                </a:ext>
              </a:extLst>
            </p:cNvPr>
            <p:cNvSpPr txBox="1"/>
            <p:nvPr/>
          </p:nvSpPr>
          <p:spPr>
            <a:xfrm>
              <a:off x="2875657" y="1676449"/>
              <a:ext cx="1303020" cy="824157"/>
            </a:xfrm>
            <a:prstGeom prst="rect">
              <a:avLst/>
            </a:prstGeom>
            <a:solidFill>
              <a:schemeClr val="bg1">
                <a:lumMod val="95000"/>
              </a:schemeClr>
            </a:solidFill>
          </p:spPr>
          <p:txBody>
            <a:bodyPr wrap="square" lIns="68580" tIns="34290" rIns="68580" bIns="34290" rtlCol="0" anchor="t">
              <a:spAutoFit/>
            </a:bodyPr>
            <a:lstStyle/>
            <a:p>
              <a:pPr defTabSz="685800">
                <a:spcBef>
                  <a:spcPts val="450"/>
                </a:spcBef>
                <a:spcAft>
                  <a:spcPts val="450"/>
                </a:spcAft>
                <a:buClr>
                  <a:srgbClr val="000000"/>
                </a:buClr>
                <a:defRPr/>
              </a:pPr>
              <a:r>
                <a:rPr lang="" sz="1050" kern="0">
                  <a:solidFill>
                    <a:srgbClr val="003399"/>
                  </a:solidFill>
                  <a:latin typeface="Arial"/>
                  <a:cs typeface="Arial"/>
                  <a:sym typeface="Arial"/>
                </a:rPr>
                <a:t>July 2024</a:t>
              </a:r>
            </a:p>
            <a:p>
              <a:pPr defTabSz="685800">
                <a:buClr>
                  <a:srgbClr val="000000"/>
                </a:buClr>
                <a:defRPr/>
              </a:pPr>
              <a:r>
                <a:rPr lang="" sz="1050" kern="0">
                  <a:solidFill>
                    <a:srgbClr val="000000"/>
                  </a:solidFill>
                  <a:latin typeface="Arial"/>
                  <a:cs typeface="Arial"/>
                  <a:sym typeface="Arial"/>
                </a:rPr>
                <a:t>Strategy announced</a:t>
              </a:r>
              <a:endParaRPr lang="en-GB" sz="1050" kern="0">
                <a:solidFill>
                  <a:srgbClr val="000000"/>
                </a:solidFill>
                <a:latin typeface="Arial"/>
                <a:cs typeface="Arial"/>
                <a:sym typeface="Arial"/>
              </a:endParaRPr>
            </a:p>
          </p:txBody>
        </p:sp>
        <p:cxnSp>
          <p:nvCxnSpPr>
            <p:cNvPr id="6" name="Straight Connector 5">
              <a:extLst>
                <a:ext uri="{FF2B5EF4-FFF2-40B4-BE49-F238E27FC236}">
                  <a16:creationId xmlns:a16="http://schemas.microsoft.com/office/drawing/2014/main" id="{32EA2D01-EE3A-5C67-FEBF-12F59B66B987}"/>
                </a:ext>
              </a:extLst>
            </p:cNvPr>
            <p:cNvCxnSpPr>
              <a:cxnSpLocks/>
            </p:cNvCxnSpPr>
            <p:nvPr/>
          </p:nvCxnSpPr>
          <p:spPr bwMode="auto">
            <a:xfrm flipV="1">
              <a:off x="3518114" y="2510561"/>
              <a:ext cx="0" cy="257865"/>
            </a:xfrm>
            <a:prstGeom prst="line">
              <a:avLst/>
            </a:prstGeom>
            <a:noFill/>
            <a:ln w="12700" cap="flat" cmpd="sng" algn="ctr">
              <a:solidFill>
                <a:schemeClr val="tx2"/>
              </a:solidFill>
              <a:prstDash val="solid"/>
              <a:round/>
              <a:headEnd type="none" w="med" len="med"/>
              <a:tailEnd type="oval" w="med" len="med"/>
            </a:ln>
            <a:effectLst/>
          </p:spPr>
        </p:cxnSp>
      </p:grpSp>
      <p:grpSp>
        <p:nvGrpSpPr>
          <p:cNvPr id="12" name="Group 11">
            <a:extLst>
              <a:ext uri="{FF2B5EF4-FFF2-40B4-BE49-F238E27FC236}">
                <a16:creationId xmlns:a16="http://schemas.microsoft.com/office/drawing/2014/main" id="{3BBE6E15-A769-6743-D350-391AB5D66EA0}"/>
              </a:ext>
            </a:extLst>
          </p:cNvPr>
          <p:cNvGrpSpPr/>
          <p:nvPr/>
        </p:nvGrpSpPr>
        <p:grpSpPr>
          <a:xfrm>
            <a:off x="6648451" y="2162181"/>
            <a:ext cx="1671582" cy="820922"/>
            <a:chOff x="4746549" y="1673863"/>
            <a:chExt cx="2228776" cy="1094563"/>
          </a:xfrm>
        </p:grpSpPr>
        <p:sp>
          <p:nvSpPr>
            <p:cNvPr id="13" name="TextBox 12">
              <a:extLst>
                <a:ext uri="{FF2B5EF4-FFF2-40B4-BE49-F238E27FC236}">
                  <a16:creationId xmlns:a16="http://schemas.microsoft.com/office/drawing/2014/main" id="{E55530A4-CEB7-16CF-1022-3A2903B3933E}"/>
                </a:ext>
              </a:extLst>
            </p:cNvPr>
            <p:cNvSpPr txBox="1"/>
            <p:nvPr/>
          </p:nvSpPr>
          <p:spPr>
            <a:xfrm>
              <a:off x="4746549" y="1673863"/>
              <a:ext cx="2228776" cy="854935"/>
            </a:xfrm>
            <a:prstGeom prst="rect">
              <a:avLst/>
            </a:prstGeom>
            <a:solidFill>
              <a:schemeClr val="bg1">
                <a:lumMod val="95000"/>
              </a:schemeClr>
            </a:solidFill>
          </p:spPr>
          <p:txBody>
            <a:bodyPr wrap="square" rtlCol="0">
              <a:spAutoFit/>
            </a:bodyPr>
            <a:lstStyle/>
            <a:p>
              <a:pPr defTabSz="685800">
                <a:spcBef>
                  <a:spcPts val="450"/>
                </a:spcBef>
                <a:spcAft>
                  <a:spcPts val="450"/>
                </a:spcAft>
                <a:buClr>
                  <a:srgbClr val="000000"/>
                </a:buClr>
                <a:defRPr/>
              </a:pPr>
              <a:r>
                <a:rPr lang="" sz="1050" kern="0">
                  <a:solidFill>
                    <a:srgbClr val="003399"/>
                  </a:solidFill>
                  <a:latin typeface="Arial" panose="020B0604020202020204" pitchFamily="34" charset="0"/>
                  <a:cs typeface="Arial" panose="020B0604020202020204" pitchFamily="34" charset="0"/>
                  <a:sym typeface="Arial"/>
                </a:rPr>
                <a:t>1st quarter 2026 (tbc)</a:t>
              </a:r>
            </a:p>
            <a:p>
              <a:pPr defTabSz="685800">
                <a:buClr>
                  <a:srgbClr val="000000"/>
                </a:buClr>
                <a:defRPr/>
              </a:pPr>
              <a:r>
                <a:rPr lang="" sz="1050" kern="0">
                  <a:solidFill>
                    <a:srgbClr val="000000"/>
                  </a:solidFill>
                  <a:latin typeface="Arial" panose="020B0604020202020204" pitchFamily="34" charset="0"/>
                  <a:cs typeface="Arial" panose="020B0604020202020204" pitchFamily="34" charset="0"/>
                  <a:sym typeface="Arial"/>
                </a:rPr>
                <a:t>Adoption of the Strategy by the Commission</a:t>
              </a:r>
              <a:endParaRPr lang="en-GB" sz="1050" kern="0">
                <a:solidFill>
                  <a:srgbClr val="000000"/>
                </a:solidFill>
                <a:latin typeface="Arial" panose="020B0604020202020204" pitchFamily="34" charset="0"/>
                <a:cs typeface="Arial" panose="020B0604020202020204" pitchFamily="34" charset="0"/>
                <a:sym typeface="Arial"/>
              </a:endParaRPr>
            </a:p>
          </p:txBody>
        </p:sp>
        <p:cxnSp>
          <p:nvCxnSpPr>
            <p:cNvPr id="14" name="Straight Connector 13">
              <a:extLst>
                <a:ext uri="{FF2B5EF4-FFF2-40B4-BE49-F238E27FC236}">
                  <a16:creationId xmlns:a16="http://schemas.microsoft.com/office/drawing/2014/main" id="{DC98B59D-B0AB-CB88-2132-650CD2FE2552}"/>
                </a:ext>
              </a:extLst>
            </p:cNvPr>
            <p:cNvCxnSpPr>
              <a:cxnSpLocks/>
            </p:cNvCxnSpPr>
            <p:nvPr/>
          </p:nvCxnSpPr>
          <p:spPr bwMode="auto">
            <a:xfrm flipV="1">
              <a:off x="5865199" y="2506021"/>
              <a:ext cx="0" cy="262405"/>
            </a:xfrm>
            <a:prstGeom prst="line">
              <a:avLst/>
            </a:prstGeom>
            <a:noFill/>
            <a:ln w="12700" cap="flat" cmpd="sng" algn="ctr">
              <a:solidFill>
                <a:schemeClr val="tx2"/>
              </a:solidFill>
              <a:prstDash val="solid"/>
              <a:round/>
              <a:headEnd type="none" w="med" len="med"/>
              <a:tailEnd type="oval" w="med" len="med"/>
            </a:ln>
            <a:effectLst/>
          </p:spPr>
        </p:cxnSp>
      </p:grpSp>
      <p:sp>
        <p:nvSpPr>
          <p:cNvPr id="17" name="TextBox 16">
            <a:extLst>
              <a:ext uri="{FF2B5EF4-FFF2-40B4-BE49-F238E27FC236}">
                <a16:creationId xmlns:a16="http://schemas.microsoft.com/office/drawing/2014/main" id="{6D199830-E05F-096B-DE76-B054F7519CE7}"/>
              </a:ext>
            </a:extLst>
          </p:cNvPr>
          <p:cNvSpPr txBox="1"/>
          <p:nvPr/>
        </p:nvSpPr>
        <p:spPr>
          <a:xfrm rot="18768829">
            <a:off x="7617345" y="2705049"/>
            <a:ext cx="1737296" cy="484748"/>
          </a:xfrm>
          <a:prstGeom prst="rect">
            <a:avLst/>
          </a:prstGeom>
          <a:noFill/>
        </p:spPr>
        <p:txBody>
          <a:bodyPr wrap="square" rtlCol="0">
            <a:spAutoFit/>
          </a:bodyPr>
          <a:lstStyle/>
          <a:p>
            <a:pPr defTabSz="685800">
              <a:buClr>
                <a:srgbClr val="000000"/>
              </a:buClr>
              <a:defRPr/>
            </a:pPr>
            <a:r>
              <a:rPr lang="fr-BE" sz="1500" kern="0" err="1">
                <a:solidFill>
                  <a:srgbClr val="FF0000"/>
                </a:solidFill>
                <a:latin typeface="Segoe Print" panose="02000600000000000000" pitchFamily="2" charset="0"/>
                <a:cs typeface="Arial"/>
                <a:sym typeface="Arial"/>
              </a:rPr>
              <a:t>Implementation</a:t>
            </a:r>
            <a:endParaRPr lang="fr-BE" sz="1500" kern="0">
              <a:solidFill>
                <a:srgbClr val="FF0000"/>
              </a:solidFill>
              <a:latin typeface="Segoe Print" panose="02000600000000000000" pitchFamily="2" charset="0"/>
              <a:cs typeface="Arial"/>
              <a:sym typeface="Arial"/>
            </a:endParaRPr>
          </a:p>
          <a:p>
            <a:pPr defTabSz="685800">
              <a:buClr>
                <a:srgbClr val="000000"/>
              </a:buClr>
              <a:defRPr/>
            </a:pPr>
            <a:endParaRPr lang="en-IE" sz="1050" kern="0">
              <a:solidFill>
                <a:srgbClr val="000000"/>
              </a:solidFill>
              <a:latin typeface="Arial"/>
              <a:cs typeface="Arial"/>
              <a:sym typeface="Arial"/>
            </a:endParaRPr>
          </a:p>
        </p:txBody>
      </p:sp>
      <p:sp>
        <p:nvSpPr>
          <p:cNvPr id="16" name="TextBox 15">
            <a:extLst>
              <a:ext uri="{FF2B5EF4-FFF2-40B4-BE49-F238E27FC236}">
                <a16:creationId xmlns:a16="http://schemas.microsoft.com/office/drawing/2014/main" id="{CA4A9157-FD73-0709-A684-6981514F6D39}"/>
              </a:ext>
            </a:extLst>
          </p:cNvPr>
          <p:cNvSpPr txBox="1"/>
          <p:nvPr/>
        </p:nvSpPr>
        <p:spPr>
          <a:xfrm>
            <a:off x="2318366" y="3268150"/>
            <a:ext cx="1644029" cy="687368"/>
          </a:xfrm>
          <a:prstGeom prst="rect">
            <a:avLst/>
          </a:prstGeom>
          <a:solidFill>
            <a:schemeClr val="bg1">
              <a:lumMod val="95000"/>
            </a:schemeClr>
          </a:solidFill>
        </p:spPr>
        <p:txBody>
          <a:bodyPr wrap="square" lIns="68580" tIns="34290" rIns="68580" bIns="34290" rtlCol="0" anchor="t">
            <a:spAutoFit/>
          </a:bodyPr>
          <a:lstStyle/>
          <a:p>
            <a:pPr defTabSz="685800">
              <a:spcBef>
                <a:spcPts val="450"/>
              </a:spcBef>
              <a:spcAft>
                <a:spcPts val="450"/>
              </a:spcAft>
              <a:buClr>
                <a:srgbClr val="000000"/>
              </a:buClr>
              <a:defRPr/>
            </a:pPr>
            <a:r>
              <a:rPr lang="" sz="1200" b="1" kern="0">
                <a:solidFill>
                  <a:srgbClr val="FFC000"/>
                </a:solidFill>
                <a:latin typeface="Arial"/>
                <a:cs typeface="Arial"/>
                <a:sym typeface="Arial"/>
              </a:rPr>
              <a:t>25 July 2025</a:t>
            </a:r>
            <a:endParaRPr lang="" sz="1200" b="1" kern="0">
              <a:solidFill>
                <a:srgbClr val="FFC000"/>
              </a:solidFill>
              <a:latin typeface="Arial" panose="020B0604020202020204" pitchFamily="34" charset="0"/>
              <a:cs typeface="Arial" panose="020B0604020202020204" pitchFamily="34" charset="0"/>
              <a:sym typeface="Arial"/>
            </a:endParaRPr>
          </a:p>
          <a:p>
            <a:pPr defTabSz="685800">
              <a:buClr>
                <a:srgbClr val="000000"/>
              </a:buClr>
              <a:defRPr/>
            </a:pPr>
            <a:r>
              <a:rPr lang="" sz="1200" kern="0">
                <a:solidFill>
                  <a:srgbClr val="000000"/>
                </a:solidFill>
                <a:latin typeface="Arial"/>
                <a:cs typeface="Arial"/>
                <a:sym typeface="Arial"/>
              </a:rPr>
              <a:t>Launch of the </a:t>
            </a:r>
            <a:r>
              <a:rPr lang="" sz="1200" b="1" kern="0">
                <a:solidFill>
                  <a:srgbClr val="000000"/>
                </a:solidFill>
                <a:latin typeface="Arial"/>
                <a:cs typeface="Arial"/>
                <a:sym typeface="Arial"/>
              </a:rPr>
              <a:t>open public consultation</a:t>
            </a:r>
            <a:endParaRPr lang="en-GB" sz="1200" b="1" kern="0">
              <a:solidFill>
                <a:srgbClr val="000000"/>
              </a:solidFill>
              <a:latin typeface="Arial"/>
              <a:cs typeface="Arial"/>
              <a:sym typeface="Arial"/>
            </a:endParaRPr>
          </a:p>
        </p:txBody>
      </p:sp>
      <p:cxnSp>
        <p:nvCxnSpPr>
          <p:cNvPr id="29" name="Straight Connector 28">
            <a:extLst>
              <a:ext uri="{FF2B5EF4-FFF2-40B4-BE49-F238E27FC236}">
                <a16:creationId xmlns:a16="http://schemas.microsoft.com/office/drawing/2014/main" id="{FF5BA486-3313-0214-FC38-82599AE40633}"/>
              </a:ext>
            </a:extLst>
          </p:cNvPr>
          <p:cNvCxnSpPr>
            <a:cxnSpLocks/>
          </p:cNvCxnSpPr>
          <p:nvPr/>
        </p:nvCxnSpPr>
        <p:spPr bwMode="auto">
          <a:xfrm>
            <a:off x="2684057" y="3083665"/>
            <a:ext cx="0" cy="187445"/>
          </a:xfrm>
          <a:prstGeom prst="line">
            <a:avLst/>
          </a:prstGeom>
          <a:noFill/>
          <a:ln w="12700" cap="flat" cmpd="sng" algn="ctr">
            <a:solidFill>
              <a:srgbClr val="FFC000"/>
            </a:solidFill>
            <a:prstDash val="solid"/>
            <a:round/>
            <a:headEnd type="none" w="med" len="med"/>
            <a:tailEnd type="oval" w="med" len="med"/>
          </a:ln>
          <a:effectLst/>
        </p:spPr>
      </p:cxnSp>
      <p:sp>
        <p:nvSpPr>
          <p:cNvPr id="22" name="TextBox 21">
            <a:extLst>
              <a:ext uri="{FF2B5EF4-FFF2-40B4-BE49-F238E27FC236}">
                <a16:creationId xmlns:a16="http://schemas.microsoft.com/office/drawing/2014/main" id="{54A72E66-D662-B35E-0D2B-41A58A36687C}"/>
              </a:ext>
            </a:extLst>
          </p:cNvPr>
          <p:cNvSpPr txBox="1"/>
          <p:nvPr/>
        </p:nvSpPr>
        <p:spPr>
          <a:xfrm>
            <a:off x="4468607" y="3267459"/>
            <a:ext cx="1751931" cy="687368"/>
          </a:xfrm>
          <a:prstGeom prst="rect">
            <a:avLst/>
          </a:prstGeom>
          <a:solidFill>
            <a:schemeClr val="bg1">
              <a:lumMod val="95000"/>
            </a:schemeClr>
          </a:solidFill>
        </p:spPr>
        <p:txBody>
          <a:bodyPr wrap="square" lIns="68580" tIns="34290" rIns="68580" bIns="34290" rtlCol="0" anchor="t">
            <a:spAutoFit/>
          </a:bodyPr>
          <a:lstStyle/>
          <a:p>
            <a:pPr defTabSz="685800">
              <a:spcBef>
                <a:spcPts val="450"/>
              </a:spcBef>
              <a:spcAft>
                <a:spcPts val="450"/>
              </a:spcAft>
              <a:buClr>
                <a:srgbClr val="000000"/>
              </a:buClr>
              <a:defRPr/>
            </a:pPr>
            <a:r>
              <a:rPr lang="" sz="1200" b="1" kern="0">
                <a:solidFill>
                  <a:srgbClr val="FFC000"/>
                </a:solidFill>
                <a:latin typeface="Arial"/>
                <a:cs typeface="Arial"/>
                <a:sym typeface="Arial"/>
              </a:rPr>
              <a:t>24 October 2025</a:t>
            </a:r>
            <a:endParaRPr lang="" sz="1200" b="1" kern="0">
              <a:solidFill>
                <a:srgbClr val="FFC000"/>
              </a:solidFill>
              <a:latin typeface="Arial" panose="020B0604020202020204" pitchFamily="34" charset="0"/>
              <a:cs typeface="Arial" panose="020B0604020202020204" pitchFamily="34" charset="0"/>
              <a:sym typeface="Arial"/>
            </a:endParaRPr>
          </a:p>
          <a:p>
            <a:pPr defTabSz="685800">
              <a:buClr>
                <a:srgbClr val="000000"/>
              </a:buClr>
              <a:defRPr/>
            </a:pPr>
            <a:r>
              <a:rPr lang="" sz="1200" kern="0">
                <a:solidFill>
                  <a:srgbClr val="000000"/>
                </a:solidFill>
                <a:latin typeface="Arial"/>
                <a:cs typeface="Arial"/>
                <a:sym typeface="Arial"/>
              </a:rPr>
              <a:t>End of the </a:t>
            </a:r>
            <a:r>
              <a:rPr lang="" sz="1200" b="1" kern="0">
                <a:solidFill>
                  <a:srgbClr val="000000"/>
                </a:solidFill>
                <a:latin typeface="Arial"/>
                <a:cs typeface="Arial"/>
                <a:sym typeface="Arial"/>
              </a:rPr>
              <a:t>open public consultation</a:t>
            </a:r>
            <a:endParaRPr lang="en-GB" sz="1200" b="1" kern="0">
              <a:solidFill>
                <a:srgbClr val="000000"/>
              </a:solidFill>
              <a:latin typeface="Arial"/>
              <a:cs typeface="Arial"/>
              <a:sym typeface="Arial"/>
            </a:endParaRPr>
          </a:p>
        </p:txBody>
      </p:sp>
      <p:cxnSp>
        <p:nvCxnSpPr>
          <p:cNvPr id="40" name="Straight Connector 39">
            <a:extLst>
              <a:ext uri="{FF2B5EF4-FFF2-40B4-BE49-F238E27FC236}">
                <a16:creationId xmlns:a16="http://schemas.microsoft.com/office/drawing/2014/main" id="{DF2149C5-06B3-1618-A425-450AF8F9B0B5}"/>
              </a:ext>
            </a:extLst>
          </p:cNvPr>
          <p:cNvCxnSpPr>
            <a:cxnSpLocks/>
          </p:cNvCxnSpPr>
          <p:nvPr/>
        </p:nvCxnSpPr>
        <p:spPr>
          <a:xfrm>
            <a:off x="2681288" y="3079446"/>
            <a:ext cx="328612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8D93624-F23B-7887-8D0E-5521484CD9EC}"/>
              </a:ext>
            </a:extLst>
          </p:cNvPr>
          <p:cNvSpPr txBox="1"/>
          <p:nvPr/>
        </p:nvSpPr>
        <p:spPr>
          <a:xfrm>
            <a:off x="-1" y="4142346"/>
            <a:ext cx="9143998" cy="854080"/>
          </a:xfrm>
          <a:prstGeom prst="rect">
            <a:avLst/>
          </a:prstGeom>
          <a:noFill/>
        </p:spPr>
        <p:txBody>
          <a:bodyPr wrap="square" lIns="68580" tIns="34290" rIns="68580" bIns="34290" rtlCol="0" anchor="t">
            <a:spAutoFit/>
          </a:bodyPr>
          <a:lstStyle/>
          <a:p>
            <a:pPr algn="ctr" defTabSz="685800">
              <a:buClr>
                <a:srgbClr val="000000"/>
              </a:buClr>
              <a:defRPr/>
            </a:pPr>
            <a:r>
              <a:rPr lang="en-US" sz="1050" b="1" kern="0">
                <a:solidFill>
                  <a:srgbClr val="003399"/>
                </a:solidFill>
                <a:latin typeface="Arial"/>
                <a:cs typeface="Arial"/>
                <a:sym typeface="Arial"/>
              </a:rPr>
              <a:t>H</a:t>
            </a:r>
            <a:r>
              <a:rPr lang="en-US" sz="1050" b="1" kern="0" err="1">
                <a:solidFill>
                  <a:srgbClr val="003399"/>
                </a:solidFill>
                <a:latin typeface="Arial"/>
                <a:cs typeface="Arial"/>
                <a:sym typeface="Arial"/>
              </a:rPr>
              <a:t>elp</a:t>
            </a:r>
            <a:r>
              <a:rPr lang="en-US" sz="1050" b="1" kern="0">
                <a:solidFill>
                  <a:srgbClr val="003399"/>
                </a:solidFill>
                <a:latin typeface="Arial"/>
                <a:cs typeface="Arial"/>
                <a:sym typeface="Arial"/>
              </a:rPr>
              <a:t> shape the EU’s first </a:t>
            </a:r>
            <a:r>
              <a:rPr lang="en-US" sz="1050" b="1" kern="0" err="1">
                <a:solidFill>
                  <a:srgbClr val="003399"/>
                </a:solidFill>
                <a:latin typeface="Arial"/>
                <a:cs typeface="Arial"/>
                <a:sym typeface="Arial"/>
              </a:rPr>
              <a:t>Anti-Poverty</a:t>
            </a:r>
            <a:r>
              <a:rPr lang="en-US" sz="1050" b="1" kern="0">
                <a:solidFill>
                  <a:srgbClr val="003399"/>
                </a:solidFill>
                <a:latin typeface="Arial"/>
                <a:cs typeface="Arial"/>
                <a:sym typeface="Arial"/>
              </a:rPr>
              <a:t> Strategy by s</a:t>
            </a:r>
            <a:r>
              <a:rPr lang="fr-BE" sz="1050" b="1" kern="0" err="1">
                <a:solidFill>
                  <a:srgbClr val="003399"/>
                </a:solidFill>
                <a:latin typeface="Arial"/>
                <a:cs typeface="Arial"/>
                <a:sym typeface="Arial"/>
              </a:rPr>
              <a:t>haring</a:t>
            </a:r>
            <a:r>
              <a:rPr lang="fr-BE" sz="1050" b="1" kern="0">
                <a:solidFill>
                  <a:srgbClr val="003399"/>
                </a:solidFill>
                <a:latin typeface="Arial"/>
                <a:cs typeface="Arial"/>
                <a:sym typeface="Arial"/>
              </a:rPr>
              <a:t> </a:t>
            </a:r>
            <a:r>
              <a:rPr lang="fr-BE" sz="1050" b="1" kern="0" err="1">
                <a:solidFill>
                  <a:srgbClr val="003399"/>
                </a:solidFill>
                <a:latin typeface="Arial"/>
                <a:cs typeface="Arial"/>
                <a:sym typeface="Arial"/>
              </a:rPr>
              <a:t>your</a:t>
            </a:r>
            <a:r>
              <a:rPr lang="fr-BE" sz="1050" b="1" kern="0">
                <a:solidFill>
                  <a:srgbClr val="003399"/>
                </a:solidFill>
                <a:latin typeface="Arial"/>
                <a:cs typeface="Arial"/>
                <a:sym typeface="Arial"/>
              </a:rPr>
              <a:t> </a:t>
            </a:r>
            <a:r>
              <a:rPr lang="fr-BE" sz="1050" b="1" kern="0" err="1">
                <a:solidFill>
                  <a:srgbClr val="003399"/>
                </a:solidFill>
                <a:latin typeface="Arial"/>
                <a:cs typeface="Arial"/>
                <a:sym typeface="Arial"/>
              </a:rPr>
              <a:t>views</a:t>
            </a:r>
            <a:r>
              <a:rPr lang="fr-BE" sz="1050" b="1" kern="0">
                <a:solidFill>
                  <a:srgbClr val="003399"/>
                </a:solidFill>
                <a:latin typeface="Arial"/>
                <a:cs typeface="Arial"/>
                <a:sym typeface="Arial"/>
              </a:rPr>
              <a:t> </a:t>
            </a:r>
            <a:r>
              <a:rPr lang="fr-BE" sz="1050" kern="0">
                <a:solidFill>
                  <a:srgbClr val="003399"/>
                </a:solidFill>
                <a:latin typeface="Arial"/>
                <a:cs typeface="Arial"/>
                <a:sym typeface="Arial"/>
              </a:rPr>
              <a:t>on the </a:t>
            </a:r>
            <a:r>
              <a:rPr lang="fr-BE" sz="1050" kern="0" err="1">
                <a:solidFill>
                  <a:srgbClr val="003399"/>
                </a:solidFill>
                <a:latin typeface="Arial"/>
                <a:cs typeface="Arial"/>
                <a:sym typeface="Arial"/>
              </a:rPr>
              <a:t>matter</a:t>
            </a:r>
            <a:r>
              <a:rPr lang="fr-BE" sz="1050" kern="0">
                <a:solidFill>
                  <a:srgbClr val="003399"/>
                </a:solidFill>
                <a:latin typeface="Arial"/>
                <a:cs typeface="Arial"/>
                <a:sym typeface="Arial"/>
              </a:rPr>
              <a:t> </a:t>
            </a:r>
            <a:r>
              <a:rPr lang="fr-BE" sz="1050" kern="0" err="1">
                <a:solidFill>
                  <a:srgbClr val="003399"/>
                </a:solidFill>
                <a:latin typeface="Arial"/>
                <a:cs typeface="Arial"/>
                <a:sym typeface="Arial"/>
              </a:rPr>
              <a:t>while</a:t>
            </a:r>
            <a:r>
              <a:rPr lang="fr-BE" sz="1050" kern="0">
                <a:solidFill>
                  <a:srgbClr val="003399"/>
                </a:solidFill>
                <a:latin typeface="Arial"/>
                <a:cs typeface="Arial"/>
                <a:sym typeface="Arial"/>
              </a:rPr>
              <a:t> </a:t>
            </a:r>
            <a:r>
              <a:rPr lang="fr-BE" sz="1050" kern="0" err="1">
                <a:solidFill>
                  <a:srgbClr val="003399"/>
                </a:solidFill>
                <a:latin typeface="Arial"/>
                <a:cs typeface="Arial"/>
                <a:sym typeface="Arial"/>
              </a:rPr>
              <a:t>replying</a:t>
            </a:r>
            <a:r>
              <a:rPr lang="fr-BE" sz="1050" kern="0">
                <a:solidFill>
                  <a:srgbClr val="003399"/>
                </a:solidFill>
                <a:latin typeface="Arial"/>
                <a:cs typeface="Arial"/>
                <a:sym typeface="Arial"/>
              </a:rPr>
              <a:t> to a call for </a:t>
            </a:r>
            <a:r>
              <a:rPr lang="fr-BE" sz="1050" kern="0" err="1">
                <a:solidFill>
                  <a:srgbClr val="003399"/>
                </a:solidFill>
                <a:latin typeface="Arial"/>
                <a:cs typeface="Arial"/>
                <a:sym typeface="Arial"/>
              </a:rPr>
              <a:t>evidence</a:t>
            </a:r>
            <a:r>
              <a:rPr lang="fr-BE" sz="1050" kern="0">
                <a:solidFill>
                  <a:srgbClr val="003399"/>
                </a:solidFill>
                <a:latin typeface="Arial"/>
                <a:cs typeface="Arial"/>
                <a:sym typeface="Arial"/>
              </a:rPr>
              <a:t> and a questionnaire, </a:t>
            </a:r>
            <a:r>
              <a:rPr lang="fr-BE" sz="1050" kern="0" err="1">
                <a:solidFill>
                  <a:srgbClr val="003399"/>
                </a:solidFill>
                <a:latin typeface="Arial"/>
                <a:cs typeface="Arial"/>
                <a:sym typeface="Arial"/>
              </a:rPr>
              <a:t>available</a:t>
            </a:r>
            <a:r>
              <a:rPr lang="fr-BE" sz="1050" kern="0">
                <a:solidFill>
                  <a:srgbClr val="003399"/>
                </a:solidFill>
                <a:latin typeface="Arial"/>
                <a:cs typeface="Arial"/>
                <a:sym typeface="Arial"/>
              </a:rPr>
              <a:t> </a:t>
            </a:r>
            <a:r>
              <a:rPr lang="fr-BE" sz="1050" kern="0" err="1">
                <a:solidFill>
                  <a:srgbClr val="003399"/>
                </a:solidFill>
                <a:latin typeface="Arial"/>
                <a:cs typeface="Arial"/>
                <a:sym typeface="Arial"/>
              </a:rPr>
              <a:t>throught</a:t>
            </a:r>
            <a:r>
              <a:rPr lang="fr-BE" sz="1050" kern="0">
                <a:solidFill>
                  <a:srgbClr val="003399"/>
                </a:solidFill>
                <a:latin typeface="Arial"/>
                <a:cs typeface="Arial"/>
                <a:sym typeface="Arial"/>
              </a:rPr>
              <a:t> the </a:t>
            </a:r>
            <a:r>
              <a:rPr lang="fr-BE" sz="1050" kern="0" err="1">
                <a:solidFill>
                  <a:srgbClr val="003399"/>
                </a:solidFill>
                <a:latin typeface="Arial"/>
                <a:cs typeface="Arial"/>
                <a:sym typeface="Arial"/>
              </a:rPr>
              <a:t>link</a:t>
            </a:r>
            <a:r>
              <a:rPr lang="fr-BE" sz="1050" kern="0">
                <a:solidFill>
                  <a:srgbClr val="003399"/>
                </a:solidFill>
                <a:latin typeface="Arial"/>
                <a:cs typeface="Arial"/>
                <a:sym typeface="Arial"/>
              </a:rPr>
              <a:t> </a:t>
            </a:r>
            <a:r>
              <a:rPr lang="fr-BE" sz="1050" kern="0" err="1">
                <a:solidFill>
                  <a:srgbClr val="003399"/>
                </a:solidFill>
                <a:latin typeface="Arial"/>
                <a:cs typeface="Arial"/>
                <a:sym typeface="Arial"/>
              </a:rPr>
              <a:t>below</a:t>
            </a:r>
            <a:endParaRPr lang="fr-BE" sz="1050" kern="0">
              <a:solidFill>
                <a:srgbClr val="003399"/>
              </a:solidFill>
              <a:latin typeface="Arial"/>
              <a:cs typeface="Arial"/>
              <a:sym typeface="Arial"/>
            </a:endParaRPr>
          </a:p>
          <a:p>
            <a:pPr algn="ctr" defTabSz="685800">
              <a:buClr>
                <a:srgbClr val="000000"/>
              </a:buClr>
              <a:defRPr/>
            </a:pPr>
            <a:r>
              <a:rPr lang="fr-BE" sz="1500" b="1" kern="0">
                <a:solidFill>
                  <a:srgbClr val="FFC000"/>
                </a:solidFill>
                <a:latin typeface="Arial"/>
                <a:cs typeface="Arial"/>
                <a:sym typeface="Arial"/>
                <a:hlinkClick r:id="rId3">
                  <a:extLst>
                    <a:ext uri="{A12FA001-AC4F-418D-AE19-62706E023703}">
                      <ahyp:hlinkClr xmlns:ahyp="http://schemas.microsoft.com/office/drawing/2018/hyperlinkcolor" xmlns="" val="tx"/>
                    </a:ext>
                  </a:extLst>
                </a:hlinkClick>
              </a:rPr>
              <a:t>https://ec.europa.eu/info/law/better-regulation/have-your-say/initiatives/14683-EU-Anti-Poverty-Strategy_en</a:t>
            </a:r>
            <a:r>
              <a:rPr lang="fr-BE" sz="1500" b="1" kern="0">
                <a:solidFill>
                  <a:srgbClr val="FFC000"/>
                </a:solidFill>
                <a:latin typeface="Arial"/>
                <a:cs typeface="Arial"/>
                <a:sym typeface="Arial"/>
              </a:rPr>
              <a:t> </a:t>
            </a:r>
          </a:p>
        </p:txBody>
      </p:sp>
      <p:sp>
        <p:nvSpPr>
          <p:cNvPr id="49" name="TextBox 48">
            <a:extLst>
              <a:ext uri="{FF2B5EF4-FFF2-40B4-BE49-F238E27FC236}">
                <a16:creationId xmlns:a16="http://schemas.microsoft.com/office/drawing/2014/main" id="{BEFEC805-E1C3-0665-D5B0-3ED1DFB3791C}"/>
              </a:ext>
            </a:extLst>
          </p:cNvPr>
          <p:cNvSpPr txBox="1"/>
          <p:nvPr/>
        </p:nvSpPr>
        <p:spPr>
          <a:xfrm rot="19945646">
            <a:off x="3608524" y="2409106"/>
            <a:ext cx="1586345" cy="553998"/>
          </a:xfrm>
          <a:prstGeom prst="rect">
            <a:avLst/>
          </a:prstGeom>
          <a:noFill/>
        </p:spPr>
        <p:txBody>
          <a:bodyPr wrap="square" lIns="68580" tIns="34290" rIns="68580" bIns="34290" rtlCol="0" anchor="t">
            <a:spAutoFit/>
          </a:bodyPr>
          <a:lstStyle/>
          <a:p>
            <a:pPr algn="ctr" defTabSz="685800">
              <a:buClr>
                <a:srgbClr val="000000"/>
              </a:buClr>
              <a:defRPr/>
            </a:pPr>
            <a:r>
              <a:rPr lang="fr-BE" sz="1050" b="1" kern="0">
                <a:solidFill>
                  <a:srgbClr val="00B050"/>
                </a:solidFill>
                <a:latin typeface="Segoe Print"/>
                <a:cs typeface="Arial"/>
                <a:sym typeface="Arial"/>
              </a:rPr>
              <a:t>The </a:t>
            </a:r>
            <a:r>
              <a:rPr lang="fr-BE" sz="1050" b="1" kern="0" err="1">
                <a:solidFill>
                  <a:srgbClr val="00B050"/>
                </a:solidFill>
                <a:latin typeface="Segoe Print"/>
                <a:cs typeface="Arial"/>
                <a:sym typeface="Arial"/>
              </a:rPr>
              <a:t>three</a:t>
            </a:r>
            <a:r>
              <a:rPr lang="fr-BE" sz="1050" b="1" kern="0">
                <a:solidFill>
                  <a:srgbClr val="00B050"/>
                </a:solidFill>
                <a:latin typeface="Segoe Print"/>
                <a:cs typeface="Arial"/>
                <a:sym typeface="Arial"/>
              </a:rPr>
              <a:t> </a:t>
            </a:r>
            <a:r>
              <a:rPr lang="fr-BE" sz="1050" b="1" kern="0" err="1">
                <a:solidFill>
                  <a:srgbClr val="00B050"/>
                </a:solidFill>
                <a:latin typeface="Segoe Print"/>
                <a:cs typeface="Arial"/>
                <a:sym typeface="Arial"/>
              </a:rPr>
              <a:t>months</a:t>
            </a:r>
            <a:r>
              <a:rPr lang="fr-BE" sz="1050" b="1" kern="0">
                <a:solidFill>
                  <a:srgbClr val="00B050"/>
                </a:solidFill>
                <a:latin typeface="Segoe Print"/>
                <a:cs typeface="Arial"/>
                <a:sym typeface="Arial"/>
              </a:rPr>
              <a:t> </a:t>
            </a:r>
            <a:r>
              <a:rPr lang="fr-BE" sz="1050" b="1" kern="0" err="1">
                <a:solidFill>
                  <a:srgbClr val="00B050"/>
                </a:solidFill>
                <a:latin typeface="Segoe Print"/>
                <a:cs typeface="Arial"/>
                <a:sym typeface="Arial"/>
              </a:rPr>
              <a:t>window</a:t>
            </a:r>
            <a:r>
              <a:rPr lang="fr-BE" sz="1050" b="1" kern="0">
                <a:solidFill>
                  <a:srgbClr val="00B050"/>
                </a:solidFill>
                <a:latin typeface="Segoe Print"/>
                <a:cs typeface="Arial"/>
                <a:sym typeface="Arial"/>
              </a:rPr>
              <a:t> </a:t>
            </a:r>
            <a:r>
              <a:rPr lang="fr-BE" sz="1050" b="1" kern="0" err="1">
                <a:solidFill>
                  <a:srgbClr val="00B050"/>
                </a:solidFill>
                <a:latin typeface="Segoe Print"/>
                <a:cs typeface="Arial"/>
                <a:sym typeface="Arial"/>
              </a:rPr>
              <a:t>is</a:t>
            </a:r>
            <a:r>
              <a:rPr lang="fr-BE" sz="1050" b="1" kern="0">
                <a:solidFill>
                  <a:srgbClr val="00B050"/>
                </a:solidFill>
                <a:latin typeface="Segoe Print"/>
                <a:cs typeface="Arial"/>
                <a:sym typeface="Arial"/>
              </a:rPr>
              <a:t> </a:t>
            </a:r>
            <a:r>
              <a:rPr lang="fr-BE" sz="1050" b="1" kern="0" err="1">
                <a:solidFill>
                  <a:srgbClr val="00B050"/>
                </a:solidFill>
                <a:latin typeface="Segoe Print"/>
                <a:cs typeface="Arial"/>
                <a:sym typeface="Arial"/>
              </a:rPr>
              <a:t>now</a:t>
            </a:r>
            <a:r>
              <a:rPr lang="fr-BE" sz="1050" b="1" kern="0">
                <a:solidFill>
                  <a:srgbClr val="00B050"/>
                </a:solidFill>
                <a:latin typeface="Segoe Print"/>
                <a:cs typeface="Arial"/>
                <a:sym typeface="Arial"/>
              </a:rPr>
              <a:t> open</a:t>
            </a:r>
          </a:p>
          <a:p>
            <a:pPr defTabSz="685800">
              <a:buClr>
                <a:srgbClr val="000000"/>
              </a:buClr>
              <a:defRPr/>
            </a:pPr>
            <a:endParaRPr lang="en-IE" sz="1050" kern="0">
              <a:solidFill>
                <a:srgbClr val="000000"/>
              </a:solidFill>
              <a:latin typeface="Arial"/>
              <a:cs typeface="Arial"/>
              <a:sym typeface="Arial"/>
            </a:endParaRPr>
          </a:p>
        </p:txBody>
      </p:sp>
      <p:sp>
        <p:nvSpPr>
          <p:cNvPr id="9" name="Rectangle 8">
            <a:extLst>
              <a:ext uri="{FF2B5EF4-FFF2-40B4-BE49-F238E27FC236}">
                <a16:creationId xmlns:a16="http://schemas.microsoft.com/office/drawing/2014/main" id="{8ECB5A52-1CD9-BC69-D21D-BB224A92767A}"/>
              </a:ext>
            </a:extLst>
          </p:cNvPr>
          <p:cNvSpPr/>
          <p:nvPr/>
        </p:nvSpPr>
        <p:spPr>
          <a:xfrm>
            <a:off x="0" y="984492"/>
            <a:ext cx="9144000" cy="90267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IE" sz="1050" kern="0">
              <a:solidFill>
                <a:prstClr val="white"/>
              </a:solidFill>
              <a:latin typeface="Arial"/>
              <a:sym typeface="Arial"/>
            </a:endParaRPr>
          </a:p>
        </p:txBody>
      </p:sp>
      <p:sp>
        <p:nvSpPr>
          <p:cNvPr id="10" name="TextBox 9">
            <a:extLst>
              <a:ext uri="{FF2B5EF4-FFF2-40B4-BE49-F238E27FC236}">
                <a16:creationId xmlns:a16="http://schemas.microsoft.com/office/drawing/2014/main" id="{B29765EF-D32A-B960-66BC-AB46FC0BB0DD}"/>
              </a:ext>
            </a:extLst>
          </p:cNvPr>
          <p:cNvSpPr txBox="1"/>
          <p:nvPr/>
        </p:nvSpPr>
        <p:spPr>
          <a:xfrm>
            <a:off x="413657" y="1021085"/>
            <a:ext cx="8323964" cy="761747"/>
          </a:xfrm>
          <a:prstGeom prst="rect">
            <a:avLst/>
          </a:prstGeom>
          <a:noFill/>
        </p:spPr>
        <p:txBody>
          <a:bodyPr wrap="square" lIns="68580" tIns="34290" rIns="68580" bIns="34290" rtlCol="0" anchor="t">
            <a:spAutoFit/>
          </a:bodyPr>
          <a:lstStyle/>
          <a:p>
            <a:pPr algn="ctr" defTabSz="685800">
              <a:spcBef>
                <a:spcPts val="450"/>
              </a:spcBef>
              <a:spcAft>
                <a:spcPts val="450"/>
              </a:spcAft>
              <a:buClr>
                <a:srgbClr val="000000"/>
              </a:buClr>
              <a:defRPr/>
            </a:pPr>
            <a:r>
              <a:rPr lang="fr-BE" sz="1500" kern="0">
                <a:solidFill>
                  <a:prstClr val="white"/>
                </a:solidFill>
                <a:latin typeface="Arial"/>
                <a:cs typeface="Arial"/>
                <a:sym typeface="Arial"/>
              </a:rPr>
              <a:t>National and local stakeholders </a:t>
            </a:r>
            <a:r>
              <a:rPr lang="fr-BE" sz="1500" kern="0" err="1">
                <a:solidFill>
                  <a:prstClr val="white"/>
                </a:solidFill>
                <a:latin typeface="Arial"/>
                <a:cs typeface="Arial"/>
                <a:sym typeface="Arial"/>
              </a:rPr>
              <a:t>will</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be</a:t>
            </a:r>
            <a:r>
              <a:rPr lang="fr-BE" sz="1500" kern="0">
                <a:solidFill>
                  <a:prstClr val="white"/>
                </a:solidFill>
                <a:latin typeface="Arial"/>
                <a:cs typeface="Arial"/>
                <a:sym typeface="Arial"/>
              </a:rPr>
              <a:t> key to </a:t>
            </a:r>
            <a:r>
              <a:rPr lang="fr-BE" sz="1500" kern="0" err="1">
                <a:solidFill>
                  <a:prstClr val="white"/>
                </a:solidFill>
                <a:latin typeface="Arial"/>
                <a:cs typeface="Arial"/>
                <a:sym typeface="Arial"/>
              </a:rPr>
              <a:t>turn</a:t>
            </a:r>
            <a:r>
              <a:rPr lang="fr-BE" sz="1500" kern="0">
                <a:solidFill>
                  <a:prstClr val="white"/>
                </a:solidFill>
                <a:latin typeface="Arial"/>
                <a:cs typeface="Arial"/>
                <a:sym typeface="Arial"/>
              </a:rPr>
              <a:t> the </a:t>
            </a:r>
            <a:r>
              <a:rPr lang="fr-BE" sz="1500" kern="0" err="1">
                <a:solidFill>
                  <a:prstClr val="white"/>
                </a:solidFill>
                <a:latin typeface="Arial"/>
                <a:cs typeface="Arial"/>
                <a:sym typeface="Arial"/>
              </a:rPr>
              <a:t>Strategy</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into</a:t>
            </a:r>
            <a:r>
              <a:rPr lang="fr-BE" sz="1500" kern="0">
                <a:solidFill>
                  <a:prstClr val="white"/>
                </a:solidFill>
                <a:latin typeface="Arial"/>
                <a:cs typeface="Arial"/>
                <a:sym typeface="Arial"/>
              </a:rPr>
              <a:t> a </a:t>
            </a:r>
            <a:r>
              <a:rPr lang="fr-BE" sz="1500" kern="0" err="1">
                <a:solidFill>
                  <a:prstClr val="white"/>
                </a:solidFill>
                <a:latin typeface="Arial"/>
                <a:cs typeface="Arial"/>
                <a:sym typeface="Arial"/>
              </a:rPr>
              <a:t>success</a:t>
            </a:r>
            <a:r>
              <a:rPr lang="fr-BE" sz="1500" kern="0">
                <a:solidFill>
                  <a:prstClr val="white"/>
                </a:solidFill>
                <a:latin typeface="Arial"/>
                <a:cs typeface="Arial"/>
                <a:sym typeface="Arial"/>
              </a:rPr>
              <a:t>.                             A public consultation </a:t>
            </a:r>
            <a:r>
              <a:rPr lang="fr-BE" sz="1500" kern="0" err="1">
                <a:solidFill>
                  <a:prstClr val="white"/>
                </a:solidFill>
                <a:latin typeface="Arial"/>
                <a:cs typeface="Arial"/>
                <a:sym typeface="Arial"/>
              </a:rPr>
              <a:t>is</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now</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launched</a:t>
            </a:r>
            <a:r>
              <a:rPr lang="fr-BE" sz="1500" kern="0">
                <a:solidFill>
                  <a:prstClr val="white"/>
                </a:solidFill>
                <a:latin typeface="Arial"/>
                <a:cs typeface="Arial"/>
                <a:sym typeface="Arial"/>
              </a:rPr>
              <a:t> to </a:t>
            </a:r>
            <a:r>
              <a:rPr lang="fr-BE" sz="1500" kern="0" err="1">
                <a:solidFill>
                  <a:prstClr val="white"/>
                </a:solidFill>
                <a:latin typeface="Arial"/>
                <a:cs typeface="Arial"/>
                <a:sym typeface="Arial"/>
              </a:rPr>
              <a:t>collect</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your</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views</a:t>
            </a:r>
            <a:r>
              <a:rPr lang="fr-BE" sz="1500" kern="0">
                <a:solidFill>
                  <a:prstClr val="white"/>
                </a:solidFill>
                <a:latin typeface="Arial"/>
                <a:cs typeface="Arial"/>
                <a:sym typeface="Arial"/>
              </a:rPr>
              <a:t>, and </a:t>
            </a:r>
            <a:r>
              <a:rPr lang="fr-BE" sz="1500" kern="0" err="1">
                <a:solidFill>
                  <a:prstClr val="white"/>
                </a:solidFill>
                <a:latin typeface="Arial"/>
                <a:cs typeface="Arial"/>
                <a:sym typeface="Arial"/>
              </a:rPr>
              <a:t>that</a:t>
            </a:r>
            <a:r>
              <a:rPr lang="fr-BE" sz="1500" kern="0">
                <a:solidFill>
                  <a:prstClr val="white"/>
                </a:solidFill>
                <a:latin typeface="Arial"/>
                <a:cs typeface="Arial"/>
                <a:sym typeface="Arial"/>
              </a:rPr>
              <a:t> of all </a:t>
            </a:r>
            <a:r>
              <a:rPr lang="fr-BE" sz="1500" kern="0" err="1">
                <a:solidFill>
                  <a:prstClr val="white"/>
                </a:solidFill>
                <a:latin typeface="Arial"/>
                <a:cs typeface="Arial"/>
                <a:sym typeface="Arial"/>
              </a:rPr>
              <a:t>interested</a:t>
            </a:r>
            <a:r>
              <a:rPr lang="fr-BE" sz="1500" kern="0">
                <a:solidFill>
                  <a:prstClr val="white"/>
                </a:solidFill>
                <a:latin typeface="Arial"/>
                <a:cs typeface="Arial"/>
                <a:sym typeface="Arial"/>
              </a:rPr>
              <a:t> parties, </a:t>
            </a:r>
            <a:r>
              <a:rPr lang="fr-BE" sz="1500" kern="0" err="1">
                <a:solidFill>
                  <a:prstClr val="white"/>
                </a:solidFill>
                <a:latin typeface="Arial"/>
                <a:cs typeface="Arial"/>
                <a:sym typeface="Arial"/>
              </a:rPr>
              <a:t>including</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persons</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experciencing</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poverty</a:t>
            </a:r>
            <a:r>
              <a:rPr lang="fr-BE" sz="1500" kern="0">
                <a:solidFill>
                  <a:prstClr val="white"/>
                </a:solidFill>
                <a:latin typeface="Arial"/>
                <a:cs typeface="Arial"/>
                <a:sym typeface="Arial"/>
              </a:rPr>
              <a:t>, and to </a:t>
            </a:r>
            <a:r>
              <a:rPr lang="fr-BE" sz="1500" kern="0" err="1">
                <a:solidFill>
                  <a:prstClr val="white"/>
                </a:solidFill>
                <a:latin typeface="Arial"/>
                <a:cs typeface="Arial"/>
                <a:sym typeface="Arial"/>
              </a:rPr>
              <a:t>ensure</a:t>
            </a:r>
            <a:r>
              <a:rPr lang="fr-BE" sz="1500" kern="0">
                <a:solidFill>
                  <a:prstClr val="white"/>
                </a:solidFill>
                <a:latin typeface="Arial"/>
                <a:cs typeface="Arial"/>
                <a:sym typeface="Arial"/>
              </a:rPr>
              <a:t> the </a:t>
            </a:r>
            <a:r>
              <a:rPr lang="fr-BE" sz="1500" kern="0" err="1">
                <a:solidFill>
                  <a:prstClr val="white"/>
                </a:solidFill>
                <a:latin typeface="Arial"/>
                <a:cs typeface="Arial"/>
                <a:sym typeface="Arial"/>
              </a:rPr>
              <a:t>Strategy</a:t>
            </a:r>
            <a:r>
              <a:rPr lang="fr-BE" sz="1500" kern="0">
                <a:solidFill>
                  <a:prstClr val="white"/>
                </a:solidFill>
                <a:latin typeface="Arial"/>
                <a:cs typeface="Arial"/>
                <a:sym typeface="Arial"/>
              </a:rPr>
              <a:t> </a:t>
            </a:r>
            <a:r>
              <a:rPr lang="fr-BE" sz="1500" kern="0" err="1">
                <a:solidFill>
                  <a:prstClr val="white"/>
                </a:solidFill>
                <a:latin typeface="Arial"/>
                <a:cs typeface="Arial"/>
                <a:sym typeface="Arial"/>
              </a:rPr>
              <a:t>is</a:t>
            </a:r>
            <a:r>
              <a:rPr lang="fr-BE" sz="1500" kern="0">
                <a:solidFill>
                  <a:prstClr val="white"/>
                </a:solidFill>
                <a:latin typeface="Arial"/>
                <a:cs typeface="Arial"/>
                <a:sym typeface="Arial"/>
              </a:rPr>
              <a:t> fit for </a:t>
            </a:r>
            <a:r>
              <a:rPr lang="fr-BE" sz="1500" kern="0" err="1">
                <a:solidFill>
                  <a:prstClr val="white"/>
                </a:solidFill>
                <a:latin typeface="Arial"/>
                <a:cs typeface="Arial"/>
                <a:sym typeface="Arial"/>
              </a:rPr>
              <a:t>purpose</a:t>
            </a:r>
            <a:endParaRPr lang="en-IE" sz="1050" kern="0">
              <a:solidFill>
                <a:prstClr val="white"/>
              </a:solidFill>
              <a:latin typeface="Arial"/>
              <a:cs typeface="Arial"/>
              <a:sym typeface="Arial"/>
            </a:endParaRPr>
          </a:p>
        </p:txBody>
      </p:sp>
      <p:cxnSp>
        <p:nvCxnSpPr>
          <p:cNvPr id="19" name="Straight Connector 18">
            <a:extLst>
              <a:ext uri="{FF2B5EF4-FFF2-40B4-BE49-F238E27FC236}">
                <a16:creationId xmlns:a16="http://schemas.microsoft.com/office/drawing/2014/main" id="{16F6ED75-28CD-E22E-46A7-F12B8B61C7C5}"/>
              </a:ext>
            </a:extLst>
          </p:cNvPr>
          <p:cNvCxnSpPr>
            <a:cxnSpLocks/>
          </p:cNvCxnSpPr>
          <p:nvPr/>
        </p:nvCxnSpPr>
        <p:spPr bwMode="auto">
          <a:xfrm>
            <a:off x="5960657" y="3083665"/>
            <a:ext cx="0" cy="187445"/>
          </a:xfrm>
          <a:prstGeom prst="line">
            <a:avLst/>
          </a:prstGeom>
          <a:noFill/>
          <a:ln w="12700" cap="flat" cmpd="sng" algn="ctr">
            <a:solidFill>
              <a:srgbClr val="FFC000"/>
            </a:solidFill>
            <a:prstDash val="solid"/>
            <a:round/>
            <a:headEnd type="none" w="med" len="med"/>
            <a:tailEnd type="oval" w="med" len="med"/>
          </a:ln>
          <a:effectLst/>
        </p:spPr>
      </p:cxnSp>
    </p:spTree>
    <p:extLst>
      <p:ext uri="{BB962C8B-B14F-4D97-AF65-F5344CB8AC3E}">
        <p14:creationId xmlns:p14="http://schemas.microsoft.com/office/powerpoint/2010/main" val="11968739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88B1-1451-D568-3AF3-959121E9E47C}"/>
              </a:ext>
            </a:extLst>
          </p:cNvPr>
          <p:cNvSpPr>
            <a:spLocks noGrp="1"/>
          </p:cNvSpPr>
          <p:nvPr>
            <p:ph type="title"/>
          </p:nvPr>
        </p:nvSpPr>
        <p:spPr>
          <a:xfrm>
            <a:off x="385763" y="876693"/>
            <a:ext cx="8458200" cy="765253"/>
          </a:xfrm>
        </p:spPr>
        <p:txBody>
          <a:bodyPr/>
          <a:lstStyle/>
          <a:p>
            <a:r>
              <a:rPr lang="fr-BE" b="1" err="1"/>
              <a:t>Thank</a:t>
            </a:r>
            <a:r>
              <a:rPr lang="fr-BE" b="1"/>
              <a:t> </a:t>
            </a:r>
            <a:r>
              <a:rPr lang="fr-BE" b="1" err="1"/>
              <a:t>you</a:t>
            </a:r>
            <a:r>
              <a:rPr lang="fr-BE" b="1"/>
              <a:t> </a:t>
            </a:r>
            <a:r>
              <a:rPr lang="fr-BE"/>
              <a:t>in </a:t>
            </a:r>
            <a:r>
              <a:rPr lang="fr-BE" err="1"/>
              <a:t>advance</a:t>
            </a:r>
            <a:r>
              <a:rPr lang="fr-BE"/>
              <a:t> for </a:t>
            </a:r>
            <a:r>
              <a:rPr lang="fr-BE" err="1"/>
              <a:t>your</a:t>
            </a:r>
            <a:r>
              <a:rPr lang="fr-BE"/>
              <a:t> input</a:t>
            </a:r>
            <a:endParaRPr lang="en-IE"/>
          </a:p>
        </p:txBody>
      </p:sp>
      <p:sp>
        <p:nvSpPr>
          <p:cNvPr id="3" name="Text Placeholder 2">
            <a:extLst>
              <a:ext uri="{FF2B5EF4-FFF2-40B4-BE49-F238E27FC236}">
                <a16:creationId xmlns:a16="http://schemas.microsoft.com/office/drawing/2014/main" id="{873E29FE-376D-DEE5-6BFF-E174075FBD81}"/>
              </a:ext>
            </a:extLst>
          </p:cNvPr>
          <p:cNvSpPr>
            <a:spLocks noGrp="1"/>
          </p:cNvSpPr>
          <p:nvPr>
            <p:ph type="body" sz="quarter" idx="10"/>
          </p:nvPr>
        </p:nvSpPr>
        <p:spPr>
          <a:xfrm>
            <a:off x="628650" y="3011662"/>
            <a:ext cx="7886700" cy="1250156"/>
          </a:xfrm>
        </p:spPr>
        <p:txBody>
          <a:bodyPr/>
          <a:lstStyle/>
          <a:p>
            <a:pPr>
              <a:spcBef>
                <a:spcPts val="0"/>
              </a:spcBef>
            </a:pPr>
            <a:r>
              <a:rPr lang="en-US" sz="900" b="1">
                <a:latin typeface="+mj-lt"/>
                <a:ea typeface="Arial"/>
                <a:cs typeface="Arial"/>
                <a:sym typeface="Arial"/>
              </a:rPr>
              <a:t>© European Union 2025</a:t>
            </a:r>
            <a:endParaRPr lang="en-US" sz="900">
              <a:latin typeface="+mj-lt"/>
            </a:endParaRPr>
          </a:p>
          <a:p>
            <a:pPr>
              <a:spcBef>
                <a:spcPts val="1350"/>
              </a:spcBef>
            </a:pPr>
            <a:r>
              <a:rPr lang="en-US" sz="900">
                <a:latin typeface="+mj-lt"/>
                <a:ea typeface="Arial"/>
                <a:cs typeface="Arial"/>
                <a:sym typeface="Arial"/>
              </a:rPr>
              <a:t>Unless otherwise noted the reuse of this presentation is </a:t>
            </a:r>
            <a:r>
              <a:rPr lang="en-US" sz="900" err="1">
                <a:latin typeface="+mj-lt"/>
                <a:ea typeface="Arial"/>
                <a:cs typeface="Arial"/>
                <a:sym typeface="Arial"/>
              </a:rPr>
              <a:t>authorised</a:t>
            </a:r>
            <a:r>
              <a:rPr lang="en-US" sz="900">
                <a:latin typeface="+mj-lt"/>
                <a:ea typeface="Arial"/>
                <a:cs typeface="Arial"/>
                <a:sym typeface="Arial"/>
              </a:rPr>
              <a:t> under the </a:t>
            </a:r>
            <a:r>
              <a:rPr lang="en-US" sz="900" u="sng">
                <a:latin typeface="+mj-lt"/>
                <a:ea typeface="Arial"/>
                <a:cs typeface="Arial"/>
                <a:sym typeface="Arial"/>
                <a:hlinkClick r:id="rId2">
                  <a:extLst>
                    <a:ext uri="{A12FA001-AC4F-418D-AE19-62706E023703}">
                      <ahyp:hlinkClr xmlns:ahyp="http://schemas.microsoft.com/office/drawing/2018/hyperlinkcolor" xmlns="" val="tx"/>
                    </a:ext>
                  </a:extLst>
                </a:hlinkClick>
              </a:rPr>
              <a:t>CC BY 4.0</a:t>
            </a:r>
            <a:r>
              <a:rPr lang="en-US" sz="900">
                <a:latin typeface="+mj-lt"/>
                <a:ea typeface="Arial"/>
                <a:cs typeface="Arial"/>
                <a:sym typeface="Arial"/>
              </a:rPr>
              <a:t> license. For any use or reproduction of elements that are not owned by the EU, permission may need to be sought directly from the respective right holders</a:t>
            </a:r>
            <a:endParaRPr lang="en-US" sz="900">
              <a:latin typeface="+mj-lt"/>
            </a:endParaRPr>
          </a:p>
        </p:txBody>
      </p:sp>
    </p:spTree>
    <p:extLst>
      <p:ext uri="{BB962C8B-B14F-4D97-AF65-F5344CB8AC3E}">
        <p14:creationId xmlns:p14="http://schemas.microsoft.com/office/powerpoint/2010/main" val="13750477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Obrázok, na ktorom je text, snímka obrazovky, voda, dizajn&#10;&#10;Obsah vygenerovaný umelou inteligenciou môže byť nesprávny.">
            <a:extLst>
              <a:ext uri="{FF2B5EF4-FFF2-40B4-BE49-F238E27FC236}">
                <a16:creationId xmlns:a16="http://schemas.microsoft.com/office/drawing/2014/main" id="{8D14C20A-6212-C325-A2E5-F9780F5E991A}"/>
              </a:ext>
            </a:extLst>
          </p:cNvPr>
          <p:cNvPicPr>
            <a:picLocks noGrp="1" noRot="1" noChangeAspect="1" noMove="1" noResize="1" noEditPoints="1" noAdjustHandles="1" noChangeArrowheads="1" noChangeShapeType="1" noCrop="1"/>
          </p:cNvPicPr>
          <p:nvPr/>
        </p:nvPicPr>
        <p:blipFill>
          <a:blip r:embed="rId2"/>
          <a:stretch>
            <a:fillRect/>
          </a:stretch>
        </p:blipFill>
        <p:spPr>
          <a:xfrm>
            <a:off x="1354" y="0"/>
            <a:ext cx="9141292" cy="5143500"/>
          </a:xfrm>
          <a:prstGeom prst="rect">
            <a:avLst/>
          </a:prstGeom>
        </p:spPr>
      </p:pic>
      <p:sp>
        <p:nvSpPr>
          <p:cNvPr id="5" name="Text Placeholder 1">
            <a:extLst>
              <a:ext uri="{FF2B5EF4-FFF2-40B4-BE49-F238E27FC236}">
                <a16:creationId xmlns:a16="http://schemas.microsoft.com/office/drawing/2014/main" id="{A377BDD1-D611-168F-EE53-05F125B45716}"/>
              </a:ext>
            </a:extLst>
          </p:cNvPr>
          <p:cNvSpPr txBox="1">
            <a:spLocks/>
          </p:cNvSpPr>
          <p:nvPr/>
        </p:nvSpPr>
        <p:spPr>
          <a:xfrm>
            <a:off x="283780" y="344249"/>
            <a:ext cx="8237482" cy="1074648"/>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000"/>
              </a:lnSpc>
            </a:pPr>
            <a:endParaRPr lang="sk-SK" sz="6254" dirty="0">
              <a:solidFill>
                <a:schemeClr val="bg1"/>
              </a:solidFill>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41A6E42F-2182-35FD-9865-AA0A7BA4885A}"/>
              </a:ext>
            </a:extLst>
          </p:cNvPr>
          <p:cNvSpPr txBox="1">
            <a:spLocks/>
          </p:cNvSpPr>
          <p:nvPr/>
        </p:nvSpPr>
        <p:spPr>
          <a:xfrm>
            <a:off x="1068019" y="86881"/>
            <a:ext cx="2798186" cy="257366"/>
          </a:xfrm>
          <a:prstGeom prst="rect">
            <a:avLst/>
          </a:prstGeom>
        </p:spPr>
        <p:txBody>
          <a:bodyPr vert="horz" lIns="43989" tIns="21994" rIns="43989" bIns="21994" rtlCol="0" anchor="ctr"/>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x-none" sz="1155" dirty="0">
              <a:solidFill>
                <a:schemeClr val="tx1"/>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2E29556F-BFD3-D780-5067-BA90D299820C}"/>
              </a:ext>
            </a:extLst>
          </p:cNvPr>
          <p:cNvSpPr txBox="1">
            <a:spLocks/>
          </p:cNvSpPr>
          <p:nvPr/>
        </p:nvSpPr>
        <p:spPr>
          <a:xfrm>
            <a:off x="4822299" y="86881"/>
            <a:ext cx="3160291" cy="257366"/>
          </a:xfrm>
          <a:prstGeom prst="rect">
            <a:avLst/>
          </a:prstGeom>
        </p:spPr>
        <p:txBody>
          <a:bodyPr vert="horz" lIns="43989" tIns="21994" rIns="43989" bIns="21994" rtlCol="0" anchor="ctr"/>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x-none" sz="1155" dirty="0">
              <a:solidFill>
                <a:schemeClr val="tx1"/>
              </a:solidFill>
              <a:latin typeface="Arial" panose="020B0604020202020204" pitchFamily="34" charset="0"/>
              <a:cs typeface="Arial" panose="020B0604020202020204" pitchFamily="34" charset="0"/>
            </a:endParaRPr>
          </a:p>
        </p:txBody>
      </p:sp>
      <p:sp>
        <p:nvSpPr>
          <p:cNvPr id="3" name="Obdĺžnik 2"/>
          <p:cNvSpPr/>
          <p:nvPr/>
        </p:nvSpPr>
        <p:spPr>
          <a:xfrm>
            <a:off x="640109" y="431128"/>
            <a:ext cx="7691967" cy="4416594"/>
          </a:xfrm>
          <a:prstGeom prst="rect">
            <a:avLst/>
          </a:prstGeom>
        </p:spPr>
        <p:txBody>
          <a:bodyPr wrap="square">
            <a:spAutoFit/>
          </a:bodyPr>
          <a:lstStyle/>
          <a:p>
            <a:pPr lvl="0" indent="-177795" algn="ctr" defTabSz="293248">
              <a:defRPr sz="1800" b="0" i="0" u="none" strike="noStrike" kern="0" cap="none" spc="0" baseline="0">
                <a:solidFill>
                  <a:srgbClr val="000000"/>
                </a:solidFill>
                <a:uFillTx/>
              </a:defRPr>
            </a:pPr>
            <a:endParaRPr lang="sk-SK" sz="3000" kern="0" dirty="0" smtClean="0">
              <a:solidFill>
                <a:srgbClr val="FFFFFF"/>
              </a:solidFill>
              <a:latin typeface="Arial" pitchFamily="34"/>
              <a:cs typeface="Arial" pitchFamily="34"/>
            </a:endParaRPr>
          </a:p>
          <a:p>
            <a:pPr lvl="0" indent="-177795" algn="ctr" defTabSz="293248">
              <a:defRPr sz="1800" b="0" i="0" u="none" strike="noStrike" kern="0" cap="none" spc="0" baseline="0">
                <a:solidFill>
                  <a:srgbClr val="000000"/>
                </a:solidFill>
                <a:uFillTx/>
              </a:defRPr>
            </a:pPr>
            <a:endParaRPr lang="sk-SK" sz="3000" kern="0" dirty="0" smtClean="0">
              <a:solidFill>
                <a:srgbClr val="FFFFFF"/>
              </a:solidFill>
              <a:latin typeface="Arial" pitchFamily="34"/>
              <a:cs typeface="Arial" pitchFamily="34"/>
            </a:endParaRPr>
          </a:p>
          <a:p>
            <a:pPr indent="-133361" algn="ctr">
              <a:lnSpc>
                <a:spcPts val="4811"/>
              </a:lnSpc>
            </a:pPr>
            <a:r>
              <a:rPr lang="sk-SK" sz="3600" kern="900" dirty="0" smtClean="0">
                <a:solidFill>
                  <a:schemeClr val="bg1"/>
                </a:solidFill>
                <a:latin typeface="Arial" panose="020B0604020202020204" pitchFamily="34" charset="0"/>
                <a:cs typeface="Arial" panose="020B0604020202020204" pitchFamily="34" charset="0"/>
              </a:rPr>
              <a:t>Ďakujeme  </a:t>
            </a:r>
            <a:endParaRPr lang="sk-SK" sz="3600" kern="900" dirty="0">
              <a:solidFill>
                <a:schemeClr val="bg1"/>
              </a:solidFill>
              <a:latin typeface="Arial" panose="020B0604020202020204" pitchFamily="34" charset="0"/>
              <a:cs typeface="Arial" panose="020B0604020202020204" pitchFamily="34" charset="0"/>
            </a:endParaRPr>
          </a:p>
          <a:p>
            <a:pPr indent="-133361" algn="ctr">
              <a:lnSpc>
                <a:spcPts val="4811"/>
              </a:lnSpc>
            </a:pPr>
            <a:endParaRPr lang="sk-SK" sz="3600" kern="900" dirty="0">
              <a:solidFill>
                <a:schemeClr val="bg1"/>
              </a:solidFill>
              <a:latin typeface="Arial" panose="020B0604020202020204" pitchFamily="34" charset="0"/>
              <a:cs typeface="Arial" panose="020B0604020202020204" pitchFamily="34" charset="0"/>
            </a:endParaRPr>
          </a:p>
          <a:p>
            <a:pPr indent="-133361" algn="ctr">
              <a:lnSpc>
                <a:spcPts val="4811"/>
              </a:lnSpc>
            </a:pPr>
            <a:r>
              <a:rPr lang="sk-SK" sz="3600" kern="900" dirty="0" smtClean="0">
                <a:solidFill>
                  <a:schemeClr val="bg1"/>
                </a:solidFill>
                <a:latin typeface="Arial" panose="020B0604020202020204" pitchFamily="34" charset="0"/>
                <a:cs typeface="Arial" panose="020B0604020202020204" pitchFamily="34" charset="0"/>
              </a:rPr>
              <a:t>za účasť na rokovaní Komisie</a:t>
            </a:r>
            <a:r>
              <a:rPr lang="sk-SK" sz="3600" kern="900" dirty="0">
                <a:solidFill>
                  <a:schemeClr val="bg1"/>
                </a:solidFill>
                <a:latin typeface="Arial" panose="020B0604020202020204" pitchFamily="34" charset="0"/>
                <a:cs typeface="Arial" panose="020B0604020202020204" pitchFamily="34" charset="0"/>
              </a:rPr>
              <a:t>.</a:t>
            </a:r>
            <a:endParaRPr lang="x-none" sz="3600" kern="900" dirty="0">
              <a:solidFill>
                <a:schemeClr val="bg1"/>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3500" kern="0" dirty="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2200" kern="0" dirty="0" smtClean="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2200" kern="0" dirty="0" smtClean="0">
              <a:solidFill>
                <a:srgbClr val="FFFFFF"/>
              </a:solidFill>
              <a:latin typeface="Arial" panose="020B0604020202020204" pitchFamily="34" charset="0"/>
              <a:cs typeface="Arial" panose="020B0604020202020204" pitchFamily="34" charset="0"/>
            </a:endParaRPr>
          </a:p>
          <a:p>
            <a:pPr lvl="0" indent="-177795" algn="ctr" defTabSz="293248">
              <a:defRPr sz="1800" b="0" i="0" u="none" strike="noStrike" kern="0" cap="none" spc="0" baseline="0">
                <a:solidFill>
                  <a:srgbClr val="000000"/>
                </a:solidFill>
                <a:uFillTx/>
              </a:defRPr>
            </a:pPr>
            <a:endParaRPr lang="sk-SK" sz="2200"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839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4"/>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451779"/>
            <a:ext cx="8056019" cy="3752953"/>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0488" lvl="0" algn="ctr" defTabSz="914400">
              <a:tabLst>
                <a:tab pos="803275" algn="l"/>
                <a:tab pos="1524000" algn="l"/>
              </a:tabLst>
              <a:defRPr sz="1800" b="0" i="0" u="none" strike="noStrike" kern="0" cap="none" spc="0" baseline="0">
                <a:solidFill>
                  <a:srgbClr val="000000"/>
                </a:solidFill>
                <a:uFillTx/>
              </a:defRPr>
            </a:pPr>
            <a:r>
              <a:rPr lang="sk-SK" sz="1800" b="1" kern="0" dirty="0" smtClean="0">
                <a:solidFill>
                  <a:schemeClr val="tx1"/>
                </a:solidFill>
                <a:latin typeface="Arial" panose="020B0604020202020204" pitchFamily="34" charset="0"/>
                <a:cs typeface="Arial" panose="020B0604020202020204" pitchFamily="34" charset="0"/>
              </a:rPr>
              <a:t>I</a:t>
            </a:r>
            <a:r>
              <a:rPr lang="pt-BR" sz="1800" b="1" kern="0" dirty="0" smtClean="0">
                <a:solidFill>
                  <a:schemeClr val="tx1"/>
                </a:solidFill>
                <a:latin typeface="Arial" panose="020B0604020202020204" pitchFamily="34" charset="0"/>
                <a:cs typeface="Arial" panose="020B0604020202020204" pitchFamily="34" charset="0"/>
              </a:rPr>
              <a:t>mplementácia </a:t>
            </a:r>
            <a:r>
              <a:rPr lang="pt-BR" sz="1800" b="1" kern="0" dirty="0">
                <a:solidFill>
                  <a:schemeClr val="tx1"/>
                </a:solidFill>
                <a:latin typeface="Arial" panose="020B0604020202020204" pitchFamily="34" charset="0"/>
                <a:cs typeface="Arial" panose="020B0604020202020204" pitchFamily="34" charset="0"/>
              </a:rPr>
              <a:t>finančných prostriedkov CP4 k </a:t>
            </a:r>
            <a:r>
              <a:rPr lang="sk-SK" sz="1800" b="1" kern="0" dirty="0" smtClean="0">
                <a:solidFill>
                  <a:schemeClr val="tx1"/>
                </a:solidFill>
                <a:latin typeface="Arial" panose="020B0604020202020204" pitchFamily="34" charset="0"/>
                <a:cs typeface="Arial" panose="020B0604020202020204" pitchFamily="34" charset="0"/>
              </a:rPr>
              <a:t>30</a:t>
            </a:r>
            <a:r>
              <a:rPr lang="pt-BR" sz="1800" b="1" kern="0" dirty="0" smtClean="0">
                <a:solidFill>
                  <a:schemeClr val="tx1"/>
                </a:solidFill>
                <a:latin typeface="Arial" panose="020B0604020202020204" pitchFamily="34" charset="0"/>
                <a:cs typeface="Arial" panose="020B0604020202020204" pitchFamily="34" charset="0"/>
              </a:rPr>
              <a:t>.</a:t>
            </a:r>
            <a:r>
              <a:rPr lang="sk-SK" sz="1800" b="1" kern="0" dirty="0" smtClean="0">
                <a:solidFill>
                  <a:schemeClr val="tx1"/>
                </a:solidFill>
                <a:latin typeface="Arial" panose="020B0604020202020204" pitchFamily="34" charset="0"/>
                <a:cs typeface="Arial" panose="020B0604020202020204" pitchFamily="34" charset="0"/>
              </a:rPr>
              <a:t>9</a:t>
            </a:r>
            <a:r>
              <a:rPr lang="pt-BR" sz="1800" b="1" kern="0" dirty="0" smtClean="0">
                <a:solidFill>
                  <a:schemeClr val="tx1"/>
                </a:solidFill>
                <a:latin typeface="Arial" panose="020B0604020202020204" pitchFamily="34" charset="0"/>
                <a:cs typeface="Arial" panose="020B0604020202020204" pitchFamily="34" charset="0"/>
              </a:rPr>
              <a:t>.2025</a:t>
            </a:r>
            <a:endParaRPr lang="sk-SK" sz="1800" b="1" kern="0" dirty="0" smtClean="0">
              <a:solidFill>
                <a:schemeClr val="tx1"/>
              </a:solidFill>
              <a:latin typeface="Arial" panose="020B0604020202020204" pitchFamily="34" charset="0"/>
              <a:cs typeface="Arial" panose="020B0604020202020204" pitchFamily="34" charset="0"/>
            </a:endParaRPr>
          </a:p>
          <a:p>
            <a:pPr marL="446090" lvl="1" indent="-171450" algn="just" defTabSz="914400">
              <a:buSzPct val="100000"/>
              <a:buFont typeface="Arial" pitchFamily="34"/>
              <a:buChar char="•"/>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sp>
        <p:nvSpPr>
          <p:cNvPr id="2" name="Obdĺžnik 1"/>
          <p:cNvSpPr/>
          <p:nvPr/>
        </p:nvSpPr>
        <p:spPr>
          <a:xfrm>
            <a:off x="1208868" y="4361223"/>
            <a:ext cx="7844775" cy="215444"/>
          </a:xfrm>
          <a:prstGeom prst="rect">
            <a:avLst/>
          </a:prstGeom>
        </p:spPr>
        <p:txBody>
          <a:bodyPr wrap="square">
            <a:spAutoFit/>
          </a:bodyPr>
          <a:lstStyle/>
          <a:p>
            <a:pPr lvl="0" defTabSz="914400">
              <a:defRPr sz="1800" b="0" i="0" u="none" strike="noStrike" kern="0" cap="none" spc="0" baseline="0">
                <a:solidFill>
                  <a:srgbClr val="000000"/>
                </a:solidFill>
                <a:uFillTx/>
              </a:defRPr>
            </a:pPr>
            <a:r>
              <a:rPr lang="sk-SK" sz="800" b="1" dirty="0" smtClean="0">
                <a:latin typeface="Arial" panose="020B0604020202020204" pitchFamily="34" charset="0"/>
                <a:cs typeface="Arial" panose="020B0604020202020204" pitchFamily="34" charset="0"/>
              </a:rPr>
              <a:t>*počet výziev/projektov, ktoré sú implementované v rámci viacerých priorít sú započítané v každej priorite zvlášť</a:t>
            </a:r>
            <a:endParaRPr lang="sk-SK" sz="800" b="1" dirty="0">
              <a:latin typeface="Arial" panose="020B0604020202020204" pitchFamily="34" charset="0"/>
              <a:cs typeface="Arial" panose="020B0604020202020204" pitchFamily="34" charset="0"/>
            </a:endParaRPr>
          </a:p>
        </p:txBody>
      </p:sp>
      <p:graphicFrame>
        <p:nvGraphicFramePr>
          <p:cNvPr id="4" name="Objekt 3"/>
          <p:cNvGraphicFramePr>
            <a:graphicFrameLocks noChangeAspect="1"/>
          </p:cNvGraphicFramePr>
          <p:nvPr>
            <p:extLst/>
          </p:nvPr>
        </p:nvGraphicFramePr>
        <p:xfrm>
          <a:off x="308336" y="750887"/>
          <a:ext cx="8527327" cy="3641725"/>
        </p:xfrm>
        <a:graphic>
          <a:graphicData uri="http://schemas.openxmlformats.org/presentationml/2006/ole">
            <mc:AlternateContent xmlns:mc="http://schemas.openxmlformats.org/markup-compatibility/2006">
              <mc:Choice xmlns:v="urn:schemas-microsoft-com:vml" Requires="v">
                <p:oleObj spid="_x0000_s1054" name="Hárok" r:id="rId5" imgW="8972365" imgH="4622609" progId="Excel.Sheet.12">
                  <p:embed/>
                </p:oleObj>
              </mc:Choice>
              <mc:Fallback>
                <p:oleObj name="Hárok" r:id="rId5" imgW="8972365" imgH="4622609" progId="Excel.Sheet.12">
                  <p:embed/>
                  <p:pic>
                    <p:nvPicPr>
                      <p:cNvPr id="4" name="Objekt 3"/>
                      <p:cNvPicPr/>
                      <p:nvPr/>
                    </p:nvPicPr>
                    <p:blipFill>
                      <a:blip r:embed="rId6"/>
                      <a:stretch>
                        <a:fillRect/>
                      </a:stretch>
                    </p:blipFill>
                    <p:spPr>
                      <a:xfrm>
                        <a:off x="308336" y="750887"/>
                        <a:ext cx="8527327" cy="36417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89837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5BE4-3B13-F446-EEFE-DEA5E3263E86}"/>
            </a:ext>
          </a:extLst>
        </p:cNvPr>
        <p:cNvGrpSpPr/>
        <p:nvPr/>
      </p:nvGrpSpPr>
      <p:grpSpPr>
        <a:xfrm>
          <a:off x="0" y="0"/>
          <a:ext cx="0" cy="0"/>
          <a:chOff x="0" y="0"/>
          <a:chExt cx="0" cy="0"/>
        </a:xfrm>
      </p:grpSpPr>
      <p:pic>
        <p:nvPicPr>
          <p:cNvPr id="3" name="Obrázok 2" descr="Obrázok, na ktorom je text, snímka obrazovky, štvorec, dizajn&#10;&#10;Obsah vygenerovaný umelou inteligenciou môže byť nesprávny.">
            <a:extLst>
              <a:ext uri="{FF2B5EF4-FFF2-40B4-BE49-F238E27FC236}">
                <a16:creationId xmlns:a16="http://schemas.microsoft.com/office/drawing/2014/main" id="{F67EF506-EE29-8F39-A1AC-B46DBF679C0A}"/>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2" cy="5143500"/>
          </a:xfrm>
          <a:prstGeom prst="rect">
            <a:avLst/>
          </a:prstGeom>
        </p:spPr>
      </p:pic>
      <p:sp>
        <p:nvSpPr>
          <p:cNvPr id="6" name="Text Placeholder 1">
            <a:extLst>
              <a:ext uri="{FF2B5EF4-FFF2-40B4-BE49-F238E27FC236}">
                <a16:creationId xmlns:a16="http://schemas.microsoft.com/office/drawing/2014/main" id="{A7A8E5FE-3E81-FDF9-33A7-D8BD9CD586BD}"/>
              </a:ext>
            </a:extLst>
          </p:cNvPr>
          <p:cNvSpPr txBox="1">
            <a:spLocks/>
          </p:cNvSpPr>
          <p:nvPr/>
        </p:nvSpPr>
        <p:spPr>
          <a:xfrm>
            <a:off x="344062" y="511444"/>
            <a:ext cx="8056019" cy="3769187"/>
          </a:xfrm>
          <a:prstGeom prst="rect">
            <a:avLst/>
          </a:prstGeom>
        </p:spPr>
        <p:txBody>
          <a:bodyPr vert="horz" lIns="43989" tIns="21994" rIns="43989" bIns="21994" rtlCol="0" anchor="t"/>
          <a:lstStyle>
            <a:defPPr>
              <a:defRPr lang="en-US"/>
            </a:defPPr>
            <a:lvl1pPr marL="0" algn="l" defTabSz="457200" rtl="0" eaLnBrk="1" latinLnBrk="0" hangingPunct="1">
              <a:defRPr sz="1871"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spcBef>
                <a:spcPts val="1200"/>
              </a:spcBef>
              <a:defRPr sz="1800" b="0" i="0" u="none" strike="noStrike" kern="0" cap="none" spc="0" baseline="0">
                <a:solidFill>
                  <a:srgbClr val="000000"/>
                </a:solidFill>
                <a:uFillTx/>
              </a:defRPr>
            </a:pPr>
            <a:r>
              <a:rPr lang="sk-SK" sz="1800" b="1" kern="0" dirty="0">
                <a:solidFill>
                  <a:srgbClr val="000000"/>
                </a:solidFill>
                <a:latin typeface="Arial" panose="020B0604020202020204" pitchFamily="34" charset="0"/>
                <a:cs typeface="Arial" panose="020B0604020202020204" pitchFamily="34" charset="0"/>
              </a:rPr>
              <a:t>Implementácia jednotlivých priorít CP4 k </a:t>
            </a:r>
            <a:r>
              <a:rPr lang="sk-SK" sz="1800" b="1" kern="0" dirty="0" smtClean="0">
                <a:solidFill>
                  <a:schemeClr val="tx1"/>
                </a:solidFill>
                <a:latin typeface="Arial" panose="020B0604020202020204" pitchFamily="34" charset="0"/>
                <a:cs typeface="Arial" panose="020B0604020202020204" pitchFamily="34" charset="0"/>
              </a:rPr>
              <a:t>30.9.2025</a:t>
            </a:r>
            <a:endParaRPr lang="sk-SK" sz="1800" b="1" kern="0" dirty="0">
              <a:solidFill>
                <a:schemeClr val="tx1"/>
              </a:solidFill>
              <a:latin typeface="Arial" panose="020B0604020202020204" pitchFamily="34" charset="0"/>
              <a:cs typeface="Arial" panose="020B0604020202020204" pitchFamily="34" charset="0"/>
            </a:endParaRPr>
          </a:p>
          <a:p>
            <a:pPr marL="446090" lvl="1" indent="-171450" algn="just" defTabSz="914400">
              <a:buSzPct val="100000"/>
              <a:buFont typeface="Arial" pitchFamily="34"/>
              <a:buChar char="•"/>
              <a:tabLst>
                <a:tab pos="985838" algn="l"/>
                <a:tab pos="1524000" algn="l"/>
              </a:tabLst>
              <a:defRPr sz="1800" b="0" i="0" u="none" strike="noStrike" kern="0" cap="none" spc="0" baseline="0">
                <a:solidFill>
                  <a:srgbClr val="000000"/>
                </a:solidFill>
                <a:uFillTx/>
              </a:defRPr>
            </a:pPr>
            <a:endParaRPr lang="sk-SK" sz="1200" b="1" kern="0" dirty="0">
              <a:solidFill>
                <a:srgbClr val="000000"/>
              </a:solidFill>
              <a:latin typeface="Arial" panose="020B0604020202020204" pitchFamily="34" charset="0"/>
              <a:cs typeface="Arial" panose="020B0604020202020204" pitchFamily="34" charset="0"/>
            </a:endParaRPr>
          </a:p>
        </p:txBody>
      </p:sp>
      <p:graphicFrame>
        <p:nvGraphicFramePr>
          <p:cNvPr id="8" name="Graf 7"/>
          <p:cNvGraphicFramePr>
            <a:graphicFrameLocks/>
          </p:cNvGraphicFramePr>
          <p:nvPr>
            <p:extLst/>
          </p:nvPr>
        </p:nvGraphicFramePr>
        <p:xfrm>
          <a:off x="314438" y="880097"/>
          <a:ext cx="8272971" cy="3659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4031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otív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amp_VI_EC_Corporate_PPT_Template_2024 2.pptx" id="{82638BCC-62B9-435A-B3D4-91B8F41A0F82}" vid="{331CF50E-8039-4F5B-9C47-F59CDFBC175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3160</TotalTime>
  <Words>7769</Words>
  <Application>Microsoft Office PowerPoint</Application>
  <PresentationFormat>Prezentácia na obrazovke (16:9)</PresentationFormat>
  <Paragraphs>962</Paragraphs>
  <Slides>76</Slides>
  <Notes>66</Notes>
  <HiddenSlides>0</HiddenSlides>
  <MMClips>0</MMClips>
  <ScaleCrop>false</ScaleCrop>
  <HeadingPairs>
    <vt:vector size="8" baseType="variant">
      <vt:variant>
        <vt:lpstr>Použité písma</vt:lpstr>
      </vt:variant>
      <vt:variant>
        <vt:i4>6</vt:i4>
      </vt:variant>
      <vt:variant>
        <vt:lpstr>Motív</vt:lpstr>
      </vt:variant>
      <vt:variant>
        <vt:i4>2</vt:i4>
      </vt:variant>
      <vt:variant>
        <vt:lpstr>Vložené servery OLE</vt:lpstr>
      </vt:variant>
      <vt:variant>
        <vt:i4>1</vt:i4>
      </vt:variant>
      <vt:variant>
        <vt:lpstr>Nadpisy snímok</vt:lpstr>
      </vt:variant>
      <vt:variant>
        <vt:i4>76</vt:i4>
      </vt:variant>
    </vt:vector>
  </HeadingPairs>
  <TitlesOfParts>
    <vt:vector size="85" baseType="lpstr">
      <vt:lpstr>Aptos</vt:lpstr>
      <vt:lpstr>Aptos Display</vt:lpstr>
      <vt:lpstr>Arial</vt:lpstr>
      <vt:lpstr>Calibri</vt:lpstr>
      <vt:lpstr>Segoe Print</vt:lpstr>
      <vt:lpstr>Wingdings</vt:lpstr>
      <vt:lpstr>Motív Office</vt:lpstr>
      <vt:lpstr>colour palette new PPT</vt:lpstr>
      <vt:lpstr>Hárok</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New MFF 2028-2034</vt:lpstr>
      <vt:lpstr>Prezentácia programu PowerPoint</vt:lpstr>
      <vt:lpstr>Allocations for selected MS (EUR bn) </vt:lpstr>
      <vt:lpstr>National and Regional Partnership Plans       = 783 bn</vt:lpstr>
      <vt:lpstr>General and specific objectives for the ESF</vt:lpstr>
      <vt:lpstr>Prezentácia programu PowerPoint</vt:lpstr>
      <vt:lpstr>Timeline</vt:lpstr>
      <vt:lpstr>EU Anti-Poverty Strategy</vt:lpstr>
      <vt:lpstr>Prezentácia programu PowerPoint</vt:lpstr>
      <vt:lpstr>Public consultation and timeline</vt:lpstr>
      <vt:lpstr>Thank you in advance for your input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Hlozkova Jana</dc:creator>
  <cp:lastModifiedBy>Hložková Jana</cp:lastModifiedBy>
  <cp:revision>233</cp:revision>
  <dcterms:created xsi:type="dcterms:W3CDTF">2024-11-12T13:13:13Z</dcterms:created>
  <dcterms:modified xsi:type="dcterms:W3CDTF">2025-10-07T08:39:11Z</dcterms:modified>
</cp:coreProperties>
</file>