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theme/themeOverride1.xml" ContentType="application/vnd.openxmlformats-officedocument.themeOverr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4"/>
  </p:notesMasterIdLst>
  <p:sldIdLst>
    <p:sldId id="317" r:id="rId2"/>
    <p:sldId id="321" r:id="rId3"/>
    <p:sldId id="335" r:id="rId4"/>
    <p:sldId id="534" r:id="rId5"/>
    <p:sldId id="507" r:id="rId6"/>
    <p:sldId id="515" r:id="rId7"/>
    <p:sldId id="516" r:id="rId8"/>
    <p:sldId id="517" r:id="rId9"/>
    <p:sldId id="518" r:id="rId10"/>
    <p:sldId id="519" r:id="rId11"/>
    <p:sldId id="520" r:id="rId12"/>
    <p:sldId id="521" r:id="rId13"/>
    <p:sldId id="522" r:id="rId14"/>
    <p:sldId id="523" r:id="rId15"/>
    <p:sldId id="524" r:id="rId16"/>
    <p:sldId id="525" r:id="rId17"/>
    <p:sldId id="526" r:id="rId18"/>
    <p:sldId id="527" r:id="rId19"/>
    <p:sldId id="528" r:id="rId20"/>
    <p:sldId id="529" r:id="rId21"/>
    <p:sldId id="530" r:id="rId22"/>
    <p:sldId id="531" r:id="rId23"/>
    <p:sldId id="532" r:id="rId24"/>
    <p:sldId id="346" r:id="rId25"/>
    <p:sldId id="339" r:id="rId26"/>
    <p:sldId id="503" r:id="rId27"/>
    <p:sldId id="443" r:id="rId28"/>
    <p:sldId id="444" r:id="rId29"/>
    <p:sldId id="504" r:id="rId30"/>
    <p:sldId id="419" r:id="rId31"/>
    <p:sldId id="397" r:id="rId32"/>
    <p:sldId id="533" r:id="rId33"/>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4499"/>
    <a:srgbClr val="244390"/>
    <a:srgbClr val="B6DCAD"/>
    <a:srgbClr val="0180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945" autoAdjust="0"/>
    <p:restoredTop sz="94694"/>
  </p:normalViewPr>
  <p:slideViewPr>
    <p:cSldViewPr snapToGrid="0">
      <p:cViewPr varScale="1">
        <p:scale>
          <a:sx n="209" d="100"/>
          <a:sy n="209" d="100"/>
        </p:scale>
        <p:origin x="700" y="1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hlavičk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a:p>
        </p:txBody>
      </p:sp>
      <p:sp>
        <p:nvSpPr>
          <p:cNvPr id="3" name="Zástupný objekt pre dá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428437-0553-A541-AD0F-6CF0B70894E7}" type="datetimeFigureOut">
              <a:rPr lang="sk-SK" smtClean="0"/>
              <a:t>20. 11. 2025</a:t>
            </a:fld>
            <a:endParaRPr lang="sk-SK"/>
          </a:p>
        </p:txBody>
      </p:sp>
      <p:sp>
        <p:nvSpPr>
          <p:cNvPr id="4" name="Zástupný objekt pre obrázok snímky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objekt pre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objekt pre pät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a:p>
        </p:txBody>
      </p:sp>
      <p:sp>
        <p:nvSpPr>
          <p:cNvPr id="7" name="Zástupný objekt pre číslo snímky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C5C93B-E089-DE41-ABFC-12A6C026AC3A}" type="slidenum">
              <a:rPr lang="sk-SK" smtClean="0"/>
              <a:t>‹#›</a:t>
            </a:fld>
            <a:endParaRPr lang="sk-SK"/>
          </a:p>
        </p:txBody>
      </p:sp>
    </p:spTree>
    <p:extLst>
      <p:ext uri="{BB962C8B-B14F-4D97-AF65-F5344CB8AC3E}">
        <p14:creationId xmlns:p14="http://schemas.microsoft.com/office/powerpoint/2010/main" val="3492192175"/>
      </p:ext>
    </p:extLst>
  </p:cSld>
  <p:clrMap bg1="lt1" tx1="dk1" bg2="lt2" tx2="dk2" accent1="accent1" accent2="accent2" accent3="accent3" accent4="accent4" accent5="accent5" accent6="accent6" hlink="hlink" folHlink="folHlink"/>
  <p:notesStyle>
    <a:lvl1pPr marL="0" algn="l" defTabSz="506120" rtl="0" eaLnBrk="1" latinLnBrk="0" hangingPunct="1">
      <a:defRPr sz="664" kern="1200">
        <a:solidFill>
          <a:schemeClr val="tx1"/>
        </a:solidFill>
        <a:latin typeface="+mn-lt"/>
        <a:ea typeface="+mn-ea"/>
        <a:cs typeface="+mn-cs"/>
      </a:defRPr>
    </a:lvl1pPr>
    <a:lvl2pPr marL="253060" algn="l" defTabSz="506120" rtl="0" eaLnBrk="1" latinLnBrk="0" hangingPunct="1">
      <a:defRPr sz="664" kern="1200">
        <a:solidFill>
          <a:schemeClr val="tx1"/>
        </a:solidFill>
        <a:latin typeface="+mn-lt"/>
        <a:ea typeface="+mn-ea"/>
        <a:cs typeface="+mn-cs"/>
      </a:defRPr>
    </a:lvl2pPr>
    <a:lvl3pPr marL="506120" algn="l" defTabSz="506120" rtl="0" eaLnBrk="1" latinLnBrk="0" hangingPunct="1">
      <a:defRPr sz="664" kern="1200">
        <a:solidFill>
          <a:schemeClr val="tx1"/>
        </a:solidFill>
        <a:latin typeface="+mn-lt"/>
        <a:ea typeface="+mn-ea"/>
        <a:cs typeface="+mn-cs"/>
      </a:defRPr>
    </a:lvl3pPr>
    <a:lvl4pPr marL="759181" algn="l" defTabSz="506120" rtl="0" eaLnBrk="1" latinLnBrk="0" hangingPunct="1">
      <a:defRPr sz="664" kern="1200">
        <a:solidFill>
          <a:schemeClr val="tx1"/>
        </a:solidFill>
        <a:latin typeface="+mn-lt"/>
        <a:ea typeface="+mn-ea"/>
        <a:cs typeface="+mn-cs"/>
      </a:defRPr>
    </a:lvl4pPr>
    <a:lvl5pPr marL="1012241" algn="l" defTabSz="506120" rtl="0" eaLnBrk="1" latinLnBrk="0" hangingPunct="1">
      <a:defRPr sz="664" kern="1200">
        <a:solidFill>
          <a:schemeClr val="tx1"/>
        </a:solidFill>
        <a:latin typeface="+mn-lt"/>
        <a:ea typeface="+mn-ea"/>
        <a:cs typeface="+mn-cs"/>
      </a:defRPr>
    </a:lvl5pPr>
    <a:lvl6pPr marL="1265301" algn="l" defTabSz="506120" rtl="0" eaLnBrk="1" latinLnBrk="0" hangingPunct="1">
      <a:defRPr sz="664" kern="1200">
        <a:solidFill>
          <a:schemeClr val="tx1"/>
        </a:solidFill>
        <a:latin typeface="+mn-lt"/>
        <a:ea typeface="+mn-ea"/>
        <a:cs typeface="+mn-cs"/>
      </a:defRPr>
    </a:lvl6pPr>
    <a:lvl7pPr marL="1518361" algn="l" defTabSz="506120" rtl="0" eaLnBrk="1" latinLnBrk="0" hangingPunct="1">
      <a:defRPr sz="664" kern="1200">
        <a:solidFill>
          <a:schemeClr val="tx1"/>
        </a:solidFill>
        <a:latin typeface="+mn-lt"/>
        <a:ea typeface="+mn-ea"/>
        <a:cs typeface="+mn-cs"/>
      </a:defRPr>
    </a:lvl7pPr>
    <a:lvl8pPr marL="1771421" algn="l" defTabSz="506120" rtl="0" eaLnBrk="1" latinLnBrk="0" hangingPunct="1">
      <a:defRPr sz="664" kern="1200">
        <a:solidFill>
          <a:schemeClr val="tx1"/>
        </a:solidFill>
        <a:latin typeface="+mn-lt"/>
        <a:ea typeface="+mn-ea"/>
        <a:cs typeface="+mn-cs"/>
      </a:defRPr>
    </a:lvl8pPr>
    <a:lvl9pPr marL="2024482" algn="l" defTabSz="506120" rtl="0" eaLnBrk="1" latinLnBrk="0" hangingPunct="1">
      <a:defRPr sz="66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2</a:t>
            </a:fld>
            <a:endParaRPr lang="sk-SK"/>
          </a:p>
        </p:txBody>
      </p:sp>
    </p:spTree>
    <p:extLst>
      <p:ext uri="{BB962C8B-B14F-4D97-AF65-F5344CB8AC3E}">
        <p14:creationId xmlns:p14="http://schemas.microsoft.com/office/powerpoint/2010/main" val="17133446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pPr marL="0" marR="0" lvl="0" indent="0" algn="l" defTabSz="506120" rtl="0" eaLnBrk="1" fontAlgn="auto" latinLnBrk="0" hangingPunct="1">
              <a:lnSpc>
                <a:spcPct val="100000"/>
              </a:lnSpc>
              <a:spcBef>
                <a:spcPts val="0"/>
              </a:spcBef>
              <a:spcAft>
                <a:spcPts val="0"/>
              </a:spcAft>
              <a:buClrTx/>
              <a:buSzTx/>
              <a:buFontTx/>
              <a:buNone/>
              <a:tabLst/>
              <a:defRPr/>
            </a:pPr>
            <a:r>
              <a:rPr lang="sk-SK" sz="800" b="1" kern="0" dirty="0" smtClean="0">
                <a:solidFill>
                  <a:srgbClr val="000000"/>
                </a:solidFill>
                <a:latin typeface="Arial" panose="020B0604020202020204" pitchFamily="34" charset="0"/>
                <a:cs typeface="Arial" panose="020B0604020202020204" pitchFamily="34" charset="0"/>
              </a:rPr>
              <a:t>RSO4.3</a:t>
            </a:r>
            <a:endParaRPr lang="sk-SK" dirty="0" smtClean="0"/>
          </a:p>
          <a:p>
            <a:pPr marL="0" marR="0" lvl="0" indent="0" algn="l" defTabSz="506120" rtl="0" eaLnBrk="1" fontAlgn="auto" latinLnBrk="0" hangingPunct="1">
              <a:lnSpc>
                <a:spcPct val="100000"/>
              </a:lnSpc>
              <a:spcBef>
                <a:spcPts val="0"/>
              </a:spcBef>
              <a:spcAft>
                <a:spcPts val="0"/>
              </a:spcAft>
              <a:buClrTx/>
              <a:buSzTx/>
              <a:buFontTx/>
              <a:buNone/>
              <a:tabLst/>
              <a:defRPr/>
            </a:pPr>
            <a:r>
              <a:rPr lang="sk-SK" dirty="0" smtClean="0"/>
              <a:t>Presun</a:t>
            </a:r>
            <a:r>
              <a:rPr lang="sk-SK" baseline="0" dirty="0" smtClean="0"/>
              <a:t> do 4P2 </a:t>
            </a:r>
            <a:r>
              <a:rPr lang="sk-SK" sz="664" kern="1200" baseline="0" dirty="0" smtClean="0">
                <a:solidFill>
                  <a:schemeClr val="tx1"/>
                </a:solidFill>
                <a:effectLst/>
                <a:latin typeface="+mn-lt"/>
                <a:ea typeface="+mn-ea"/>
                <a:cs typeface="+mn-cs"/>
              </a:rPr>
              <a:t>–</a:t>
            </a:r>
            <a:r>
              <a:rPr lang="sk-SK" sz="664" kern="1200" dirty="0" smtClean="0">
                <a:solidFill>
                  <a:schemeClr val="tx1"/>
                </a:solidFill>
                <a:effectLst/>
                <a:latin typeface="+mn-lt"/>
                <a:ea typeface="+mn-ea"/>
                <a:cs typeface="+mn-cs"/>
              </a:rPr>
              <a:t> budovanie infraštruktúry základných škôl za účelom kvalitného a dostupného vzdelávania pre žiakov z MRK.</a:t>
            </a:r>
          </a:p>
          <a:p>
            <a:pPr marL="0" marR="0" lvl="0" indent="0" algn="l" defTabSz="506120" rtl="0" eaLnBrk="1" fontAlgn="auto" latinLnBrk="0" hangingPunct="1">
              <a:lnSpc>
                <a:spcPct val="100000"/>
              </a:lnSpc>
              <a:spcBef>
                <a:spcPts val="0"/>
              </a:spcBef>
              <a:spcAft>
                <a:spcPts val="0"/>
              </a:spcAft>
              <a:buClrTx/>
              <a:buSzTx/>
              <a:buFontTx/>
              <a:buNone/>
              <a:tabLst/>
              <a:defRPr/>
            </a:pPr>
            <a:endParaRPr lang="sk-SK" sz="664" kern="1200" dirty="0" smtClean="0">
              <a:solidFill>
                <a:schemeClr val="tx1"/>
              </a:solidFill>
              <a:effectLst/>
              <a:latin typeface="+mn-lt"/>
              <a:ea typeface="+mn-ea"/>
              <a:cs typeface="+mn-cs"/>
            </a:endParaRPr>
          </a:p>
          <a:p>
            <a:pPr marL="0" marR="0" lvl="0" indent="0" algn="l" defTabSz="506120" rtl="0" eaLnBrk="1" fontAlgn="auto" latinLnBrk="0" hangingPunct="1">
              <a:lnSpc>
                <a:spcPct val="100000"/>
              </a:lnSpc>
              <a:spcBef>
                <a:spcPts val="0"/>
              </a:spcBef>
              <a:spcAft>
                <a:spcPts val="0"/>
              </a:spcAft>
              <a:buClrTx/>
              <a:buSzTx/>
              <a:buFontTx/>
              <a:buNone/>
              <a:tabLst/>
              <a:defRPr/>
            </a:pPr>
            <a:r>
              <a:rPr lang="sk-SK" sz="664" kern="1200" dirty="0" smtClean="0">
                <a:solidFill>
                  <a:schemeClr val="tx1"/>
                </a:solidFill>
                <a:effectLst/>
                <a:latin typeface="+mn-lt"/>
                <a:ea typeface="+mn-ea"/>
                <a:cs typeface="+mn-cs"/>
              </a:rPr>
              <a:t>Cieľom komunitnej starostlivosti o duševné zdravie je zlepšiť funkčnosť pacienta s duševnou poruchou, začleniť ho do aktívneho života v jeho prirodzenom prostredí, a tak pozitívne ovplyvniť priebeh a zlepšiť prognózu ochorenia, prepojením a poskytovaním sociálnych služieb. Zariadenia komunitnej starostlivosti o duševné zdravie budú poskytovať starostlivosť v moderných, zrekonštruovaných a materiálno-technicky zabezpečených zdravotníckych zariadeniach ambulantnej zdravotnej starostlivosti v odbore psychiatria, detská psychiatria, klinická psychológia, liečebná pedagogika a klinická logopédia, a to najmä prostredníctvom stacionárov a mobilných tímov, ktoré budú poskytovať predovšetkým služby psychiatrickej a </a:t>
            </a:r>
            <a:r>
              <a:rPr lang="sk-SK" sz="664" kern="1200" dirty="0" err="1" smtClean="0">
                <a:solidFill>
                  <a:schemeClr val="tx1"/>
                </a:solidFill>
                <a:effectLst/>
                <a:latin typeface="+mn-lt"/>
                <a:ea typeface="+mn-ea"/>
                <a:cs typeface="+mn-cs"/>
              </a:rPr>
              <a:t>psychosociálnej</a:t>
            </a:r>
            <a:r>
              <a:rPr lang="sk-SK" sz="664" kern="1200" dirty="0" smtClean="0">
                <a:solidFill>
                  <a:schemeClr val="tx1"/>
                </a:solidFill>
                <a:effectLst/>
                <a:latin typeface="+mn-lt"/>
                <a:ea typeface="+mn-ea"/>
                <a:cs typeface="+mn-cs"/>
              </a:rPr>
              <a:t> rehabilitácie, psychoterapie a sociálne služby.</a:t>
            </a:r>
          </a:p>
          <a:p>
            <a:pPr marL="0" marR="0" lvl="0" indent="0" algn="l" defTabSz="506120" rtl="0" eaLnBrk="1" fontAlgn="auto" latinLnBrk="0" hangingPunct="1">
              <a:lnSpc>
                <a:spcPct val="100000"/>
              </a:lnSpc>
              <a:spcBef>
                <a:spcPts val="0"/>
              </a:spcBef>
              <a:spcAft>
                <a:spcPts val="0"/>
              </a:spcAft>
              <a:buClrTx/>
              <a:buSzTx/>
              <a:buFontTx/>
              <a:buNone/>
              <a:tabLst/>
              <a:defRPr/>
            </a:pPr>
            <a:endParaRPr lang="sk-SK" dirty="0" smtClean="0"/>
          </a:p>
          <a:p>
            <a:pPr marL="0" marR="0" lvl="0" indent="0" algn="l" defTabSz="506120" rtl="0" eaLnBrk="1" fontAlgn="auto" latinLnBrk="0" hangingPunct="1">
              <a:lnSpc>
                <a:spcPct val="100000"/>
              </a:lnSpc>
              <a:spcBef>
                <a:spcPts val="0"/>
              </a:spcBef>
              <a:spcAft>
                <a:spcPts val="0"/>
              </a:spcAft>
              <a:buClrTx/>
              <a:buSzTx/>
              <a:buFontTx/>
              <a:buNone/>
              <a:tabLst/>
              <a:defRPr/>
            </a:pPr>
            <a:endParaRPr lang="sk-SK" dirty="0" smtClean="0"/>
          </a:p>
          <a:p>
            <a:pPr marL="0" marR="0" lvl="0" indent="0" algn="l" defTabSz="506120" rtl="0" eaLnBrk="1" fontAlgn="auto" latinLnBrk="0" hangingPunct="1">
              <a:lnSpc>
                <a:spcPct val="100000"/>
              </a:lnSpc>
              <a:spcBef>
                <a:spcPts val="0"/>
              </a:spcBef>
              <a:spcAft>
                <a:spcPts val="0"/>
              </a:spcAft>
              <a:buClrTx/>
              <a:buSzTx/>
              <a:buFontTx/>
              <a:buNone/>
              <a:tabLst/>
              <a:defRPr/>
            </a:pPr>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11</a:t>
            </a:fld>
            <a:endParaRPr lang="sk-SK"/>
          </a:p>
        </p:txBody>
      </p:sp>
    </p:spTree>
    <p:extLst>
      <p:ext uri="{BB962C8B-B14F-4D97-AF65-F5344CB8AC3E}">
        <p14:creationId xmlns:p14="http://schemas.microsoft.com/office/powerpoint/2010/main" val="30020523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pPr marL="0" marR="0" lvl="0" indent="0" algn="l" defTabSz="506120" rtl="0" eaLnBrk="1" fontAlgn="auto" latinLnBrk="0" hangingPunct="1">
              <a:lnSpc>
                <a:spcPct val="100000"/>
              </a:lnSpc>
              <a:spcBef>
                <a:spcPts val="0"/>
              </a:spcBef>
              <a:spcAft>
                <a:spcPts val="0"/>
              </a:spcAft>
              <a:buClrTx/>
              <a:buSzTx/>
              <a:buFontTx/>
              <a:buNone/>
              <a:tabLst/>
              <a:defRPr/>
            </a:pPr>
            <a:r>
              <a:rPr lang="sk-SK" sz="800" b="1" kern="0" dirty="0" smtClean="0">
                <a:solidFill>
                  <a:srgbClr val="000000"/>
                </a:solidFill>
                <a:latin typeface="Arial" panose="020B0604020202020204" pitchFamily="34" charset="0"/>
                <a:cs typeface="Arial" panose="020B0604020202020204" pitchFamily="34" charset="0"/>
              </a:rPr>
              <a:t>ESO4.8</a:t>
            </a:r>
            <a:endParaRPr lang="sk-SK" sz="664" kern="1200" dirty="0" smtClean="0">
              <a:solidFill>
                <a:schemeClr val="tx1"/>
              </a:solidFill>
              <a:effectLst/>
              <a:latin typeface="+mn-lt"/>
              <a:ea typeface="+mn-ea"/>
              <a:cs typeface="+mn-cs"/>
            </a:endParaRPr>
          </a:p>
          <a:p>
            <a:pPr marL="0" marR="0" lvl="0" indent="0" algn="l" defTabSz="506120" rtl="0" eaLnBrk="1" fontAlgn="auto" latinLnBrk="0" hangingPunct="1">
              <a:lnSpc>
                <a:spcPct val="100000"/>
              </a:lnSpc>
              <a:spcBef>
                <a:spcPts val="0"/>
              </a:spcBef>
              <a:spcAft>
                <a:spcPts val="0"/>
              </a:spcAft>
              <a:buClrTx/>
              <a:buSzTx/>
              <a:buFontTx/>
              <a:buNone/>
              <a:tabLst/>
              <a:defRPr/>
            </a:pPr>
            <a:r>
              <a:rPr lang="sk-SK" sz="664" kern="1200" dirty="0" smtClean="0">
                <a:solidFill>
                  <a:schemeClr val="tx1"/>
                </a:solidFill>
                <a:effectLst/>
                <a:latin typeface="+mn-lt"/>
                <a:ea typeface="+mn-ea"/>
                <a:cs typeface="+mn-cs"/>
              </a:rPr>
              <a:t>Akcia  vypustená nakoľko „komplexné riešenia individuálnej a multidisciplinárnej pomoci deťom s rizikovým alebo neštandardným vývinom a komplexnými potrebami“ svojim obsahom a realizovanými intervenciami ako napr. poradenské, mediačné a preventívne činnosti, rozvoj a zlepšenie dostupnosti služby včasnej intervencie pokrýva komplexne tieto činnosti v oblasti služby včasnej intervencie.</a:t>
            </a:r>
          </a:p>
          <a:p>
            <a:pPr marL="0" marR="0" lvl="0" indent="0" algn="l" defTabSz="506120" rtl="0" eaLnBrk="1" fontAlgn="auto" latinLnBrk="0" hangingPunct="1">
              <a:lnSpc>
                <a:spcPct val="100000"/>
              </a:lnSpc>
              <a:spcBef>
                <a:spcPts val="0"/>
              </a:spcBef>
              <a:spcAft>
                <a:spcPts val="0"/>
              </a:spcAft>
              <a:buClrTx/>
              <a:buSzTx/>
              <a:buFontTx/>
              <a:buNone/>
              <a:tabLst/>
              <a:defRPr/>
            </a:pPr>
            <a:endParaRPr lang="sk-SK" sz="664" kern="1200" dirty="0" smtClean="0">
              <a:solidFill>
                <a:schemeClr val="tx1"/>
              </a:solidFill>
              <a:effectLst/>
              <a:latin typeface="+mn-lt"/>
              <a:ea typeface="+mn-ea"/>
              <a:cs typeface="+mn-cs"/>
            </a:endParaRPr>
          </a:p>
          <a:p>
            <a:pPr marL="0" marR="0" lvl="0" indent="0" algn="l" defTabSz="506120" rtl="0" eaLnBrk="1" fontAlgn="auto" latinLnBrk="0" hangingPunct="1">
              <a:lnSpc>
                <a:spcPct val="100000"/>
              </a:lnSpc>
              <a:spcBef>
                <a:spcPts val="0"/>
              </a:spcBef>
              <a:spcAft>
                <a:spcPts val="0"/>
              </a:spcAft>
              <a:buClrTx/>
              <a:buSzTx/>
              <a:buFontTx/>
              <a:buNone/>
              <a:tabLst/>
              <a:defRPr/>
            </a:pPr>
            <a:r>
              <a:rPr lang="sk-SK" sz="664" kern="1200" dirty="0" smtClean="0">
                <a:solidFill>
                  <a:schemeClr val="tx1"/>
                </a:solidFill>
                <a:effectLst/>
                <a:latin typeface="+mn-lt"/>
                <a:ea typeface="+mn-ea"/>
                <a:cs typeface="+mn-cs"/>
              </a:rPr>
              <a:t>Domovy komplexnej pomoci budú z fondu EFRR zrealizované až ku koncu programového obdobia. Akcia (navrhnutá na zrušenie) je priamo naviazaná na tieto projekty. Z uvedeného dôvodu navrhujeme akciu zrušiť. </a:t>
            </a:r>
          </a:p>
          <a:p>
            <a:pPr marL="0" marR="0" lvl="0" indent="0" algn="l" defTabSz="506120" rtl="0" eaLnBrk="1" fontAlgn="auto" latinLnBrk="0" hangingPunct="1">
              <a:lnSpc>
                <a:spcPct val="100000"/>
              </a:lnSpc>
              <a:spcBef>
                <a:spcPts val="0"/>
              </a:spcBef>
              <a:spcAft>
                <a:spcPts val="0"/>
              </a:spcAft>
              <a:buClrTx/>
              <a:buSzTx/>
              <a:buFontTx/>
              <a:buNone/>
              <a:tabLst/>
              <a:defRPr/>
            </a:pPr>
            <a:endParaRPr lang="sk-SK" dirty="0" smtClean="0"/>
          </a:p>
          <a:p>
            <a:pPr marL="0" marR="0" lvl="0" indent="0" algn="l" defTabSz="506120" rtl="0" eaLnBrk="1" fontAlgn="auto" latinLnBrk="0" hangingPunct="1">
              <a:lnSpc>
                <a:spcPct val="100000"/>
              </a:lnSpc>
              <a:spcBef>
                <a:spcPts val="0"/>
              </a:spcBef>
              <a:spcAft>
                <a:spcPts val="0"/>
              </a:spcAft>
              <a:buClrTx/>
              <a:buSzTx/>
              <a:buFontTx/>
              <a:buNone/>
              <a:tabLst/>
              <a:defRPr/>
            </a:pPr>
            <a:r>
              <a:rPr lang="sk-SK" sz="800" b="1" kern="0" dirty="0" smtClean="0">
                <a:solidFill>
                  <a:srgbClr val="000000"/>
                </a:solidFill>
                <a:latin typeface="Arial" panose="020B0604020202020204" pitchFamily="34" charset="0"/>
                <a:cs typeface="Arial" panose="020B0604020202020204" pitchFamily="34" charset="0"/>
              </a:rPr>
              <a:t>ESO4.9</a:t>
            </a:r>
            <a:endParaRPr lang="sk-SK" sz="664" kern="1200" dirty="0" smtClean="0">
              <a:solidFill>
                <a:schemeClr val="tx1"/>
              </a:solidFill>
              <a:effectLst/>
              <a:latin typeface="+mn-lt"/>
              <a:ea typeface="+mn-ea"/>
              <a:cs typeface="+mn-cs"/>
            </a:endParaRPr>
          </a:p>
          <a:p>
            <a:r>
              <a:rPr lang="sk-SK" sz="664" kern="1200" dirty="0" smtClean="0">
                <a:solidFill>
                  <a:schemeClr val="tx1"/>
                </a:solidFill>
                <a:effectLst/>
                <a:latin typeface="+mn-lt"/>
                <a:ea typeface="+mn-ea"/>
                <a:cs typeface="+mn-cs"/>
              </a:rPr>
              <a:t>Národný projekt bol realizovaný jednou akciou z P SK,  a to „Individualizovaná pomoc osobám, ktorým bol udelený azyl alebo poskytnutá doplnková ochrana, a to aj formou finančných príspevkov“, v rámci ktorého boli formou finančného príspevku podporované samosprávy a mimovládne organizácie, ktorých zamestnanci realizovali aktivity zamerané na dlhodobú integráciu štátnych príslušníkov tretích krajín. Podpora smerovala aj k vysokokvalifikovaným osobám s cieľom zabezpečenia poradenských služieb pri integrácii na trh práce a preklenutí ich jazykových a sociálno- kultúrnych bariér. </a:t>
            </a:r>
          </a:p>
          <a:p>
            <a:r>
              <a:rPr lang="sk-SK" sz="664" b="1" kern="1200" dirty="0" smtClean="0">
                <a:solidFill>
                  <a:schemeClr val="tx1"/>
                </a:solidFill>
                <a:effectLst/>
                <a:latin typeface="+mn-lt"/>
                <a:ea typeface="+mn-ea"/>
                <a:cs typeface="+mn-cs"/>
              </a:rPr>
              <a:t>Medzi tieto aktivity patrili činnosti, ktoré svojou náplňou zahŕňali popis jednotlivých akcií P SK, ktoré navrhujeme z tohto špecifického cieľa vypustiť. Predmetom podpory z už realizovaného národného projektu boli nasledovné činnosti: </a:t>
            </a:r>
            <a:endParaRPr lang="sk-SK" sz="664" kern="1200" dirty="0" smtClean="0">
              <a:solidFill>
                <a:schemeClr val="tx1"/>
              </a:solidFill>
              <a:effectLst/>
              <a:latin typeface="+mn-lt"/>
              <a:ea typeface="+mn-ea"/>
              <a:cs typeface="+mn-cs"/>
            </a:endParaRPr>
          </a:p>
          <a:p>
            <a:pPr lvl="0"/>
            <a:r>
              <a:rPr lang="sk-SK" sz="664" kern="1200" dirty="0" smtClean="0">
                <a:solidFill>
                  <a:schemeClr val="tx1"/>
                </a:solidFill>
                <a:effectLst/>
                <a:latin typeface="+mn-lt"/>
                <a:ea typeface="+mn-ea"/>
                <a:cs typeface="+mn-cs"/>
              </a:rPr>
              <a:t>poskytovanie všeobecných informácií a poradenstva, najmä v oblastiach týkajúcich sa zamestnávania, vzdelávania, zdravotnej starostlivosti, bývania, sociálneho zabezpečenia, či uplatňovania právnych nárokov vo všeobecnosti, </a:t>
            </a:r>
          </a:p>
          <a:p>
            <a:pPr lvl="0"/>
            <a:r>
              <a:rPr lang="sk-SK" sz="664" kern="1200" dirty="0" smtClean="0">
                <a:solidFill>
                  <a:schemeClr val="tx1"/>
                </a:solidFill>
                <a:effectLst/>
                <a:latin typeface="+mn-lt"/>
                <a:ea typeface="+mn-ea"/>
                <a:cs typeface="+mn-cs"/>
              </a:rPr>
              <a:t>zabezpečovanie aktivít a programov vytváraných za účelom zvýšenia účinnosti podpory integrácie, najmä v oblastiach týkajúcich sa zamestnávania, vzdelávania, zdravotnej starostlivosti (vrátane psychologickej a sociálnej podpory), bývania, sociálneho zabezpečenia, kultúry, športu, či uplatňovania právnych nárokov vo všeobecnosti,</a:t>
            </a:r>
          </a:p>
          <a:p>
            <a:pPr lvl="0"/>
            <a:r>
              <a:rPr lang="sk-SK" sz="664" kern="1200" dirty="0" smtClean="0">
                <a:solidFill>
                  <a:schemeClr val="tx1"/>
                </a:solidFill>
                <a:effectLst/>
                <a:latin typeface="+mn-lt"/>
                <a:ea typeface="+mn-ea"/>
                <a:cs typeface="+mn-cs"/>
              </a:rPr>
              <a:t>aktivity a programy na komunitnej úrovni a komunitné organizovanie, </a:t>
            </a:r>
          </a:p>
          <a:p>
            <a:pPr lvl="0"/>
            <a:r>
              <a:rPr lang="sk-SK" sz="664" kern="1200" dirty="0" smtClean="0">
                <a:solidFill>
                  <a:schemeClr val="tx1"/>
                </a:solidFill>
                <a:effectLst/>
                <a:latin typeface="+mn-lt"/>
                <a:ea typeface="+mn-ea"/>
                <a:cs typeface="+mn-cs"/>
              </a:rPr>
              <a:t>informačné a osvetové aktivity smerom k širokej verejnosti, </a:t>
            </a:r>
          </a:p>
          <a:p>
            <a:pPr lvl="0"/>
            <a:r>
              <a:rPr lang="sk-SK" sz="664" kern="1200" dirty="0" smtClean="0">
                <a:solidFill>
                  <a:schemeClr val="tx1"/>
                </a:solidFill>
                <a:effectLst/>
                <a:latin typeface="+mn-lt"/>
                <a:ea typeface="+mn-ea"/>
                <a:cs typeface="+mn-cs"/>
              </a:rPr>
              <a:t>zabezpečovanie inštruktáže a podporných, metodických a koordinačných činností.</a:t>
            </a:r>
          </a:p>
          <a:p>
            <a:r>
              <a:rPr lang="sk-SK" sz="664" kern="1200" dirty="0" smtClean="0">
                <a:solidFill>
                  <a:schemeClr val="tx1"/>
                </a:solidFill>
                <a:effectLst/>
                <a:latin typeface="+mn-lt"/>
                <a:ea typeface="+mn-ea"/>
                <a:cs typeface="+mn-cs"/>
              </a:rPr>
              <a:t>V rámci národného projektu sa realizovala aj aktivita zameraná na prenos informácií a vstupov z prostredia mimovládnych a medzinárodných organizácií do procesov tvorby a implementácie migračnej a integračnej politiky SR. Jej realizáciou sa posilní dlhodobá  </a:t>
            </a:r>
            <a:r>
              <a:rPr lang="sk-SK" sz="664" kern="1200" dirty="0" err="1" smtClean="0">
                <a:solidFill>
                  <a:schemeClr val="tx1"/>
                </a:solidFill>
                <a:effectLst/>
                <a:latin typeface="+mn-lt"/>
                <a:ea typeface="+mn-ea"/>
                <a:cs typeface="+mn-cs"/>
              </a:rPr>
              <a:t>sociálno</a:t>
            </a:r>
            <a:r>
              <a:rPr lang="sk-SK" sz="664" kern="1200" dirty="0" smtClean="0">
                <a:solidFill>
                  <a:schemeClr val="tx1"/>
                </a:solidFill>
                <a:effectLst/>
                <a:latin typeface="+mn-lt"/>
                <a:ea typeface="+mn-ea"/>
                <a:cs typeface="+mn-cs"/>
              </a:rPr>
              <a:t> ekonomická integrácia osôb cieľovej skupiny do spoločnosti a prispeje k zlepšeniu kvality života v komunite.  </a:t>
            </a:r>
          </a:p>
          <a:p>
            <a:endParaRPr lang="sk-SK" sz="664" kern="1200" dirty="0" smtClean="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12</a:t>
            </a:fld>
            <a:endParaRPr lang="sk-SK"/>
          </a:p>
        </p:txBody>
      </p:sp>
    </p:spTree>
    <p:extLst>
      <p:ext uri="{BB962C8B-B14F-4D97-AF65-F5344CB8AC3E}">
        <p14:creationId xmlns:p14="http://schemas.microsoft.com/office/powerpoint/2010/main" val="5546069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pPr marL="0" marR="0" lvl="0" indent="0" algn="l" defTabSz="506120" rtl="0" eaLnBrk="1" fontAlgn="auto" latinLnBrk="0" hangingPunct="1">
              <a:lnSpc>
                <a:spcPct val="100000"/>
              </a:lnSpc>
              <a:spcBef>
                <a:spcPts val="0"/>
              </a:spcBef>
              <a:spcAft>
                <a:spcPts val="0"/>
              </a:spcAft>
              <a:buClrTx/>
              <a:buSzTx/>
              <a:buFontTx/>
              <a:buNone/>
              <a:tabLst/>
              <a:defRPr/>
            </a:pPr>
            <a:r>
              <a:rPr lang="sk-SK" sz="800" b="1" kern="0" dirty="0" smtClean="0">
                <a:solidFill>
                  <a:srgbClr val="000000"/>
                </a:solidFill>
                <a:latin typeface="Arial" panose="020B0604020202020204" pitchFamily="34" charset="0"/>
                <a:cs typeface="Arial" panose="020B0604020202020204" pitchFamily="34" charset="0"/>
              </a:rPr>
              <a:t>ESO4.11</a:t>
            </a:r>
            <a:endParaRPr lang="sk-SK" sz="664" kern="1200" dirty="0" smtClean="0">
              <a:solidFill>
                <a:schemeClr val="tx1"/>
              </a:solidFill>
              <a:effectLst/>
              <a:latin typeface="+mn-lt"/>
              <a:ea typeface="+mn-ea"/>
              <a:cs typeface="+mn-cs"/>
            </a:endParaRPr>
          </a:p>
          <a:p>
            <a:pPr marL="0" marR="0" lvl="0" indent="0" algn="l" defTabSz="506120" rtl="0" eaLnBrk="1" fontAlgn="auto" latinLnBrk="0" hangingPunct="1">
              <a:lnSpc>
                <a:spcPct val="100000"/>
              </a:lnSpc>
              <a:spcBef>
                <a:spcPts val="0"/>
              </a:spcBef>
              <a:spcAft>
                <a:spcPts val="0"/>
              </a:spcAft>
              <a:buClrTx/>
              <a:buSzTx/>
              <a:buFontTx/>
              <a:buNone/>
              <a:tabLst/>
              <a:defRPr/>
            </a:pPr>
            <a:r>
              <a:rPr lang="sk-SK" sz="664" kern="1200" dirty="0" smtClean="0">
                <a:solidFill>
                  <a:schemeClr val="tx1"/>
                </a:solidFill>
                <a:effectLst/>
                <a:latin typeface="+mn-lt"/>
                <a:ea typeface="+mn-ea"/>
                <a:cs typeface="+mn-cs"/>
              </a:rPr>
              <a:t>Aktivity implementované prostredníctvom NP Rozvoj výkonu opatrení sociálnoprávnej ochrany detí a sociálnej kurately II zabezpečujú naplnenie všetkých šiestich akcií uvedených v pôvodnom texte PSK, s prioritou predchádzania umiestnenia detí do náhradnej starostlivosti. Prostredníctvom činností zamestnancov vykonávajúcich opatrenia </a:t>
            </a:r>
            <a:r>
              <a:rPr lang="sk-SK" sz="664" kern="1200" dirty="0" err="1" smtClean="0">
                <a:solidFill>
                  <a:schemeClr val="tx1"/>
                </a:solidFill>
                <a:effectLst/>
                <a:latin typeface="+mn-lt"/>
                <a:ea typeface="+mn-ea"/>
                <a:cs typeface="+mn-cs"/>
              </a:rPr>
              <a:t>SPODaSK</a:t>
            </a:r>
            <a:r>
              <a:rPr lang="sk-SK" sz="664" kern="1200" dirty="0" smtClean="0">
                <a:solidFill>
                  <a:schemeClr val="tx1"/>
                </a:solidFill>
                <a:effectLst/>
                <a:latin typeface="+mn-lt"/>
                <a:ea typeface="+mn-ea"/>
                <a:cs typeface="+mn-cs"/>
              </a:rPr>
              <a:t> na úradoch PSVR, v CDR alebo ambulantnou a terénnou formou je okrem iného zabezpečené aj skvalitňovanie podmienok výkonu náhradnej starostlivosti a zvyšovanie záujmu o túto formu starostlivosti. Odborná práca s cieľovou skupinou ako aj rodinami a náhradnými rodinami zároveň umožňuje participáciu detí a mladých dospelých a napomáha ich integrácii v CDR, zahŕňajúc zdravotne znevýhodnené deti. Obsahovo NP RVO </a:t>
            </a:r>
            <a:r>
              <a:rPr lang="sk-SK" sz="664" kern="1200" dirty="0" err="1" smtClean="0">
                <a:solidFill>
                  <a:schemeClr val="tx1"/>
                </a:solidFill>
                <a:effectLst/>
                <a:latin typeface="+mn-lt"/>
                <a:ea typeface="+mn-ea"/>
                <a:cs typeface="+mn-cs"/>
              </a:rPr>
              <a:t>SPODaSK</a:t>
            </a:r>
            <a:r>
              <a:rPr lang="sk-SK" sz="664" kern="1200" dirty="0" smtClean="0">
                <a:solidFill>
                  <a:schemeClr val="tx1"/>
                </a:solidFill>
                <a:effectLst/>
                <a:latin typeface="+mn-lt"/>
                <a:ea typeface="+mn-ea"/>
                <a:cs typeface="+mn-cs"/>
              </a:rPr>
              <a:t> II preto napĺňa všetky akcie uvedené v pôvodnom znení PSK, čo umožňuje zoskupenie všetkých šiestich akcií do dvoch, zameraných na skvalitňovanie metód práce s dieťaťom a vytvárania funkčnej siete pomoci deťom, rodičom a náhradným rodinám. Nie je preto potrebné, aby bolo v PSK ponechaných všetkých šesť akcií.</a:t>
            </a:r>
          </a:p>
          <a:p>
            <a:pPr marL="0" marR="0" lvl="0" indent="0" algn="l" defTabSz="506120" rtl="0" eaLnBrk="1" fontAlgn="auto" latinLnBrk="0" hangingPunct="1">
              <a:lnSpc>
                <a:spcPct val="100000"/>
              </a:lnSpc>
              <a:spcBef>
                <a:spcPts val="0"/>
              </a:spcBef>
              <a:spcAft>
                <a:spcPts val="0"/>
              </a:spcAft>
              <a:buClrTx/>
              <a:buSzTx/>
              <a:buFontTx/>
              <a:buNone/>
              <a:tabLst/>
              <a:defRPr/>
            </a:pPr>
            <a:endParaRPr lang="sk-SK" sz="664" kern="1200" dirty="0" smtClean="0">
              <a:solidFill>
                <a:schemeClr val="tx1"/>
              </a:solidFill>
              <a:effectLst/>
              <a:latin typeface="+mn-lt"/>
              <a:ea typeface="+mn-ea"/>
              <a:cs typeface="+mn-cs"/>
            </a:endParaRPr>
          </a:p>
          <a:p>
            <a:r>
              <a:rPr lang="sk-SK" sz="664" kern="1200" dirty="0" smtClean="0">
                <a:solidFill>
                  <a:schemeClr val="tx1"/>
                </a:solidFill>
                <a:effectLst/>
                <a:latin typeface="+mn-lt"/>
                <a:ea typeface="+mn-ea"/>
                <a:cs typeface="+mn-cs"/>
              </a:rPr>
              <a:t>Precizovanie názvu intervencie. Zabezpečenie implementácie komunitnej psychiatrickej starostlivosti v praxi je možné len prostredníctvom dostatočného počtu odborne vzdelaných zdravotníckych pracovníkov a iných pracovníkov pracujúcich v zdravotníctve. Na základe požiadavky praxe je potrebné zvýšiť najmä počet lekárov a sestier pracujúcich v odbore psychiatria a detská psychiatria a v rámci zvýšenia odborných zručností a kvalifikovaných vedomostí je potrebné sústrediť sa na postgraduálne vzdelávanie pracovníkov v uvedených odboroch v súlade s najnovšími medicínskymi poznatkami. </a:t>
            </a:r>
          </a:p>
          <a:p>
            <a:r>
              <a:rPr lang="sk-SK" sz="664" kern="1200" dirty="0" smtClean="0">
                <a:solidFill>
                  <a:schemeClr val="tx1"/>
                </a:solidFill>
                <a:effectLst/>
                <a:latin typeface="+mn-lt"/>
                <a:ea typeface="+mn-ea"/>
                <a:cs typeface="+mn-cs"/>
              </a:rPr>
              <a:t>Podpora sústavného vzdelávania zdravotníckych pracovníkov prostredníctvom vybudovania simulačných centier. Simulácia umožní zdravotníckym pracovníkom / študentom praktizovať a demonštrovať zručnosti v bezpečnom a kontrolovanom prostredí, a to ich pripraví na výzvy, ktorým budú čeliť v reálnej praxi. Simulačné centrá predstavujú dôležitý nástroj pre nácvik techník komunikácie s pacientom s ohľadom na špecifické komunikačné potreby komunikačného partnera.</a:t>
            </a:r>
          </a:p>
          <a:p>
            <a:pPr marL="0" marR="0" lvl="0" indent="0" algn="l" defTabSz="506120" rtl="0" eaLnBrk="1" fontAlgn="auto" latinLnBrk="0" hangingPunct="1">
              <a:lnSpc>
                <a:spcPct val="100000"/>
              </a:lnSpc>
              <a:spcBef>
                <a:spcPts val="0"/>
              </a:spcBef>
              <a:spcAft>
                <a:spcPts val="0"/>
              </a:spcAft>
              <a:buClrTx/>
              <a:buSzTx/>
              <a:buFontTx/>
              <a:buNone/>
              <a:tabLst/>
              <a:defRPr/>
            </a:pPr>
            <a:endParaRPr lang="sk-SK" sz="664" kern="1200" dirty="0" smtClean="0">
              <a:solidFill>
                <a:schemeClr val="tx1"/>
              </a:solidFill>
              <a:effectLst/>
              <a:latin typeface="+mn-lt"/>
              <a:ea typeface="+mn-ea"/>
              <a:cs typeface="+mn-cs"/>
            </a:endParaRPr>
          </a:p>
          <a:p>
            <a:pPr marL="0" marR="0" lvl="0" indent="0" algn="l" defTabSz="506120" rtl="0" eaLnBrk="1" fontAlgn="auto" latinLnBrk="0" hangingPunct="1">
              <a:lnSpc>
                <a:spcPct val="100000"/>
              </a:lnSpc>
              <a:spcBef>
                <a:spcPts val="0"/>
              </a:spcBef>
              <a:spcAft>
                <a:spcPts val="0"/>
              </a:spcAft>
              <a:buClrTx/>
              <a:buSzTx/>
              <a:buFontTx/>
              <a:buNone/>
              <a:tabLst/>
              <a:defRPr/>
            </a:pPr>
            <a:r>
              <a:rPr lang="sk-SK" sz="800" b="1" kern="0" dirty="0" smtClean="0">
                <a:solidFill>
                  <a:srgbClr val="000000"/>
                </a:solidFill>
                <a:latin typeface="Arial" panose="020B0604020202020204" pitchFamily="34" charset="0"/>
                <a:cs typeface="Arial" panose="020B0604020202020204" pitchFamily="34" charset="0"/>
              </a:rPr>
              <a:t>ESO4.12</a:t>
            </a:r>
            <a:endParaRPr lang="sk-SK" sz="664" kern="1200" dirty="0" smtClean="0">
              <a:solidFill>
                <a:schemeClr val="tx1"/>
              </a:solidFill>
              <a:effectLst/>
              <a:latin typeface="+mn-lt"/>
              <a:ea typeface="+mn-ea"/>
              <a:cs typeface="+mn-cs"/>
            </a:endParaRPr>
          </a:p>
          <a:p>
            <a:r>
              <a:rPr lang="sk-SK" sz="664" kern="1200" dirty="0" smtClean="0">
                <a:solidFill>
                  <a:schemeClr val="tx1"/>
                </a:solidFill>
                <a:effectLst/>
                <a:latin typeface="+mn-lt"/>
                <a:ea typeface="+mn-ea"/>
                <a:cs typeface="+mn-cs"/>
              </a:rPr>
              <a:t>Bezdomovstvo a vylúčenie z bývania sú spoločenským problémom, ktorý negatívne ovplyvňuje</a:t>
            </a:r>
            <a:r>
              <a:rPr lang="sk-SK" sz="664" kern="1200" baseline="0" dirty="0" smtClean="0">
                <a:solidFill>
                  <a:schemeClr val="tx1"/>
                </a:solidFill>
                <a:effectLst/>
                <a:latin typeface="+mn-lt"/>
                <a:ea typeface="+mn-ea"/>
                <a:cs typeface="+mn-cs"/>
              </a:rPr>
              <a:t> </a:t>
            </a:r>
            <a:r>
              <a:rPr lang="sk-SK" sz="664" kern="1200" dirty="0" smtClean="0">
                <a:solidFill>
                  <a:schemeClr val="tx1"/>
                </a:solidFill>
                <a:effectLst/>
                <a:latin typeface="+mn-lt"/>
                <a:ea typeface="+mn-ea"/>
                <a:cs typeface="+mn-cs"/>
              </a:rPr>
              <a:t>jednotlivcov, skupiny osôb ako aj celú spoločnosť. Z uvedeného dôvodu je dôležité vytvorenie dostupnej a funkčnej siete, ktorá kombinuje prevenciu, sociálne poradenstvo, poskytovanie podporných služieb, hľadanie dostupného bývania, atď.</a:t>
            </a:r>
          </a:p>
          <a:p>
            <a:endParaRPr lang="sk-SK" sz="664" kern="1200" dirty="0" smtClean="0">
              <a:solidFill>
                <a:schemeClr val="tx1"/>
              </a:solidFill>
              <a:effectLst/>
              <a:latin typeface="+mn-lt"/>
              <a:ea typeface="+mn-ea"/>
              <a:cs typeface="+mn-cs"/>
            </a:endParaRPr>
          </a:p>
          <a:p>
            <a:pPr marL="0" marR="0" lvl="0" indent="0" algn="l" defTabSz="506120" rtl="0" eaLnBrk="1" fontAlgn="auto" latinLnBrk="0" hangingPunct="1">
              <a:lnSpc>
                <a:spcPct val="100000"/>
              </a:lnSpc>
              <a:spcBef>
                <a:spcPts val="0"/>
              </a:spcBef>
              <a:spcAft>
                <a:spcPts val="0"/>
              </a:spcAft>
              <a:buClrTx/>
              <a:buSzTx/>
              <a:buFontTx/>
              <a:buNone/>
              <a:tabLst/>
              <a:defRPr/>
            </a:pPr>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13</a:t>
            </a:fld>
            <a:endParaRPr lang="sk-SK"/>
          </a:p>
        </p:txBody>
      </p:sp>
    </p:spTree>
    <p:extLst>
      <p:ext uri="{BB962C8B-B14F-4D97-AF65-F5344CB8AC3E}">
        <p14:creationId xmlns:p14="http://schemas.microsoft.com/office/powerpoint/2010/main" val="31204065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r>
              <a:rPr lang="sk-SK" sz="800" b="1" kern="0" dirty="0" smtClean="0">
                <a:solidFill>
                  <a:srgbClr val="000000"/>
                </a:solidFill>
                <a:latin typeface="Arial" panose="020B0604020202020204" pitchFamily="34" charset="0"/>
                <a:cs typeface="Arial" panose="020B0604020202020204" pitchFamily="34" charset="0"/>
              </a:rPr>
              <a:t>RSO4.3 </a:t>
            </a:r>
            <a:endParaRPr lang="sk-SK" sz="664" kern="1200" dirty="0" smtClean="0">
              <a:solidFill>
                <a:schemeClr val="tx1"/>
              </a:solidFill>
              <a:effectLst/>
              <a:latin typeface="+mn-lt"/>
              <a:ea typeface="+mn-ea"/>
              <a:cs typeface="+mn-cs"/>
            </a:endParaRPr>
          </a:p>
          <a:p>
            <a:r>
              <a:rPr lang="sk-SK" sz="664" kern="1200" dirty="0" smtClean="0">
                <a:solidFill>
                  <a:schemeClr val="tx1"/>
                </a:solidFill>
                <a:effectLst/>
                <a:latin typeface="+mn-lt"/>
                <a:ea typeface="+mn-ea"/>
                <a:cs typeface="+mn-cs"/>
              </a:rPr>
              <a:t>Odstránenie typu akcie svojpomocného bývania z 4P6 RSO 4.3  z dôvodu, že budú podporené iba sprievodné mäkké aktivity zamerané na podporu svojpomocného bývania v rámci ESO4.10.</a:t>
            </a:r>
          </a:p>
          <a:p>
            <a:r>
              <a:rPr lang="sk-SK" sz="664" kern="1200" dirty="0" smtClean="0">
                <a:solidFill>
                  <a:schemeClr val="tx1"/>
                </a:solidFill>
                <a:effectLst/>
                <a:latin typeface="+mn-lt"/>
                <a:ea typeface="+mn-ea"/>
                <a:cs typeface="+mn-cs"/>
              </a:rPr>
              <a:t>V rámci  typu akcie „rekonštrukcia a výstavba vyhovujúcich foriem bývania pre sociálne odkázané skupiny obyvateľstva s dôrazom na MRK“ bol pôvodný text bližšie popisujúci stav z minulosti v rámci podporených aktivít zameraných na svojpomocnú výstavbu domov a bytov z dôvodu </a:t>
            </a:r>
            <a:r>
              <a:rPr lang="sk-SK" sz="664" kern="1200" dirty="0" err="1" smtClean="0">
                <a:solidFill>
                  <a:schemeClr val="tx1"/>
                </a:solidFill>
                <a:effectLst/>
                <a:latin typeface="+mn-lt"/>
                <a:ea typeface="+mn-ea"/>
                <a:cs typeface="+mn-cs"/>
              </a:rPr>
              <a:t>nerelevantnosti</a:t>
            </a:r>
            <a:r>
              <a:rPr lang="sk-SK" sz="664" kern="1200" dirty="0" smtClean="0">
                <a:solidFill>
                  <a:schemeClr val="tx1"/>
                </a:solidFill>
                <a:effectLst/>
                <a:latin typeface="+mn-lt"/>
                <a:ea typeface="+mn-ea"/>
                <a:cs typeface="+mn-cs"/>
              </a:rPr>
              <a:t> pre tento typ akcie presunutý do akcie svojpomocného bývania v rámci ESO 4.10. Zároveň bol odstránený text nahradený detailnejším popisom typu akcie za účelom presnejšieho zadefinovania podporených aktivít a odstránenia pochybností o rozsahu podpory. Skúsenosti z posledného obdobia jasne naznačujú potrebu ochrany zdravia, majetku a bezpečnosti v osídleniach MRK (napr. požiare v obciach Spišský Štiavnik a Veľký Šariš).</a:t>
            </a:r>
          </a:p>
          <a:p>
            <a:pPr marL="0" marR="0" lvl="0" indent="0" algn="l" defTabSz="506120" rtl="0" eaLnBrk="1" fontAlgn="auto" latinLnBrk="0" hangingPunct="1">
              <a:lnSpc>
                <a:spcPct val="100000"/>
              </a:lnSpc>
              <a:spcBef>
                <a:spcPts val="0"/>
              </a:spcBef>
              <a:spcAft>
                <a:spcPts val="0"/>
              </a:spcAft>
              <a:buClrTx/>
              <a:buSzTx/>
              <a:buFontTx/>
              <a:buNone/>
              <a:tabLst/>
              <a:defRPr/>
            </a:pPr>
            <a:endParaRPr lang="sk-SK" sz="800" b="1" kern="0" dirty="0" smtClean="0">
              <a:solidFill>
                <a:srgbClr val="000000"/>
              </a:solidFill>
              <a:latin typeface="Arial" panose="020B0604020202020204" pitchFamily="34" charset="0"/>
              <a:cs typeface="Arial" panose="020B0604020202020204" pitchFamily="34" charset="0"/>
            </a:endParaRPr>
          </a:p>
          <a:p>
            <a:pPr marL="0" marR="0" lvl="0" indent="0" algn="l" defTabSz="506120" rtl="0" eaLnBrk="1" fontAlgn="auto" latinLnBrk="0" hangingPunct="1">
              <a:lnSpc>
                <a:spcPct val="100000"/>
              </a:lnSpc>
              <a:spcBef>
                <a:spcPts val="0"/>
              </a:spcBef>
              <a:spcAft>
                <a:spcPts val="0"/>
              </a:spcAft>
              <a:buClrTx/>
              <a:buSzTx/>
              <a:buFontTx/>
              <a:buNone/>
              <a:tabLst/>
              <a:defRPr/>
            </a:pPr>
            <a:r>
              <a:rPr lang="sk-SK" sz="800" b="1" kern="0" dirty="0" smtClean="0">
                <a:solidFill>
                  <a:srgbClr val="000000"/>
                </a:solidFill>
                <a:latin typeface="Arial" panose="020B0604020202020204" pitchFamily="34" charset="0"/>
                <a:cs typeface="Arial" panose="020B0604020202020204" pitchFamily="34" charset="0"/>
              </a:rPr>
              <a:t>ESO4.10</a:t>
            </a:r>
            <a:endParaRPr lang="sk-SK" sz="664" kern="1200" dirty="0" smtClean="0">
              <a:solidFill>
                <a:schemeClr val="tx1"/>
              </a:solidFill>
              <a:effectLst/>
              <a:latin typeface="+mn-lt"/>
              <a:ea typeface="+mn-ea"/>
              <a:cs typeface="+mn-cs"/>
            </a:endParaRPr>
          </a:p>
          <a:p>
            <a:r>
              <a:rPr lang="sk-SK" sz="664" kern="1200" dirty="0" smtClean="0">
                <a:solidFill>
                  <a:schemeClr val="tx1"/>
                </a:solidFill>
                <a:effectLst/>
                <a:latin typeface="+mn-lt"/>
                <a:ea typeface="+mn-ea"/>
                <a:cs typeface="+mn-cs"/>
              </a:rPr>
              <a:t>Zmeny boli vykonané z dôvodu presnejšieho zadefinovania podporených aktivít a typov akcie za účelom jednoznačnosti a odstránenia pochybností o rozsahu podpory.</a:t>
            </a:r>
          </a:p>
          <a:p>
            <a:r>
              <a:rPr lang="sk-SK" sz="664" kern="1200" dirty="0" smtClean="0">
                <a:solidFill>
                  <a:schemeClr val="tx1"/>
                </a:solidFill>
                <a:effectLst/>
                <a:latin typeface="+mn-lt"/>
                <a:ea typeface="+mn-ea"/>
                <a:cs typeface="+mn-cs"/>
              </a:rPr>
              <a:t>V rámci popisu typu akcie „aktivizácia rómskych dievčat a žien k ich vyššej účasti vo vzdelávaní, na trhu práce, ako aj v programoch zameraných na lepšie podmienky ich bývania a zdravia“ bolo doplnené upresnenie podporenej aktivity zameranej na inklúziu rómskych žien do spoločnosti po výkone trestu.</a:t>
            </a:r>
          </a:p>
          <a:p>
            <a:pPr marL="0" marR="0" lvl="0" indent="0" algn="l" defTabSz="506120" rtl="0" eaLnBrk="1" fontAlgn="auto" latinLnBrk="0" hangingPunct="1">
              <a:lnSpc>
                <a:spcPct val="100000"/>
              </a:lnSpc>
              <a:spcBef>
                <a:spcPts val="0"/>
              </a:spcBef>
              <a:spcAft>
                <a:spcPts val="0"/>
              </a:spcAft>
              <a:buClrTx/>
              <a:buSzTx/>
              <a:buFontTx/>
              <a:buNone/>
              <a:tabLst/>
              <a:defRPr/>
            </a:pPr>
            <a:endParaRPr lang="sk-SK" sz="664" kern="1200" dirty="0" smtClean="0">
              <a:solidFill>
                <a:schemeClr val="tx1"/>
              </a:solidFill>
              <a:effectLst/>
              <a:latin typeface="+mn-lt"/>
              <a:ea typeface="+mn-ea"/>
              <a:cs typeface="+mn-cs"/>
            </a:endParaRPr>
          </a:p>
          <a:p>
            <a:pPr marL="0" marR="0" lvl="0" indent="0" algn="l" defTabSz="506120" rtl="0" eaLnBrk="1" fontAlgn="auto" latinLnBrk="0" hangingPunct="1">
              <a:lnSpc>
                <a:spcPct val="100000"/>
              </a:lnSpc>
              <a:spcBef>
                <a:spcPts val="0"/>
              </a:spcBef>
              <a:spcAft>
                <a:spcPts val="0"/>
              </a:spcAft>
              <a:buClrTx/>
              <a:buSzTx/>
              <a:buFontTx/>
              <a:buNone/>
              <a:tabLst/>
              <a:defRPr/>
            </a:pPr>
            <a:r>
              <a:rPr lang="sk-SK" sz="664" kern="1200" dirty="0" smtClean="0">
                <a:solidFill>
                  <a:schemeClr val="tx1"/>
                </a:solidFill>
                <a:effectLst/>
                <a:latin typeface="+mn-lt"/>
                <a:ea typeface="+mn-ea"/>
                <a:cs typeface="+mn-cs"/>
              </a:rPr>
              <a:t>V rámci popisu typu akcie „podpora vzájomného učenia, </a:t>
            </a:r>
            <a:r>
              <a:rPr lang="sk-SK" sz="664" kern="1200" dirty="0" err="1" smtClean="0">
                <a:solidFill>
                  <a:schemeClr val="tx1"/>
                </a:solidFill>
                <a:effectLst/>
                <a:latin typeface="+mn-lt"/>
                <a:ea typeface="+mn-ea"/>
                <a:cs typeface="+mn-cs"/>
              </a:rPr>
              <a:t>desegregácie</a:t>
            </a:r>
            <a:r>
              <a:rPr lang="sk-SK" sz="664" kern="1200" dirty="0" smtClean="0">
                <a:solidFill>
                  <a:schemeClr val="tx1"/>
                </a:solidFill>
                <a:effectLst/>
                <a:latin typeface="+mn-lt"/>
                <a:ea typeface="+mn-ea"/>
                <a:cs typeface="+mn-cs"/>
              </a:rPr>
              <a:t> a súdržnosti (opatrenia proti rómskemu rasizmu)“  bol doplnený konkrétnejší spôsob realizácie aktivity prostredníctvom výkonu misijno-pastoračnej práce pre zabezpečovanie integrálneho osobnostného rozvoja MRK v súlade s vyhlásenou výzvou.</a:t>
            </a:r>
          </a:p>
          <a:p>
            <a:pPr marL="0" marR="0" lvl="0" indent="0" algn="l" defTabSz="506120" rtl="0" eaLnBrk="1" fontAlgn="auto" latinLnBrk="0" hangingPunct="1">
              <a:lnSpc>
                <a:spcPct val="100000"/>
              </a:lnSpc>
              <a:spcBef>
                <a:spcPts val="0"/>
              </a:spcBef>
              <a:spcAft>
                <a:spcPts val="0"/>
              </a:spcAft>
              <a:buClrTx/>
              <a:buSzTx/>
              <a:buFontTx/>
              <a:buNone/>
              <a:tabLst/>
              <a:defRPr/>
            </a:pPr>
            <a:endParaRPr lang="sk-SK" sz="664" kern="1200" dirty="0" smtClean="0">
              <a:solidFill>
                <a:schemeClr val="tx1"/>
              </a:solidFill>
              <a:effectLst/>
              <a:latin typeface="+mn-lt"/>
              <a:ea typeface="+mn-ea"/>
              <a:cs typeface="+mn-cs"/>
            </a:endParaRPr>
          </a:p>
          <a:p>
            <a:r>
              <a:rPr lang="sk-SK" sz="664" kern="1200" dirty="0" smtClean="0">
                <a:solidFill>
                  <a:schemeClr val="tx1"/>
                </a:solidFill>
                <a:effectLst/>
                <a:latin typeface="+mn-lt"/>
                <a:ea typeface="+mn-ea"/>
                <a:cs typeface="+mn-cs"/>
              </a:rPr>
              <a:t>Doplnený nový typ akcie s popisom podporených aktivít s názvom „podpora asistencie v oblasti bývania a ochrany zdravia“, ktorý súvisí:</a:t>
            </a:r>
          </a:p>
          <a:p>
            <a:r>
              <a:rPr lang="sk-SK" sz="664" kern="1200" dirty="0" smtClean="0">
                <a:solidFill>
                  <a:schemeClr val="tx1"/>
                </a:solidFill>
                <a:effectLst/>
                <a:latin typeface="+mn-lt"/>
                <a:ea typeface="+mn-ea"/>
                <a:cs typeface="+mn-cs"/>
              </a:rPr>
              <a:t>-	 s   presunom aktivít zo ŠC RSO4.3 - dôvodom presunu aktivít je, že pri výstavbe vlastného bývania pre obyvateľov MRK, ako aj pri sprostredkovaní nájomného bývania budú podporené iba sprievodné mäkké aktivity z fondu ESF+</a:t>
            </a:r>
          </a:p>
          <a:p>
            <a:r>
              <a:rPr lang="sk-SK" sz="664" kern="1200" dirty="0" smtClean="0">
                <a:solidFill>
                  <a:schemeClr val="tx1"/>
                </a:solidFill>
                <a:effectLst/>
                <a:latin typeface="+mn-lt"/>
                <a:ea typeface="+mn-ea"/>
                <a:cs typeface="+mn-cs"/>
              </a:rPr>
              <a:t>-	s doplnením novej intervencie zameranej na služby pre zabezpečenie bezpečnosti a ochrany zdravia obyvateľov v sídlach s prítomnosťou MRK (napr. problém so šírením besnoty a iných chorôb u psov, ich útoky na obyvateľov). </a:t>
            </a:r>
          </a:p>
          <a:p>
            <a:pPr marL="0" marR="0" lvl="0" indent="0" algn="l" defTabSz="506120" rtl="0" eaLnBrk="1" fontAlgn="auto" latinLnBrk="0" hangingPunct="1">
              <a:lnSpc>
                <a:spcPct val="100000"/>
              </a:lnSpc>
              <a:spcBef>
                <a:spcPts val="0"/>
              </a:spcBef>
              <a:spcAft>
                <a:spcPts val="0"/>
              </a:spcAft>
              <a:buClrTx/>
              <a:buSzTx/>
              <a:buFontTx/>
              <a:buNone/>
              <a:tabLst/>
              <a:defRPr/>
            </a:pPr>
            <a:endParaRPr lang="sk-SK" sz="664" kern="1200" dirty="0" smtClean="0">
              <a:solidFill>
                <a:schemeClr val="tx1"/>
              </a:solidFill>
              <a:effectLst/>
              <a:latin typeface="+mn-lt"/>
              <a:ea typeface="+mn-ea"/>
              <a:cs typeface="+mn-cs"/>
            </a:endParaRPr>
          </a:p>
          <a:p>
            <a:pPr marL="0" marR="0" lvl="0" indent="0" algn="l" defTabSz="506120" rtl="0" eaLnBrk="1" fontAlgn="auto" latinLnBrk="0" hangingPunct="1">
              <a:lnSpc>
                <a:spcPct val="100000"/>
              </a:lnSpc>
              <a:spcBef>
                <a:spcPts val="0"/>
              </a:spcBef>
              <a:spcAft>
                <a:spcPts val="0"/>
              </a:spcAft>
              <a:buClrTx/>
              <a:buSzTx/>
              <a:buFontTx/>
              <a:buNone/>
              <a:tabLst/>
              <a:defRPr/>
            </a:pPr>
            <a:endParaRPr lang="sk-SK" sz="664" kern="1200" dirty="0" smtClean="0">
              <a:solidFill>
                <a:schemeClr val="tx1"/>
              </a:solidFill>
              <a:effectLst/>
              <a:latin typeface="+mn-lt"/>
              <a:ea typeface="+mn-ea"/>
              <a:cs typeface="+mn-cs"/>
            </a:endParaRPr>
          </a:p>
          <a:p>
            <a:pPr marL="0" marR="0" lvl="0" indent="0" algn="l" defTabSz="506120" rtl="0" eaLnBrk="1" fontAlgn="auto" latinLnBrk="0" hangingPunct="1">
              <a:lnSpc>
                <a:spcPct val="100000"/>
              </a:lnSpc>
              <a:spcBef>
                <a:spcPts val="0"/>
              </a:spcBef>
              <a:spcAft>
                <a:spcPts val="0"/>
              </a:spcAft>
              <a:buClrTx/>
              <a:buSzTx/>
              <a:buFontTx/>
              <a:buNone/>
              <a:tabLst/>
              <a:defRPr/>
            </a:pPr>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14</a:t>
            </a:fld>
            <a:endParaRPr lang="sk-SK"/>
          </a:p>
        </p:txBody>
      </p:sp>
    </p:spTree>
    <p:extLst>
      <p:ext uri="{BB962C8B-B14F-4D97-AF65-F5344CB8AC3E}">
        <p14:creationId xmlns:p14="http://schemas.microsoft.com/office/powerpoint/2010/main" val="23471364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k-SK" sz="1200" b="1" kern="0" dirty="0" smtClean="0">
                <a:solidFill>
                  <a:srgbClr val="000000"/>
                </a:solidFill>
                <a:latin typeface="Arial" panose="020B0604020202020204" pitchFamily="34" charset="0"/>
                <a:cs typeface="Arial" panose="020B0604020202020204" pitchFamily="34" charset="0"/>
              </a:rPr>
              <a:t>ESO4.1</a:t>
            </a:r>
            <a:endParaRPr lang="sk-SK" sz="1200" kern="1200" dirty="0" smtClean="0">
              <a:solidFill>
                <a:schemeClr val="tx1"/>
              </a:solidFill>
              <a:effectLst/>
              <a:latin typeface="+mn-lt"/>
              <a:ea typeface="+mn-ea"/>
              <a:cs typeface="+mn-cs"/>
            </a:endParaRPr>
          </a:p>
          <a:p>
            <a:r>
              <a:rPr lang="sk-SK" sz="1200" kern="1200" dirty="0" smtClean="0">
                <a:solidFill>
                  <a:schemeClr val="tx1"/>
                </a:solidFill>
                <a:effectLst/>
                <a:latin typeface="+mn-lt"/>
                <a:ea typeface="+mn-ea"/>
                <a:cs typeface="+mn-cs"/>
              </a:rPr>
              <a:t>Transfer opatrenia do Záruky pre mladých umožní do budúcnosti na úrovni priority lepšie monitorovať a vyhodnocovať  komplexnosť dopadu všetkých opatrení cielených na individualizovanú pomoc jednotlivcovi, ktorý prešiel danými opatreniami a umožnia tak vytvoriť si ucelený obraz o ceste klienta ako aj vzájomnej </a:t>
            </a:r>
            <a:r>
              <a:rPr lang="sk-SK" sz="1200" kern="1200" dirty="0" err="1" smtClean="0">
                <a:solidFill>
                  <a:schemeClr val="tx1"/>
                </a:solidFill>
                <a:effectLst/>
                <a:latin typeface="+mn-lt"/>
                <a:ea typeface="+mn-ea"/>
                <a:cs typeface="+mn-cs"/>
              </a:rPr>
              <a:t>komplementarite</a:t>
            </a:r>
            <a:r>
              <a:rPr lang="sk-SK" sz="1200" kern="1200" dirty="0" smtClean="0">
                <a:solidFill>
                  <a:schemeClr val="tx1"/>
                </a:solidFill>
                <a:effectLst/>
                <a:latin typeface="+mn-lt"/>
                <a:ea typeface="+mn-ea"/>
                <a:cs typeface="+mn-cs"/>
              </a:rPr>
              <a:t> jednotlivých opatrení. </a:t>
            </a:r>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15</a:t>
            </a:fld>
            <a:endParaRPr lang="sk-SK"/>
          </a:p>
        </p:txBody>
      </p:sp>
    </p:spTree>
    <p:extLst>
      <p:ext uri="{BB962C8B-B14F-4D97-AF65-F5344CB8AC3E}">
        <p14:creationId xmlns:p14="http://schemas.microsoft.com/office/powerpoint/2010/main" val="6543620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16</a:t>
            </a:fld>
            <a:endParaRPr lang="sk-SK"/>
          </a:p>
        </p:txBody>
      </p:sp>
    </p:spTree>
    <p:extLst>
      <p:ext uri="{BB962C8B-B14F-4D97-AF65-F5344CB8AC3E}">
        <p14:creationId xmlns:p14="http://schemas.microsoft.com/office/powerpoint/2010/main" val="19688820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17</a:t>
            </a:fld>
            <a:endParaRPr lang="sk-SK"/>
          </a:p>
        </p:txBody>
      </p:sp>
    </p:spTree>
    <p:extLst>
      <p:ext uri="{BB962C8B-B14F-4D97-AF65-F5344CB8AC3E}">
        <p14:creationId xmlns:p14="http://schemas.microsoft.com/office/powerpoint/2010/main" val="17107463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10"/>
          </p:nvPr>
        </p:nvSpPr>
        <p:spPr/>
        <p:txBody>
          <a:bodyPr/>
          <a:lstStyle/>
          <a:p>
            <a:fld id="{CEDA382E-3B91-4274-87FD-82AFD82E6451}" type="slidenum">
              <a:rPr lang="sk-SK" smtClean="0"/>
              <a:t>19</a:t>
            </a:fld>
            <a:endParaRPr lang="sk-SK"/>
          </a:p>
        </p:txBody>
      </p:sp>
    </p:spTree>
    <p:extLst>
      <p:ext uri="{BB962C8B-B14F-4D97-AF65-F5344CB8AC3E}">
        <p14:creationId xmlns:p14="http://schemas.microsoft.com/office/powerpoint/2010/main" val="11782379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20</a:t>
            </a:fld>
            <a:endParaRPr lang="sk-SK"/>
          </a:p>
        </p:txBody>
      </p:sp>
    </p:spTree>
    <p:extLst>
      <p:ext uri="{BB962C8B-B14F-4D97-AF65-F5344CB8AC3E}">
        <p14:creationId xmlns:p14="http://schemas.microsoft.com/office/powerpoint/2010/main" val="8696281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21</a:t>
            </a:fld>
            <a:endParaRPr lang="sk-SK"/>
          </a:p>
        </p:txBody>
      </p:sp>
    </p:spTree>
    <p:extLst>
      <p:ext uri="{BB962C8B-B14F-4D97-AF65-F5344CB8AC3E}">
        <p14:creationId xmlns:p14="http://schemas.microsoft.com/office/powerpoint/2010/main" val="630954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3</a:t>
            </a:fld>
            <a:endParaRPr lang="sk-SK"/>
          </a:p>
        </p:txBody>
      </p:sp>
    </p:spTree>
    <p:extLst>
      <p:ext uri="{BB962C8B-B14F-4D97-AF65-F5344CB8AC3E}">
        <p14:creationId xmlns:p14="http://schemas.microsoft.com/office/powerpoint/2010/main" val="39391678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22</a:t>
            </a:fld>
            <a:endParaRPr lang="sk-SK"/>
          </a:p>
        </p:txBody>
      </p:sp>
    </p:spTree>
    <p:extLst>
      <p:ext uri="{BB962C8B-B14F-4D97-AF65-F5344CB8AC3E}">
        <p14:creationId xmlns:p14="http://schemas.microsoft.com/office/powerpoint/2010/main" val="18915840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23</a:t>
            </a:fld>
            <a:endParaRPr lang="sk-SK"/>
          </a:p>
        </p:txBody>
      </p:sp>
    </p:spTree>
    <p:extLst>
      <p:ext uri="{BB962C8B-B14F-4D97-AF65-F5344CB8AC3E}">
        <p14:creationId xmlns:p14="http://schemas.microsoft.com/office/powerpoint/2010/main" val="11488358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24</a:t>
            </a:fld>
            <a:endParaRPr lang="sk-SK"/>
          </a:p>
        </p:txBody>
      </p:sp>
    </p:spTree>
    <p:extLst>
      <p:ext uri="{BB962C8B-B14F-4D97-AF65-F5344CB8AC3E}">
        <p14:creationId xmlns:p14="http://schemas.microsoft.com/office/powerpoint/2010/main" val="10986759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25</a:t>
            </a:fld>
            <a:endParaRPr lang="sk-SK"/>
          </a:p>
        </p:txBody>
      </p:sp>
    </p:spTree>
    <p:extLst>
      <p:ext uri="{BB962C8B-B14F-4D97-AF65-F5344CB8AC3E}">
        <p14:creationId xmlns:p14="http://schemas.microsoft.com/office/powerpoint/2010/main" val="19773810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26</a:t>
            </a:fld>
            <a:endParaRPr lang="sk-SK"/>
          </a:p>
        </p:txBody>
      </p:sp>
    </p:spTree>
    <p:extLst>
      <p:ext uri="{BB962C8B-B14F-4D97-AF65-F5344CB8AC3E}">
        <p14:creationId xmlns:p14="http://schemas.microsoft.com/office/powerpoint/2010/main" val="14631725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27</a:t>
            </a:fld>
            <a:endParaRPr lang="sk-SK"/>
          </a:p>
        </p:txBody>
      </p:sp>
    </p:spTree>
    <p:extLst>
      <p:ext uri="{BB962C8B-B14F-4D97-AF65-F5344CB8AC3E}">
        <p14:creationId xmlns:p14="http://schemas.microsoft.com/office/powerpoint/2010/main" val="29543155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28</a:t>
            </a:fld>
            <a:endParaRPr lang="sk-SK"/>
          </a:p>
        </p:txBody>
      </p:sp>
    </p:spTree>
    <p:extLst>
      <p:ext uri="{BB962C8B-B14F-4D97-AF65-F5344CB8AC3E}">
        <p14:creationId xmlns:p14="http://schemas.microsoft.com/office/powerpoint/2010/main" val="106778223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29</a:t>
            </a:fld>
            <a:endParaRPr lang="sk-SK"/>
          </a:p>
        </p:txBody>
      </p:sp>
    </p:spTree>
    <p:extLst>
      <p:ext uri="{BB962C8B-B14F-4D97-AF65-F5344CB8AC3E}">
        <p14:creationId xmlns:p14="http://schemas.microsoft.com/office/powerpoint/2010/main" val="324015921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30</a:t>
            </a:fld>
            <a:endParaRPr lang="sk-SK"/>
          </a:p>
        </p:txBody>
      </p:sp>
    </p:spTree>
    <p:extLst>
      <p:ext uri="{BB962C8B-B14F-4D97-AF65-F5344CB8AC3E}">
        <p14:creationId xmlns:p14="http://schemas.microsoft.com/office/powerpoint/2010/main" val="26018464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31</a:t>
            </a:fld>
            <a:endParaRPr lang="sk-SK"/>
          </a:p>
        </p:txBody>
      </p:sp>
    </p:spTree>
    <p:extLst>
      <p:ext uri="{BB962C8B-B14F-4D97-AF65-F5344CB8AC3E}">
        <p14:creationId xmlns:p14="http://schemas.microsoft.com/office/powerpoint/2010/main" val="13161817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4</a:t>
            </a:fld>
            <a:endParaRPr lang="sk-SK"/>
          </a:p>
        </p:txBody>
      </p:sp>
    </p:spTree>
    <p:extLst>
      <p:ext uri="{BB962C8B-B14F-4D97-AF65-F5344CB8AC3E}">
        <p14:creationId xmlns:p14="http://schemas.microsoft.com/office/powerpoint/2010/main" val="274762366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10"/>
          </p:nvPr>
        </p:nvSpPr>
        <p:spPr/>
        <p:txBody>
          <a:bodyPr/>
          <a:lstStyle/>
          <a:p>
            <a:fld id="{CEDA382E-3B91-4274-87FD-82AFD82E6451}" type="slidenum">
              <a:rPr lang="sk-SK" smtClean="0"/>
              <a:t>32</a:t>
            </a:fld>
            <a:endParaRPr lang="sk-SK"/>
          </a:p>
        </p:txBody>
      </p:sp>
    </p:spTree>
    <p:extLst>
      <p:ext uri="{BB962C8B-B14F-4D97-AF65-F5344CB8AC3E}">
        <p14:creationId xmlns:p14="http://schemas.microsoft.com/office/powerpoint/2010/main" val="41155543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5</a:t>
            </a:fld>
            <a:endParaRPr lang="sk-SK"/>
          </a:p>
        </p:txBody>
      </p:sp>
    </p:spTree>
    <p:extLst>
      <p:ext uri="{BB962C8B-B14F-4D97-AF65-F5344CB8AC3E}">
        <p14:creationId xmlns:p14="http://schemas.microsoft.com/office/powerpoint/2010/main" val="39220179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pPr marL="0" marR="0" lvl="0" indent="0" algn="l" defTabSz="506120" rtl="0" eaLnBrk="1" fontAlgn="auto" latinLnBrk="0" hangingPunct="1">
              <a:lnSpc>
                <a:spcPct val="100000"/>
              </a:lnSpc>
              <a:spcBef>
                <a:spcPts val="0"/>
              </a:spcBef>
              <a:spcAft>
                <a:spcPts val="0"/>
              </a:spcAft>
              <a:buClrTx/>
              <a:buSzTx/>
              <a:buFontTx/>
              <a:buNone/>
              <a:tabLst/>
              <a:defRPr/>
            </a:pPr>
            <a:r>
              <a:rPr lang="sk-SK" sz="664" kern="1200" dirty="0" smtClean="0">
                <a:solidFill>
                  <a:schemeClr val="tx1"/>
                </a:solidFill>
                <a:effectLst/>
                <a:latin typeface="+mn-lt"/>
                <a:ea typeface="+mn-ea"/>
                <a:cs typeface="+mn-cs"/>
              </a:rPr>
              <a:t>Zmenené hodnoty ukazovateľov boli upravené v súlade s aktuálnym nastavením implementovaných ako aj pripravovaných opatrení, ktoré v porovnaní s rokmi 2021 a 2022, počas ktorých boli pôvodne plánované, reflektovali na </a:t>
            </a:r>
            <a:r>
              <a:rPr lang="sk-SK" sz="664" kern="1200" dirty="0" err="1" smtClean="0">
                <a:solidFill>
                  <a:schemeClr val="tx1"/>
                </a:solidFill>
                <a:effectLst/>
                <a:latin typeface="+mn-lt"/>
                <a:ea typeface="+mn-ea"/>
                <a:cs typeface="+mn-cs"/>
              </a:rPr>
              <a:t>celopospoločenské</a:t>
            </a:r>
            <a:r>
              <a:rPr lang="sk-SK" sz="664" kern="1200" dirty="0" smtClean="0">
                <a:solidFill>
                  <a:schemeClr val="tx1"/>
                </a:solidFill>
                <a:effectLst/>
                <a:latin typeface="+mn-lt"/>
                <a:ea typeface="+mn-ea"/>
                <a:cs typeface="+mn-cs"/>
              </a:rPr>
              <a:t> dianie, či už vo forme zmien zamerania plánovaných opatrení alebo nárastu finančnej náročnosti spôsobenej infláciou.</a:t>
            </a:r>
            <a:endParaRPr lang="sk-SK" dirty="0" smtClean="0"/>
          </a:p>
          <a:p>
            <a:endParaRPr lang="sk-SK" dirty="0" smtClean="0"/>
          </a:p>
          <a:p>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6</a:t>
            </a:fld>
            <a:endParaRPr lang="sk-SK"/>
          </a:p>
        </p:txBody>
      </p:sp>
    </p:spTree>
    <p:extLst>
      <p:ext uri="{BB962C8B-B14F-4D97-AF65-F5344CB8AC3E}">
        <p14:creationId xmlns:p14="http://schemas.microsoft.com/office/powerpoint/2010/main" val="42096848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pPr marL="0" marR="0" lvl="0" indent="0" algn="l" defTabSz="506120" rtl="0" eaLnBrk="1" fontAlgn="auto" latinLnBrk="0" hangingPunct="1">
              <a:lnSpc>
                <a:spcPct val="100000"/>
              </a:lnSpc>
              <a:spcBef>
                <a:spcPts val="0"/>
              </a:spcBef>
              <a:spcAft>
                <a:spcPts val="0"/>
              </a:spcAft>
              <a:buClrTx/>
              <a:buSzTx/>
              <a:buFontTx/>
              <a:buNone/>
              <a:tabLst/>
              <a:defRPr/>
            </a:pPr>
            <a:r>
              <a:rPr lang="sk-SK" sz="800" b="1" dirty="0" smtClean="0">
                <a:latin typeface="Arial" panose="020B0604020202020204" pitchFamily="34" charset="0"/>
                <a:cs typeface="Arial" panose="020B0604020202020204" pitchFamily="34" charset="0"/>
              </a:rPr>
              <a:t>RSO4.1</a:t>
            </a:r>
            <a:endParaRPr lang="sk-SK" sz="800" b="0" kern="0" dirty="0" smtClean="0">
              <a:solidFill>
                <a:srgbClr val="000000"/>
              </a:solidFill>
              <a:latin typeface="Arial" panose="020B0604020202020204" pitchFamily="34" charset="0"/>
              <a:cs typeface="Arial" panose="020B0604020202020204" pitchFamily="34" charset="0"/>
            </a:endParaRPr>
          </a:p>
          <a:p>
            <a:pPr marL="0" marR="0" lvl="0" indent="0" algn="l" defTabSz="506120" rtl="0" eaLnBrk="1" fontAlgn="auto" latinLnBrk="0" hangingPunct="1">
              <a:lnSpc>
                <a:spcPct val="100000"/>
              </a:lnSpc>
              <a:spcBef>
                <a:spcPts val="0"/>
              </a:spcBef>
              <a:spcAft>
                <a:spcPts val="0"/>
              </a:spcAft>
              <a:buClrTx/>
              <a:buSzTx/>
              <a:buFontTx/>
              <a:buNone/>
              <a:tabLst/>
              <a:defRPr/>
            </a:pPr>
            <a:r>
              <a:rPr lang="sk-SK" sz="664" kern="1200" dirty="0" smtClean="0">
                <a:solidFill>
                  <a:schemeClr val="tx1"/>
                </a:solidFill>
                <a:effectLst/>
                <a:latin typeface="+mn-lt"/>
                <a:ea typeface="+mn-ea"/>
                <a:cs typeface="+mn-cs"/>
              </a:rPr>
              <a:t>Návrh spresnenia textácie reflektuje na aktualizáciu záverov ex </a:t>
            </a:r>
            <a:r>
              <a:rPr lang="sk-SK" sz="664" kern="1200" dirty="0" err="1" smtClean="0">
                <a:solidFill>
                  <a:schemeClr val="tx1"/>
                </a:solidFill>
                <a:effectLst/>
                <a:latin typeface="+mn-lt"/>
                <a:ea typeface="+mn-ea"/>
                <a:cs typeface="+mn-cs"/>
              </a:rPr>
              <a:t>ante</a:t>
            </a:r>
            <a:r>
              <a:rPr lang="sk-SK" sz="664" kern="1200" dirty="0" smtClean="0">
                <a:solidFill>
                  <a:schemeClr val="tx1"/>
                </a:solidFill>
                <a:effectLst/>
                <a:latin typeface="+mn-lt"/>
                <a:ea typeface="+mn-ea"/>
                <a:cs typeface="+mn-cs"/>
              </a:rPr>
              <a:t> hodnotenia pre využitie finančných nástrojov v programovom období 2021-2027 v Slovenskej republike pre oblasť sociálnej ekonomiky vo vzťahu k navrhovanému finančnému nástroju v bankovej oblasti, kde na základe spätnej väzby z trhu (trhové konzultácie) je v rámci bankových produktov aktuálne skôr preferovaný úverový nástroj pred nástrojom záručným.</a:t>
            </a:r>
          </a:p>
          <a:p>
            <a:endParaRPr lang="sk-SK" sz="664" kern="1200" dirty="0" smtClean="0">
              <a:solidFill>
                <a:schemeClr val="tx1"/>
              </a:solidFill>
              <a:effectLst/>
              <a:latin typeface="+mn-lt"/>
              <a:ea typeface="+mn-ea"/>
              <a:cs typeface="+mn-cs"/>
            </a:endParaRPr>
          </a:p>
          <a:p>
            <a:r>
              <a:rPr lang="sk-SK" sz="664" kern="1200" dirty="0" smtClean="0">
                <a:solidFill>
                  <a:schemeClr val="tx1"/>
                </a:solidFill>
                <a:effectLst/>
                <a:latin typeface="+mn-lt"/>
                <a:ea typeface="+mn-ea"/>
                <a:cs typeface="+mn-cs"/>
              </a:rPr>
              <a:t>Pôvodne mal byť bankový nástroj implementovaný vo forme záručného nástroja, nakoľko však došlo k zvýšeniu úrokových sadzieb na trhu, bolo potrebné, aj na základe spätnej väzby z trhu (trhové konzultácie), pristúpiť k úprave typu finančného nástroja zo záručného na úverový. Pri úverovom nástroji dostáva klient zväčša výhodnejšiu úrokovú sadzbu, nakoľko je úver priamo financovaný aj z verejných zdrojov, čo je v prípade podpory sociálnych podnikov smerodajné. Úverový finančný nástroj má však nižší pákový efekt v porovnaní so záručným, čo si vyžiadalo zvýšenie alokácie na tento finančný nástroj, na úrok upustenia od implementácie ďalšieho finančného nástroja (kapitálový nástroj na podporu sociálnych podnikov). Zároveň sa zohľadnila aj vyššia investičná náročnosť, ako bola pôvodne predpokladaná.</a:t>
            </a:r>
          </a:p>
          <a:p>
            <a:endParaRPr lang="sk-SK" sz="664" kern="1200" dirty="0" smtClean="0">
              <a:solidFill>
                <a:schemeClr val="tx1"/>
              </a:solidFill>
              <a:effectLst/>
              <a:latin typeface="+mn-lt"/>
              <a:ea typeface="+mn-ea"/>
              <a:cs typeface="+mn-cs"/>
            </a:endParaRPr>
          </a:p>
          <a:p>
            <a:r>
              <a:rPr lang="sk-SK" sz="664" kern="1200" dirty="0" smtClean="0">
                <a:solidFill>
                  <a:schemeClr val="tx1"/>
                </a:solidFill>
                <a:effectLst/>
                <a:latin typeface="+mn-lt"/>
                <a:ea typeface="+mn-ea"/>
                <a:cs typeface="+mn-cs"/>
              </a:rPr>
              <a:t>V nadväznosti na </a:t>
            </a:r>
            <a:r>
              <a:rPr lang="sk-SK" sz="664" kern="1200" dirty="0" err="1" smtClean="0">
                <a:solidFill>
                  <a:schemeClr val="tx1"/>
                </a:solidFill>
                <a:effectLst/>
                <a:latin typeface="+mn-lt"/>
                <a:ea typeface="+mn-ea"/>
                <a:cs typeface="+mn-cs"/>
              </a:rPr>
              <a:t>realokáciu</a:t>
            </a:r>
            <a:r>
              <a:rPr lang="sk-SK" sz="664" kern="1200" dirty="0" smtClean="0">
                <a:solidFill>
                  <a:schemeClr val="tx1"/>
                </a:solidFill>
                <a:effectLst/>
                <a:latin typeface="+mn-lt"/>
                <a:ea typeface="+mn-ea"/>
                <a:cs typeface="+mn-cs"/>
              </a:rPr>
              <a:t> všetkých pôvodne pridelených finančných prostriedkov v mechanizme IUI v kategórii VRR mimo ŠC RSO4.1 (schválené MV 18.3.2025), sa požaduje aj odstránenie prislúchajúcich MU k alokácii, ktorá bola na návrh územných partnerov presunutá na iné opatrenia. </a:t>
            </a:r>
          </a:p>
          <a:p>
            <a:r>
              <a:rPr lang="sk-SK" sz="800" b="1" kern="0" dirty="0" smtClean="0">
                <a:solidFill>
                  <a:srgbClr val="000000"/>
                </a:solidFill>
                <a:latin typeface="Arial" panose="020B0604020202020204" pitchFamily="34" charset="0"/>
                <a:cs typeface="Arial" panose="020B0604020202020204" pitchFamily="34" charset="0"/>
              </a:rPr>
              <a:t> </a:t>
            </a:r>
          </a:p>
          <a:p>
            <a:pPr marL="0" marR="0" lvl="0" indent="0" algn="l" defTabSz="506120" rtl="0" eaLnBrk="1" fontAlgn="auto" latinLnBrk="0" hangingPunct="1">
              <a:lnSpc>
                <a:spcPct val="100000"/>
              </a:lnSpc>
              <a:spcBef>
                <a:spcPts val="0"/>
              </a:spcBef>
              <a:spcAft>
                <a:spcPts val="0"/>
              </a:spcAft>
              <a:buClrTx/>
              <a:buSzTx/>
              <a:buFontTx/>
              <a:buNone/>
              <a:tabLst/>
              <a:defRPr/>
            </a:pPr>
            <a:r>
              <a:rPr lang="sk-SK" sz="800" b="1" dirty="0" smtClean="0">
                <a:latin typeface="Arial" panose="020B0604020202020204" pitchFamily="34" charset="0"/>
                <a:cs typeface="Arial" panose="020B0604020202020204" pitchFamily="34" charset="0"/>
              </a:rPr>
              <a:t>ESO4.1</a:t>
            </a:r>
            <a:endParaRPr lang="sk-SK" sz="800" b="1" kern="0" dirty="0" smtClean="0">
              <a:solidFill>
                <a:srgbClr val="000000"/>
              </a:solidFill>
              <a:latin typeface="Arial" panose="020B0604020202020204" pitchFamily="34" charset="0"/>
              <a:cs typeface="Arial" panose="020B0604020202020204" pitchFamily="34" charset="0"/>
            </a:endParaRPr>
          </a:p>
          <a:p>
            <a:r>
              <a:rPr lang="sk-SK" sz="800" kern="1200" dirty="0" smtClean="0">
                <a:solidFill>
                  <a:schemeClr val="tx1"/>
                </a:solidFill>
                <a:effectLst/>
                <a:latin typeface="+mn-lt"/>
                <a:ea typeface="+mn-ea"/>
                <a:cs typeface="+mn-cs"/>
              </a:rPr>
              <a:t>Akcia zabezpečovanie služieb podporovaného zamestnávania je zlúčená s akciou „zabezpečovanie individualizovaného a komplexného prístupu k znevýhodneným uchádzačom o zamestnanie alebo neaktívnym osobám so zameraním na poradenské činnosti a asistenciu pri identifikácii vhodných podporných nástrojov“, nakoľko sú obe akcie zamerané na rovnané aktivity – ide o duplicitu. </a:t>
            </a:r>
          </a:p>
          <a:p>
            <a:endParaRPr lang="sk-SK" sz="800" kern="1200" dirty="0" smtClean="0">
              <a:solidFill>
                <a:schemeClr val="tx1"/>
              </a:solidFill>
              <a:effectLst/>
              <a:latin typeface="+mn-lt"/>
              <a:ea typeface="+mn-ea"/>
              <a:cs typeface="+mn-cs"/>
            </a:endParaRPr>
          </a:p>
          <a:p>
            <a:pPr marL="0" marR="0" lvl="0" indent="0" algn="l" defTabSz="506120" rtl="0" eaLnBrk="1" fontAlgn="auto" latinLnBrk="0" hangingPunct="1">
              <a:lnSpc>
                <a:spcPct val="100000"/>
              </a:lnSpc>
              <a:spcBef>
                <a:spcPts val="0"/>
              </a:spcBef>
              <a:spcAft>
                <a:spcPts val="0"/>
              </a:spcAft>
              <a:buClrTx/>
              <a:buSzTx/>
              <a:buFontTx/>
              <a:buNone/>
              <a:tabLst/>
              <a:defRPr/>
            </a:pPr>
            <a:r>
              <a:rPr lang="sk-SK" sz="800" kern="1200" dirty="0" smtClean="0">
                <a:solidFill>
                  <a:schemeClr val="tx1"/>
                </a:solidFill>
                <a:effectLst/>
                <a:latin typeface="+mn-lt"/>
                <a:ea typeface="+mn-ea"/>
                <a:cs typeface="+mn-cs"/>
              </a:rPr>
              <a:t>Cieľové skupiny v ŠC ESO 4.1 sú upravené na základe novelizácií zákona č. 5/2004 Z. Z.  o službách zamestnanosti a o zmene a doplnení niektorých zákonov.</a:t>
            </a:r>
          </a:p>
          <a:p>
            <a:endParaRPr lang="sk-SK" sz="800" b="1" kern="0" dirty="0" smtClean="0">
              <a:solidFill>
                <a:srgbClr val="000000"/>
              </a:solidFill>
              <a:latin typeface="Arial" panose="020B0604020202020204" pitchFamily="34" charset="0"/>
              <a:cs typeface="Arial" panose="020B0604020202020204" pitchFamily="34" charset="0"/>
            </a:endParaRPr>
          </a:p>
          <a:p>
            <a:endParaRPr lang="sk-SK" sz="800" b="1" kern="0" dirty="0" smtClean="0">
              <a:solidFill>
                <a:srgbClr val="000000"/>
              </a:solidFill>
              <a:latin typeface="Arial" panose="020B0604020202020204" pitchFamily="34" charset="0"/>
              <a:cs typeface="Arial" panose="020B0604020202020204" pitchFamily="34" charset="0"/>
            </a:endParaRPr>
          </a:p>
          <a:p>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7</a:t>
            </a:fld>
            <a:endParaRPr lang="sk-SK"/>
          </a:p>
        </p:txBody>
      </p:sp>
    </p:spTree>
    <p:extLst>
      <p:ext uri="{BB962C8B-B14F-4D97-AF65-F5344CB8AC3E}">
        <p14:creationId xmlns:p14="http://schemas.microsoft.com/office/powerpoint/2010/main" val="5137207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r>
              <a:rPr lang="sk-SK" sz="800" b="1" kern="0" dirty="0" smtClean="0">
                <a:solidFill>
                  <a:srgbClr val="000000"/>
                </a:solidFill>
                <a:latin typeface="Arial" panose="020B0604020202020204" pitchFamily="34" charset="0"/>
                <a:cs typeface="Arial" panose="020B0604020202020204" pitchFamily="34" charset="0"/>
              </a:rPr>
              <a:t>RSO4.2</a:t>
            </a:r>
            <a:endParaRPr lang="sk-SK" sz="664" b="1" kern="1200" dirty="0" smtClean="0">
              <a:solidFill>
                <a:schemeClr val="tx1"/>
              </a:solidFill>
              <a:effectLst/>
              <a:latin typeface="+mn-lt"/>
              <a:ea typeface="+mn-ea"/>
              <a:cs typeface="+mn-cs"/>
            </a:endParaRPr>
          </a:p>
          <a:p>
            <a:r>
              <a:rPr lang="sk-SK" sz="1200" kern="1200" dirty="0" smtClean="0">
                <a:solidFill>
                  <a:schemeClr val="tx1"/>
                </a:solidFill>
                <a:effectLst/>
                <a:latin typeface="+mn-lt"/>
                <a:ea typeface="+mn-ea"/>
                <a:cs typeface="+mn-cs"/>
              </a:rPr>
              <a:t>Navýšenie alokácie  na podporu aktivít MRK o 6 000 000 eur z dôvodu presunu alokácie vyčlenenej pre ÚV SR zo 4P6, špecifického cieľa RSO4.3.</a:t>
            </a:r>
          </a:p>
          <a:p>
            <a:r>
              <a:rPr lang="sk-SK" sz="1200" kern="1200" dirty="0" smtClean="0">
                <a:solidFill>
                  <a:schemeClr val="tx1"/>
                </a:solidFill>
                <a:effectLst/>
                <a:latin typeface="+mn-lt"/>
                <a:ea typeface="+mn-ea"/>
                <a:cs typeface="+mn-cs"/>
              </a:rPr>
              <a:t>Táto zmena programu súvisí s voľnou finančnou alokáciou ÚV SR v rámci priority 4P6, RSO4.3. Finančné prostriedky plánuje ÚV SR efektívnejšie využiť v rámci 4P2 a to na pokrytie predložených projektov pre typ akcie </a:t>
            </a:r>
            <a:r>
              <a:rPr lang="sk-SK" sz="1200" i="1" kern="1200" dirty="0" smtClean="0">
                <a:solidFill>
                  <a:schemeClr val="tx1"/>
                </a:solidFill>
                <a:effectLst/>
                <a:latin typeface="+mn-lt"/>
                <a:ea typeface="+mn-ea"/>
                <a:cs typeface="+mn-cs"/>
              </a:rPr>
              <a:t>podpora </a:t>
            </a:r>
            <a:r>
              <a:rPr lang="sk-SK" sz="1200" i="1" kern="1200" dirty="0" err="1" smtClean="0">
                <a:solidFill>
                  <a:schemeClr val="tx1"/>
                </a:solidFill>
                <a:effectLst/>
                <a:latin typeface="+mn-lt"/>
                <a:ea typeface="+mn-ea"/>
                <a:cs typeface="+mn-cs"/>
              </a:rPr>
              <a:t>desegregácie</a:t>
            </a:r>
            <a:r>
              <a:rPr lang="sk-SK" sz="1200" i="1" kern="1200" dirty="0" smtClean="0">
                <a:solidFill>
                  <a:schemeClr val="tx1"/>
                </a:solidFill>
                <a:effectLst/>
                <a:latin typeface="+mn-lt"/>
                <a:ea typeface="+mn-ea"/>
                <a:cs typeface="+mn-cs"/>
              </a:rPr>
              <a:t> výchovy a vzdelávania</a:t>
            </a:r>
            <a:r>
              <a:rPr lang="sk-SK" sz="1200" kern="1200" dirty="0" smtClean="0">
                <a:solidFill>
                  <a:schemeClr val="tx1"/>
                </a:solidFill>
                <a:effectLst/>
                <a:latin typeface="+mn-lt"/>
                <a:ea typeface="+mn-ea"/>
                <a:cs typeface="+mn-cs"/>
              </a:rPr>
              <a:t>. V rámci vyhlásenej výzvy PSK-UV-010-2024-DV-EFRR zameranej na budovanie infraštruktúry základných škôl za účelom kvalitného a dostupného vzdelávania pre žiakov z MRK poskytovateľ aktuálne eviduje predložené žiadosti o poskytnutie NFP prevyšujúce pôvodnú alokáciu výzvy.</a:t>
            </a:r>
            <a:r>
              <a:rPr lang="sk-SK" sz="1200" b="1" u="sng" kern="1200" dirty="0" smtClean="0">
                <a:solidFill>
                  <a:schemeClr val="tx1"/>
                </a:solidFill>
                <a:effectLst/>
                <a:latin typeface="+mn-lt"/>
                <a:ea typeface="+mn-ea"/>
                <a:cs typeface="+mn-cs"/>
              </a:rPr>
              <a:t> </a:t>
            </a:r>
            <a:r>
              <a:rPr lang="sk-SK" sz="1200" kern="1200" dirty="0" smtClean="0">
                <a:solidFill>
                  <a:schemeClr val="tx1"/>
                </a:solidFill>
                <a:effectLst/>
                <a:latin typeface="+mn-lt"/>
                <a:ea typeface="+mn-ea"/>
                <a:cs typeface="+mn-cs"/>
              </a:rPr>
              <a:t> </a:t>
            </a:r>
          </a:p>
          <a:p>
            <a:endParaRPr lang="sk-SK" dirty="0" smtClean="0"/>
          </a:p>
          <a:p>
            <a:pPr marL="0" marR="0" lvl="0" indent="0" algn="l" defTabSz="506120" rtl="0" eaLnBrk="1" fontAlgn="auto" latinLnBrk="0" hangingPunct="1">
              <a:lnSpc>
                <a:spcPct val="100000"/>
              </a:lnSpc>
              <a:spcBef>
                <a:spcPts val="0"/>
              </a:spcBef>
              <a:spcAft>
                <a:spcPts val="0"/>
              </a:spcAft>
              <a:buClrTx/>
              <a:buSzTx/>
              <a:buFontTx/>
              <a:buNone/>
              <a:tabLst/>
              <a:defRPr/>
            </a:pPr>
            <a:r>
              <a:rPr lang="sk-SK" sz="664" b="1" kern="1200" dirty="0" smtClean="0">
                <a:solidFill>
                  <a:schemeClr val="tx1"/>
                </a:solidFill>
                <a:effectLst/>
                <a:latin typeface="+mn-lt"/>
                <a:ea typeface="+mn-ea"/>
                <a:cs typeface="+mn-cs"/>
              </a:rPr>
              <a:t>ESO4.6</a:t>
            </a:r>
          </a:p>
          <a:p>
            <a:pPr marL="0" marR="0" lvl="0" indent="0" algn="l" defTabSz="506120" rtl="0" eaLnBrk="1" fontAlgn="auto" latinLnBrk="0" hangingPunct="1">
              <a:lnSpc>
                <a:spcPct val="100000"/>
              </a:lnSpc>
              <a:spcBef>
                <a:spcPts val="0"/>
              </a:spcBef>
              <a:spcAft>
                <a:spcPts val="0"/>
              </a:spcAft>
              <a:buClrTx/>
              <a:buSzTx/>
              <a:buFontTx/>
              <a:buNone/>
              <a:tabLst/>
              <a:defRPr/>
            </a:pPr>
            <a:r>
              <a:rPr lang="sk-SK" sz="664" kern="1200" dirty="0" smtClean="0">
                <a:solidFill>
                  <a:schemeClr val="tx1"/>
                </a:solidFill>
                <a:effectLst/>
                <a:latin typeface="+mn-lt"/>
                <a:ea typeface="+mn-ea"/>
                <a:cs typeface="+mn-cs"/>
              </a:rPr>
              <a:t>Návrh na vypustenie typu akcie a jeho popisu z dôvodu, že aktivity 4P2 primárne smerujú k podpore formálneho vzdelávania a zameriavajú sa na cieľovú skupinu školopovinných žiakov základných a stredných škôl, ktorí si plnia povinnú školskú dochádzku v súlade s § 19 ods. 1 až ods. 5 školského zákona. Aktivity na podporu </a:t>
            </a:r>
            <a:r>
              <a:rPr lang="sk-SK" sz="664" kern="1200" dirty="0" err="1" smtClean="0">
                <a:solidFill>
                  <a:schemeClr val="tx1"/>
                </a:solidFill>
                <a:effectLst/>
                <a:latin typeface="+mn-lt"/>
                <a:ea typeface="+mn-ea"/>
                <a:cs typeface="+mn-cs"/>
              </a:rPr>
              <a:t>druhošancového</a:t>
            </a:r>
            <a:r>
              <a:rPr lang="sk-SK" sz="664" kern="1200" dirty="0" smtClean="0">
                <a:solidFill>
                  <a:schemeClr val="tx1"/>
                </a:solidFill>
                <a:effectLst/>
                <a:latin typeface="+mn-lt"/>
                <a:ea typeface="+mn-ea"/>
                <a:cs typeface="+mn-cs"/>
              </a:rPr>
              <a:t> vzdelávania sú podporované v rámci 4P4 Záruky pre mladých, ako aj v rámci 4P3 ŠC ESO4.7 v súlade so Stratégiou celoživotného vzdelávania a poradenstva na roky 2021 – 2030.</a:t>
            </a:r>
          </a:p>
          <a:p>
            <a:endParaRPr lang="sk-SK" sz="664" kern="1200" dirty="0" smtClean="0">
              <a:solidFill>
                <a:schemeClr val="tx1"/>
              </a:solidFill>
              <a:effectLst/>
              <a:latin typeface="+mn-lt"/>
              <a:ea typeface="+mn-ea"/>
              <a:cs typeface="+mn-cs"/>
            </a:endParaRPr>
          </a:p>
          <a:p>
            <a:pPr marL="0" marR="0" lvl="0" indent="0" algn="l" defTabSz="506120" rtl="0" eaLnBrk="1" fontAlgn="auto" latinLnBrk="0" hangingPunct="1">
              <a:lnSpc>
                <a:spcPct val="100000"/>
              </a:lnSpc>
              <a:spcBef>
                <a:spcPts val="0"/>
              </a:spcBef>
              <a:spcAft>
                <a:spcPts val="0"/>
              </a:spcAft>
              <a:buClrTx/>
              <a:buSzTx/>
              <a:buFontTx/>
              <a:buNone/>
              <a:tabLst/>
              <a:defRPr/>
            </a:pPr>
            <a:r>
              <a:rPr lang="sk-SK" sz="664" kern="1200" dirty="0" smtClean="0">
                <a:solidFill>
                  <a:schemeClr val="tx1"/>
                </a:solidFill>
                <a:effectLst/>
                <a:latin typeface="+mn-lt"/>
                <a:ea typeface="+mn-ea"/>
                <a:cs typeface="+mn-cs"/>
              </a:rPr>
              <a:t>Návrh na vypustenie cieľovej skupiny z dôvodu, že aktivity 4P2 primárne smerujú k podpore formálneho vzdelávania a zameriavajú sa na cieľovú skupinu školopovinných žiakov základných a stredných škôl, ktorí si plnia povinnú školskú dochádzku v súlade s § 19 ods. 1 až ods. 5 školského zákona. Aktivity na podporu </a:t>
            </a:r>
            <a:r>
              <a:rPr lang="sk-SK" sz="664" kern="1200" dirty="0" err="1" smtClean="0">
                <a:solidFill>
                  <a:schemeClr val="tx1"/>
                </a:solidFill>
                <a:effectLst/>
                <a:latin typeface="+mn-lt"/>
                <a:ea typeface="+mn-ea"/>
                <a:cs typeface="+mn-cs"/>
              </a:rPr>
              <a:t>druhošancového</a:t>
            </a:r>
            <a:r>
              <a:rPr lang="sk-SK" sz="664" kern="1200" dirty="0" smtClean="0">
                <a:solidFill>
                  <a:schemeClr val="tx1"/>
                </a:solidFill>
                <a:effectLst/>
                <a:latin typeface="+mn-lt"/>
                <a:ea typeface="+mn-ea"/>
                <a:cs typeface="+mn-cs"/>
              </a:rPr>
              <a:t> vzdelávania sú podporované v rámci 4P4 Záruky pre mladých, ako aj v rámci 4P3 ŠC ESO4.7 v súlade so Stratégiou celoživotného vzdelávania a poradenstva na roky 2021 – 2030. </a:t>
            </a:r>
          </a:p>
          <a:p>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8</a:t>
            </a:fld>
            <a:endParaRPr lang="sk-SK"/>
          </a:p>
        </p:txBody>
      </p:sp>
    </p:spTree>
    <p:extLst>
      <p:ext uri="{BB962C8B-B14F-4D97-AF65-F5344CB8AC3E}">
        <p14:creationId xmlns:p14="http://schemas.microsoft.com/office/powerpoint/2010/main" val="9005711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pPr marL="0" marR="0" lvl="0" indent="0" algn="l" defTabSz="506120" rtl="0" eaLnBrk="1" fontAlgn="auto" latinLnBrk="0" hangingPunct="1">
              <a:lnSpc>
                <a:spcPct val="100000"/>
              </a:lnSpc>
              <a:spcBef>
                <a:spcPts val="0"/>
              </a:spcBef>
              <a:spcAft>
                <a:spcPts val="0"/>
              </a:spcAft>
              <a:buClrTx/>
              <a:buSzTx/>
              <a:buFontTx/>
              <a:buNone/>
              <a:tabLst/>
              <a:defRPr/>
            </a:pPr>
            <a:r>
              <a:rPr lang="sk-SK" sz="800" b="1" kern="0" dirty="0" smtClean="0">
                <a:solidFill>
                  <a:srgbClr val="000000"/>
                </a:solidFill>
                <a:latin typeface="Arial" panose="020B0604020202020204" pitchFamily="34" charset="0"/>
                <a:cs typeface="Arial" panose="020B0604020202020204" pitchFamily="34" charset="0"/>
              </a:rPr>
              <a:t>ESO4.7</a:t>
            </a:r>
            <a:endParaRPr lang="sk-SK" sz="664" kern="1200" dirty="0" smtClean="0">
              <a:solidFill>
                <a:schemeClr val="tx1"/>
              </a:solidFill>
              <a:effectLst/>
              <a:latin typeface="+mn-lt"/>
              <a:ea typeface="+mn-ea"/>
              <a:cs typeface="+mn-cs"/>
            </a:endParaRPr>
          </a:p>
          <a:p>
            <a:pPr marL="0" marR="0" lvl="0" indent="0" algn="l" defTabSz="506120" rtl="0" eaLnBrk="1" fontAlgn="auto" latinLnBrk="0" hangingPunct="1">
              <a:lnSpc>
                <a:spcPct val="100000"/>
              </a:lnSpc>
              <a:spcBef>
                <a:spcPts val="0"/>
              </a:spcBef>
              <a:spcAft>
                <a:spcPts val="0"/>
              </a:spcAft>
              <a:buClrTx/>
              <a:buSzTx/>
              <a:buFontTx/>
              <a:buNone/>
              <a:tabLst/>
              <a:defRPr/>
            </a:pPr>
            <a:r>
              <a:rPr lang="sk-SK" sz="664" kern="1200" dirty="0" smtClean="0">
                <a:solidFill>
                  <a:schemeClr val="tx1"/>
                </a:solidFill>
                <a:effectLst/>
                <a:latin typeface="+mn-lt"/>
                <a:ea typeface="+mn-ea"/>
                <a:cs typeface="+mn-cs"/>
              </a:rPr>
              <a:t>Prostredníctvom doplnenia ďalšej samostatnej hlavnej cieľovej skupiny (účastníkov aktivít vzdelávania a poradenstva dospelých) sa uľahčí žiadateľom realizujúcim intervencie v oblasti podpory vzdelávania a poradenstva dospelých pre široké spektrum cieľových skupín (najmä vo vzťahu k národným projektom systémového charakteru)  výber cieľovej skupiny, t. j. nebude nutné uvádzať všetky podporené cieľové skupiny individuálne, ale bude postačovať využiť možnosť ich definovania v širšom kontexte podpory (ako napr. pri národnom projekte Systém individuálnych vzdelávacích účtov – časť II: Podpora zručností formou individuálnych vzdelávacích účtov (POZIVU). </a:t>
            </a:r>
          </a:p>
          <a:p>
            <a:pPr marL="0" marR="0" lvl="0" indent="0" algn="l" defTabSz="506120" rtl="0" eaLnBrk="1" fontAlgn="auto" latinLnBrk="0" hangingPunct="1">
              <a:lnSpc>
                <a:spcPct val="100000"/>
              </a:lnSpc>
              <a:spcBef>
                <a:spcPts val="0"/>
              </a:spcBef>
              <a:spcAft>
                <a:spcPts val="0"/>
              </a:spcAft>
              <a:buClrTx/>
              <a:buSzTx/>
              <a:buFontTx/>
              <a:buNone/>
              <a:tabLst/>
              <a:defRPr/>
            </a:pPr>
            <a:endParaRPr lang="sk-SK" sz="664" kern="1200" dirty="0" smtClean="0">
              <a:solidFill>
                <a:schemeClr val="tx1"/>
              </a:solidFill>
              <a:effectLst/>
              <a:latin typeface="+mn-lt"/>
              <a:ea typeface="+mn-ea"/>
              <a:cs typeface="+mn-cs"/>
            </a:endParaRPr>
          </a:p>
          <a:p>
            <a:pPr marL="0" marR="0" lvl="0" indent="0" algn="l" defTabSz="506120" rtl="0" eaLnBrk="1" fontAlgn="auto" latinLnBrk="0" hangingPunct="1">
              <a:lnSpc>
                <a:spcPct val="100000"/>
              </a:lnSpc>
              <a:spcBef>
                <a:spcPts val="0"/>
              </a:spcBef>
              <a:spcAft>
                <a:spcPts val="0"/>
              </a:spcAft>
              <a:buClrTx/>
              <a:buSzTx/>
              <a:buFontTx/>
              <a:buNone/>
              <a:tabLst/>
              <a:defRPr/>
            </a:pPr>
            <a:r>
              <a:rPr lang="sk-SK" sz="664" kern="1200" dirty="0" smtClean="0">
                <a:solidFill>
                  <a:schemeClr val="tx1"/>
                </a:solidFill>
                <a:effectLst/>
                <a:latin typeface="+mn-lt"/>
                <a:ea typeface="+mn-ea"/>
                <a:cs typeface="+mn-cs"/>
              </a:rPr>
              <a:t>Presun sa navrhuje v nadväznosti na </a:t>
            </a:r>
            <a:r>
              <a:rPr lang="sk-SK" sz="1200" kern="1200" dirty="0" smtClean="0">
                <a:solidFill>
                  <a:schemeClr val="tx1"/>
                </a:solidFill>
                <a:effectLst/>
                <a:latin typeface="+mn-lt"/>
                <a:ea typeface="+mn-ea"/>
                <a:cs typeface="+mn-cs"/>
              </a:rPr>
              <a:t>potrebu riešenia opatrení pomenovaných aj v CSR (posilniť výučbu základných zručností, a to aj pre deti zo znevýhodneného prostredia, najmä v marginalizovaných rómskych komunitách, a zároveň zabezpečiť rovnaký a </a:t>
            </a:r>
            <a:r>
              <a:rPr lang="sk-SK" sz="1200" kern="1200" dirty="0" err="1" smtClean="0">
                <a:solidFill>
                  <a:schemeClr val="tx1"/>
                </a:solidFill>
                <a:effectLst/>
                <a:latin typeface="+mn-lt"/>
                <a:ea typeface="+mn-ea"/>
                <a:cs typeface="+mn-cs"/>
              </a:rPr>
              <a:t>inkluzívny</a:t>
            </a:r>
            <a:r>
              <a:rPr lang="sk-SK" sz="1200" kern="1200" dirty="0" smtClean="0">
                <a:solidFill>
                  <a:schemeClr val="tx1"/>
                </a:solidFill>
                <a:effectLst/>
                <a:latin typeface="+mn-lt"/>
                <a:ea typeface="+mn-ea"/>
                <a:cs typeface="+mn-cs"/>
              </a:rPr>
              <a:t> prístup ku kvalitnému vzdelávaniu na všetkých úrovniach; zintenzívniť úsilie v príslušných oblastiach politiky zamerané na poskytovanie a nadobúdanie zručností a kompetencií poskytovaním príležitostí na rekvalifikáciu a zvyšovanie úrovne zručností pre dospelých, a to investovaním do odbornej prípravy učiteľov a zvýšením počtu zápisov na vzdelávacie programy STEM) v prepojení na synergiu s opatreniami z POO SR, zrealizované aj plánované výzvy a vysokú absorpčnú kapacitu v rámci priority 4P2 Kvalitné a </a:t>
            </a:r>
            <a:r>
              <a:rPr lang="sk-SK" sz="1200" kern="1200" dirty="0" err="1" smtClean="0">
                <a:solidFill>
                  <a:schemeClr val="tx1"/>
                </a:solidFill>
                <a:effectLst/>
                <a:latin typeface="+mn-lt"/>
                <a:ea typeface="+mn-ea"/>
                <a:cs typeface="+mn-cs"/>
              </a:rPr>
              <a:t>inkluzívne</a:t>
            </a:r>
            <a:r>
              <a:rPr lang="sk-SK" sz="1200" kern="1200" dirty="0" smtClean="0">
                <a:solidFill>
                  <a:schemeClr val="tx1"/>
                </a:solidFill>
                <a:effectLst/>
                <a:latin typeface="+mn-lt"/>
                <a:ea typeface="+mn-ea"/>
                <a:cs typeface="+mn-cs"/>
              </a:rPr>
              <a:t> vzdelávanie, ESF+.</a:t>
            </a:r>
            <a:endParaRPr lang="sk-SK" sz="664" kern="1200" dirty="0" smtClean="0">
              <a:solidFill>
                <a:schemeClr val="tx1"/>
              </a:solidFill>
              <a:effectLst/>
              <a:latin typeface="+mn-lt"/>
              <a:ea typeface="+mn-ea"/>
              <a:cs typeface="+mn-cs"/>
            </a:endParaRPr>
          </a:p>
          <a:p>
            <a:endParaRPr lang="sk-SK" dirty="0"/>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9</a:t>
            </a:fld>
            <a:endParaRPr lang="sk-SK"/>
          </a:p>
        </p:txBody>
      </p:sp>
    </p:spTree>
    <p:extLst>
      <p:ext uri="{BB962C8B-B14F-4D97-AF65-F5344CB8AC3E}">
        <p14:creationId xmlns:p14="http://schemas.microsoft.com/office/powerpoint/2010/main" val="35727298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C1D6-F8DE-AABA-8280-7A8AAC2E1122}"/>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E194D49-B81C-A117-DE7A-2F6D4289D697}"/>
              </a:ext>
            </a:extLst>
          </p:cNvPr>
          <p:cNvSpPr>
            <a:spLocks noGrp="1" noRot="1" noChangeAspect="1"/>
          </p:cNvSpPr>
          <p:nvPr>
            <p:ph type="sldImg"/>
          </p:nvPr>
        </p:nvSpPr>
        <p:spPr>
          <a:xfrm>
            <a:off x="685800" y="1143000"/>
            <a:ext cx="5486400" cy="3086100"/>
          </a:xfrm>
        </p:spPr>
      </p:sp>
      <p:sp>
        <p:nvSpPr>
          <p:cNvPr id="3" name="Zástupný objekt pre poznámky 2">
            <a:extLst>
              <a:ext uri="{FF2B5EF4-FFF2-40B4-BE49-F238E27FC236}">
                <a16:creationId xmlns:a16="http://schemas.microsoft.com/office/drawing/2014/main" id="{6278B85A-3701-1459-A8CD-36A58B86AB8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k-SK" sz="1200" b="1" kern="0" dirty="0" smtClean="0">
                <a:solidFill>
                  <a:srgbClr val="000000"/>
                </a:solidFill>
                <a:latin typeface="Arial" panose="020B0604020202020204" pitchFamily="34" charset="0"/>
                <a:cs typeface="Arial" panose="020B0604020202020204" pitchFamily="34" charset="0"/>
              </a:rPr>
              <a:t>ESO4.1.2</a:t>
            </a:r>
          </a:p>
          <a:p>
            <a:pPr marL="0" marR="0" lvl="0" indent="0" algn="l" defTabSz="914400" rtl="0" eaLnBrk="1" fontAlgn="auto" latinLnBrk="0" hangingPunct="1">
              <a:lnSpc>
                <a:spcPct val="100000"/>
              </a:lnSpc>
              <a:spcBef>
                <a:spcPts val="0"/>
              </a:spcBef>
              <a:spcAft>
                <a:spcPts val="0"/>
              </a:spcAft>
              <a:buClrTx/>
              <a:buSzTx/>
              <a:buFontTx/>
              <a:buNone/>
              <a:tabLst/>
              <a:defRPr/>
            </a:pPr>
            <a:r>
              <a:rPr lang="sk-SK" sz="1200" kern="1200" dirty="0" smtClean="0">
                <a:solidFill>
                  <a:schemeClr val="tx1"/>
                </a:solidFill>
                <a:effectLst/>
                <a:latin typeface="+mn-lt"/>
                <a:ea typeface="+mn-ea"/>
                <a:cs typeface="+mn-cs"/>
              </a:rPr>
              <a:t>Zjednotenie akcií:</a:t>
            </a:r>
          </a:p>
          <a:p>
            <a:pPr marL="0" marR="0" lvl="0" indent="0" algn="l" defTabSz="914400" rtl="0" eaLnBrk="1" fontAlgn="auto" latinLnBrk="0" hangingPunct="1">
              <a:lnSpc>
                <a:spcPct val="100000"/>
              </a:lnSpc>
              <a:spcBef>
                <a:spcPts val="0"/>
              </a:spcBef>
              <a:spcAft>
                <a:spcPts val="0"/>
              </a:spcAft>
              <a:buClrTx/>
              <a:buSzTx/>
              <a:buFontTx/>
              <a:buNone/>
              <a:tabLst/>
              <a:defRPr/>
            </a:pPr>
            <a:r>
              <a:rPr lang="sk-SK" sz="1200" kern="1200" dirty="0" smtClean="0">
                <a:solidFill>
                  <a:schemeClr val="tx1"/>
                </a:solidFill>
                <a:effectLst/>
                <a:latin typeface="+mn-lt"/>
                <a:ea typeface="+mn-ea"/>
                <a:cs typeface="+mn-cs"/>
              </a:rPr>
              <a:t>Prepojením integrovaných informačných a poradenských služieb pre mladých s vytvorením moderných online digitálnych informačných nástrojov sa synergicky posilni efekt dopadu opatrení na jednotlivcov a ich aktivizáciu prostredníctvom neformálneho vzdelávania v práci s mládežou a využívaním online nástrojov na komunikáciu o opatreniach realizovaných prostredníctvom Záruky pre mladých v jednotlivých krajoch SR. Vychádza sa pritom z implementačných skúseností výzvy v oblasti inovatívnych nástrojov pre osoby so zdravotným postihnutím.</a:t>
            </a:r>
          </a:p>
          <a:p>
            <a:endParaRPr lang="sk-SK" sz="1200" b="1" kern="1200" dirty="0" smtClean="0">
              <a:solidFill>
                <a:schemeClr val="tx1"/>
              </a:solidFill>
              <a:effectLst/>
              <a:latin typeface="+mn-lt"/>
              <a:ea typeface="+mn-ea"/>
              <a:cs typeface="+mn-cs"/>
            </a:endParaRPr>
          </a:p>
          <a:p>
            <a:endParaRPr lang="sk-SK" sz="1200" b="1" kern="1200" dirty="0" smtClean="0">
              <a:solidFill>
                <a:schemeClr val="tx1"/>
              </a:solidFill>
              <a:effectLst/>
              <a:latin typeface="+mn-lt"/>
              <a:ea typeface="+mn-ea"/>
              <a:cs typeface="+mn-cs"/>
            </a:endParaRPr>
          </a:p>
          <a:p>
            <a:endParaRPr lang="sk-SK" sz="1200" b="1" kern="1200" dirty="0" smtClean="0">
              <a:solidFill>
                <a:schemeClr val="tx1"/>
              </a:solidFill>
              <a:effectLst/>
              <a:latin typeface="+mn-lt"/>
              <a:ea typeface="+mn-ea"/>
              <a:cs typeface="+mn-cs"/>
            </a:endParaRPr>
          </a:p>
          <a:p>
            <a:r>
              <a:rPr lang="sk-SK" sz="1200" b="1" kern="1200" dirty="0" smtClean="0">
                <a:solidFill>
                  <a:schemeClr val="tx1"/>
                </a:solidFill>
                <a:effectLst/>
                <a:latin typeface="+mn-lt"/>
                <a:ea typeface="+mn-ea"/>
                <a:cs typeface="+mn-cs"/>
              </a:rPr>
              <a:t>Presunutá akcia z 4P7</a:t>
            </a:r>
          </a:p>
          <a:p>
            <a:endParaRPr lang="sk-SK" sz="1200" kern="1200" dirty="0" smtClean="0">
              <a:solidFill>
                <a:schemeClr val="tx1"/>
              </a:solidFill>
              <a:effectLst/>
              <a:latin typeface="+mn-lt"/>
              <a:ea typeface="+mn-ea"/>
              <a:cs typeface="+mn-cs"/>
            </a:endParaRPr>
          </a:p>
          <a:p>
            <a:r>
              <a:rPr lang="sk-SK" sz="1200" kern="1200" dirty="0" smtClean="0">
                <a:solidFill>
                  <a:schemeClr val="tx1"/>
                </a:solidFill>
                <a:effectLst/>
                <a:latin typeface="+mn-lt"/>
                <a:ea typeface="+mn-ea"/>
                <a:cs typeface="+mn-cs"/>
              </a:rPr>
              <a:t>Opatrenie na podporu cezhraničnej pracovnej mobility mladých ľudí NEET je synergické k opatreniam špecifického cieľa ESO4.12, ktoré majú za cieľ identifikovať a pracovať s mladými ľuďmi v situácií NEET / ohrozenými situáciou NEET. Transfer opatrenia do Záruky pre mladých umožní do budúcnosti na úrovni priority lepšie monitorovať a vyhodnocovať  komplexnosť dopadu všetkých opatrení cielených na individualizovanú pomoc jednotlivcovi, ktorý prešiel danými opatreniami a umožnia tak vytvoriť si ucelený obraz o ceste klienta ako aj vzájomnej </a:t>
            </a:r>
            <a:r>
              <a:rPr lang="sk-SK" sz="1200" kern="1200" dirty="0" err="1" smtClean="0">
                <a:solidFill>
                  <a:schemeClr val="tx1"/>
                </a:solidFill>
                <a:effectLst/>
                <a:latin typeface="+mn-lt"/>
                <a:ea typeface="+mn-ea"/>
                <a:cs typeface="+mn-cs"/>
              </a:rPr>
              <a:t>komplementarite</a:t>
            </a:r>
            <a:r>
              <a:rPr lang="sk-SK" sz="1200" kern="1200" dirty="0" smtClean="0">
                <a:solidFill>
                  <a:schemeClr val="tx1"/>
                </a:solidFill>
                <a:effectLst/>
                <a:latin typeface="+mn-lt"/>
                <a:ea typeface="+mn-ea"/>
                <a:cs typeface="+mn-cs"/>
              </a:rPr>
              <a:t> jednotlivých opatrení.</a:t>
            </a:r>
            <a:r>
              <a:rPr lang="sk-SK" sz="1200" b="1" kern="1200" dirty="0" smtClean="0">
                <a:solidFill>
                  <a:schemeClr val="tx1"/>
                </a:solidFill>
                <a:effectLst/>
                <a:latin typeface="+mn-lt"/>
                <a:ea typeface="+mn-ea"/>
                <a:cs typeface="+mn-cs"/>
              </a:rPr>
              <a:t> </a:t>
            </a:r>
            <a:endParaRPr lang="sk-SK" sz="1200" kern="1200" dirty="0">
              <a:solidFill>
                <a:schemeClr val="tx1"/>
              </a:solidFill>
              <a:effectLst/>
              <a:latin typeface="+mn-lt"/>
              <a:ea typeface="+mn-ea"/>
              <a:cs typeface="+mn-cs"/>
            </a:endParaRPr>
          </a:p>
        </p:txBody>
      </p:sp>
      <p:sp>
        <p:nvSpPr>
          <p:cNvPr id="4" name="Zástupný objekt pre číslo snímky 3">
            <a:extLst>
              <a:ext uri="{FF2B5EF4-FFF2-40B4-BE49-F238E27FC236}">
                <a16:creationId xmlns:a16="http://schemas.microsoft.com/office/drawing/2014/main" id="{8128704B-DBC6-D851-8D76-4A6A9186A4CD}"/>
              </a:ext>
            </a:extLst>
          </p:cNvPr>
          <p:cNvSpPr>
            <a:spLocks noGrp="1"/>
          </p:cNvSpPr>
          <p:nvPr>
            <p:ph type="sldNum" sz="quarter" idx="5"/>
          </p:nvPr>
        </p:nvSpPr>
        <p:spPr/>
        <p:txBody>
          <a:bodyPr/>
          <a:lstStyle/>
          <a:p>
            <a:fld id="{62C5C93B-E089-DE41-ABFC-12A6C026AC3A}" type="slidenum">
              <a:rPr lang="sk-SK" smtClean="0"/>
              <a:t>10</a:t>
            </a:fld>
            <a:endParaRPr lang="sk-SK"/>
          </a:p>
        </p:txBody>
      </p:sp>
    </p:spTree>
    <p:extLst>
      <p:ext uri="{BB962C8B-B14F-4D97-AF65-F5344CB8AC3E}">
        <p14:creationId xmlns:p14="http://schemas.microsoft.com/office/powerpoint/2010/main" val="93392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sk-SK"/>
              <a:t>Kliknutím upravte štýl predlohy nadpisu</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sk-SK"/>
              <a:t>Kliknutím upravte štýl predlohy podnadpisu</a:t>
            </a:r>
            <a:endParaRPr lang="en-US" dirty="0"/>
          </a:p>
        </p:txBody>
      </p:sp>
      <p:sp>
        <p:nvSpPr>
          <p:cNvPr id="4" name="Date Placeholder 3"/>
          <p:cNvSpPr>
            <a:spLocks noGrp="1"/>
          </p:cNvSpPr>
          <p:nvPr>
            <p:ph type="dt" sz="half" idx="10"/>
          </p:nvPr>
        </p:nvSpPr>
        <p:spPr/>
        <p:txBody>
          <a:bodyPr/>
          <a:lstStyle/>
          <a:p>
            <a:fld id="{C2296187-D6B8-1A4E-8FCA-5F45BC03D54E}" type="datetimeFigureOut">
              <a:rPr lang="sk-SK" smtClean="0"/>
              <a:t>20. 11. 2025</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6257824B-9CAE-FC46-897A-B6B6ABB33391}" type="slidenum">
              <a:rPr lang="sk-SK" smtClean="0"/>
              <a:t>‹#›</a:t>
            </a:fld>
            <a:endParaRPr lang="sk-SK"/>
          </a:p>
        </p:txBody>
      </p:sp>
    </p:spTree>
    <p:extLst>
      <p:ext uri="{BB962C8B-B14F-4D97-AF65-F5344CB8AC3E}">
        <p14:creationId xmlns:p14="http://schemas.microsoft.com/office/powerpoint/2010/main" val="1022199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a:t>Kliknutím upravte štýl predlohy nadpisu</a:t>
            </a:r>
            <a:endParaRPr lang="en-US" dirty="0"/>
          </a:p>
        </p:txBody>
      </p:sp>
      <p:sp>
        <p:nvSpPr>
          <p:cNvPr id="3" name="Vertical Text Placeholder 2"/>
          <p:cNvSpPr>
            <a:spLocks noGrp="1"/>
          </p:cNvSpPr>
          <p:nvPr>
            <p:ph type="body" orient="vert" idx="1"/>
          </p:nvPr>
        </p:nvSpPr>
        <p:spPr/>
        <p:txBody>
          <a:bodyPr vert="eaVert"/>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C2296187-D6B8-1A4E-8FCA-5F45BC03D54E}" type="datetimeFigureOut">
              <a:rPr lang="sk-SK" smtClean="0"/>
              <a:t>20. 11. 2025</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6257824B-9CAE-FC46-897A-B6B6ABB33391}" type="slidenum">
              <a:rPr lang="sk-SK" smtClean="0"/>
              <a:t>‹#›</a:t>
            </a:fld>
            <a:endParaRPr lang="sk-SK"/>
          </a:p>
        </p:txBody>
      </p:sp>
    </p:spTree>
    <p:extLst>
      <p:ext uri="{BB962C8B-B14F-4D97-AF65-F5344CB8AC3E}">
        <p14:creationId xmlns:p14="http://schemas.microsoft.com/office/powerpoint/2010/main" val="683730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sk-SK"/>
              <a:t>Kliknutím upravte štýl predlohy nadpisu</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C2296187-D6B8-1A4E-8FCA-5F45BC03D54E}" type="datetimeFigureOut">
              <a:rPr lang="sk-SK" smtClean="0"/>
              <a:t>20. 11. 2025</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6257824B-9CAE-FC46-897A-B6B6ABB33391}" type="slidenum">
              <a:rPr lang="sk-SK" smtClean="0"/>
              <a:t>‹#›</a:t>
            </a:fld>
            <a:endParaRPr lang="sk-SK"/>
          </a:p>
        </p:txBody>
      </p:sp>
    </p:spTree>
    <p:extLst>
      <p:ext uri="{BB962C8B-B14F-4D97-AF65-F5344CB8AC3E}">
        <p14:creationId xmlns:p14="http://schemas.microsoft.com/office/powerpoint/2010/main" val="581574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a:t>Kliknutím upravte štýl predlohy nadpisu</a:t>
            </a:r>
            <a:endParaRPr lang="en-US" dirty="0"/>
          </a:p>
        </p:txBody>
      </p:sp>
      <p:sp>
        <p:nvSpPr>
          <p:cNvPr id="3" name="Content Placeholder 2"/>
          <p:cNvSpPr>
            <a:spLocks noGrp="1"/>
          </p:cNvSpPr>
          <p:nvPr>
            <p:ph idx="1"/>
          </p:nvPr>
        </p:nvSpPr>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C2296187-D6B8-1A4E-8FCA-5F45BC03D54E}" type="datetimeFigureOut">
              <a:rPr lang="sk-SK" smtClean="0"/>
              <a:t>20. 11. 2025</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6257824B-9CAE-FC46-897A-B6B6ABB33391}" type="slidenum">
              <a:rPr lang="sk-SK" smtClean="0"/>
              <a:t>‹#›</a:t>
            </a:fld>
            <a:endParaRPr lang="sk-SK"/>
          </a:p>
        </p:txBody>
      </p:sp>
    </p:spTree>
    <p:extLst>
      <p:ext uri="{BB962C8B-B14F-4D97-AF65-F5344CB8AC3E}">
        <p14:creationId xmlns:p14="http://schemas.microsoft.com/office/powerpoint/2010/main" val="947963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sk-SK"/>
              <a:t>Kliknutím upravte štýl predlohy nadpisu</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sk-SK"/>
              <a:t>Kliknite sem a upravte štýly predlohy textu</a:t>
            </a:r>
          </a:p>
        </p:txBody>
      </p:sp>
      <p:sp>
        <p:nvSpPr>
          <p:cNvPr id="4" name="Date Placeholder 3"/>
          <p:cNvSpPr>
            <a:spLocks noGrp="1"/>
          </p:cNvSpPr>
          <p:nvPr>
            <p:ph type="dt" sz="half" idx="10"/>
          </p:nvPr>
        </p:nvSpPr>
        <p:spPr/>
        <p:txBody>
          <a:bodyPr/>
          <a:lstStyle/>
          <a:p>
            <a:fld id="{C2296187-D6B8-1A4E-8FCA-5F45BC03D54E}" type="datetimeFigureOut">
              <a:rPr lang="sk-SK" smtClean="0"/>
              <a:t>20. 11. 2025</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6257824B-9CAE-FC46-897A-B6B6ABB33391}" type="slidenum">
              <a:rPr lang="sk-SK" smtClean="0"/>
              <a:t>‹#›</a:t>
            </a:fld>
            <a:endParaRPr lang="sk-SK"/>
          </a:p>
        </p:txBody>
      </p:sp>
    </p:spTree>
    <p:extLst>
      <p:ext uri="{BB962C8B-B14F-4D97-AF65-F5344CB8AC3E}">
        <p14:creationId xmlns:p14="http://schemas.microsoft.com/office/powerpoint/2010/main" val="421952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a:t>Kliknutím upravte štýl predlohy nadpisu</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C2296187-D6B8-1A4E-8FCA-5F45BC03D54E}" type="datetimeFigureOut">
              <a:rPr lang="sk-SK" smtClean="0"/>
              <a:t>20. 11. 2025</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6257824B-9CAE-FC46-897A-B6B6ABB33391}" type="slidenum">
              <a:rPr lang="sk-SK" smtClean="0"/>
              <a:t>‹#›</a:t>
            </a:fld>
            <a:endParaRPr lang="sk-SK"/>
          </a:p>
        </p:txBody>
      </p:sp>
    </p:spTree>
    <p:extLst>
      <p:ext uri="{BB962C8B-B14F-4D97-AF65-F5344CB8AC3E}">
        <p14:creationId xmlns:p14="http://schemas.microsoft.com/office/powerpoint/2010/main" val="2723102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sk-SK"/>
              <a:t>Kliknutím upravte štýl predlohy nadpisu</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k-SK"/>
              <a:t>Kliknite sem a upravte štýly predlohy textu</a:t>
            </a:r>
          </a:p>
        </p:txBody>
      </p:sp>
      <p:sp>
        <p:nvSpPr>
          <p:cNvPr id="4" name="Content Placeholder 3"/>
          <p:cNvSpPr>
            <a:spLocks noGrp="1"/>
          </p:cNvSpPr>
          <p:nvPr>
            <p:ph sz="half" idx="2"/>
          </p:nvPr>
        </p:nvSpPr>
        <p:spPr>
          <a:xfrm>
            <a:off x="629842" y="1878806"/>
            <a:ext cx="3868340" cy="2763441"/>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k-SK"/>
              <a:t>Kliknite sem a upravte štýly predlohy textu</a:t>
            </a:r>
          </a:p>
        </p:txBody>
      </p:sp>
      <p:sp>
        <p:nvSpPr>
          <p:cNvPr id="6" name="Content Placeholder 5"/>
          <p:cNvSpPr>
            <a:spLocks noGrp="1"/>
          </p:cNvSpPr>
          <p:nvPr>
            <p:ph sz="quarter" idx="4"/>
          </p:nvPr>
        </p:nvSpPr>
        <p:spPr>
          <a:xfrm>
            <a:off x="4629150" y="1878806"/>
            <a:ext cx="3887391" cy="2763441"/>
          </a:xfrm>
        </p:spPr>
        <p:txBody>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C2296187-D6B8-1A4E-8FCA-5F45BC03D54E}" type="datetimeFigureOut">
              <a:rPr lang="sk-SK" smtClean="0"/>
              <a:t>20. 11. 2025</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6257824B-9CAE-FC46-897A-B6B6ABB33391}" type="slidenum">
              <a:rPr lang="sk-SK" smtClean="0"/>
              <a:t>‹#›</a:t>
            </a:fld>
            <a:endParaRPr lang="sk-SK"/>
          </a:p>
        </p:txBody>
      </p:sp>
    </p:spTree>
    <p:extLst>
      <p:ext uri="{BB962C8B-B14F-4D97-AF65-F5344CB8AC3E}">
        <p14:creationId xmlns:p14="http://schemas.microsoft.com/office/powerpoint/2010/main" val="2686408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a:t>Kliknutím upravte štýl predlohy nadpisu</a:t>
            </a:r>
            <a:endParaRPr lang="en-US" dirty="0"/>
          </a:p>
        </p:txBody>
      </p:sp>
      <p:sp>
        <p:nvSpPr>
          <p:cNvPr id="3" name="Date Placeholder 2"/>
          <p:cNvSpPr>
            <a:spLocks noGrp="1"/>
          </p:cNvSpPr>
          <p:nvPr>
            <p:ph type="dt" sz="half" idx="10"/>
          </p:nvPr>
        </p:nvSpPr>
        <p:spPr/>
        <p:txBody>
          <a:bodyPr/>
          <a:lstStyle/>
          <a:p>
            <a:fld id="{C2296187-D6B8-1A4E-8FCA-5F45BC03D54E}" type="datetimeFigureOut">
              <a:rPr lang="sk-SK" smtClean="0"/>
              <a:t>20. 11. 2025</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6257824B-9CAE-FC46-897A-B6B6ABB33391}" type="slidenum">
              <a:rPr lang="sk-SK" smtClean="0"/>
              <a:t>‹#›</a:t>
            </a:fld>
            <a:endParaRPr lang="sk-SK"/>
          </a:p>
        </p:txBody>
      </p:sp>
    </p:spTree>
    <p:extLst>
      <p:ext uri="{BB962C8B-B14F-4D97-AF65-F5344CB8AC3E}">
        <p14:creationId xmlns:p14="http://schemas.microsoft.com/office/powerpoint/2010/main" val="1092516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296187-D6B8-1A4E-8FCA-5F45BC03D54E}" type="datetimeFigureOut">
              <a:rPr lang="sk-SK" smtClean="0"/>
              <a:t>20. 11. 2025</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6257824B-9CAE-FC46-897A-B6B6ABB33391}" type="slidenum">
              <a:rPr lang="sk-SK" smtClean="0"/>
              <a:t>‹#›</a:t>
            </a:fld>
            <a:endParaRPr lang="sk-SK"/>
          </a:p>
        </p:txBody>
      </p:sp>
    </p:spTree>
    <p:extLst>
      <p:ext uri="{BB962C8B-B14F-4D97-AF65-F5344CB8AC3E}">
        <p14:creationId xmlns:p14="http://schemas.microsoft.com/office/powerpoint/2010/main" val="1292367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sk-SK"/>
              <a:t>Kliknutím upravte štýl predlohy nadpisu</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k-SK"/>
              <a:t>Kliknite sem a upravte štýly predlohy textu</a:t>
            </a:r>
          </a:p>
        </p:txBody>
      </p:sp>
      <p:sp>
        <p:nvSpPr>
          <p:cNvPr id="5" name="Date Placeholder 4"/>
          <p:cNvSpPr>
            <a:spLocks noGrp="1"/>
          </p:cNvSpPr>
          <p:nvPr>
            <p:ph type="dt" sz="half" idx="10"/>
          </p:nvPr>
        </p:nvSpPr>
        <p:spPr/>
        <p:txBody>
          <a:bodyPr/>
          <a:lstStyle/>
          <a:p>
            <a:fld id="{C2296187-D6B8-1A4E-8FCA-5F45BC03D54E}" type="datetimeFigureOut">
              <a:rPr lang="sk-SK" smtClean="0"/>
              <a:t>20. 11. 2025</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6257824B-9CAE-FC46-897A-B6B6ABB33391}" type="slidenum">
              <a:rPr lang="sk-SK" smtClean="0"/>
              <a:t>‹#›</a:t>
            </a:fld>
            <a:endParaRPr lang="sk-SK"/>
          </a:p>
        </p:txBody>
      </p:sp>
    </p:spTree>
    <p:extLst>
      <p:ext uri="{BB962C8B-B14F-4D97-AF65-F5344CB8AC3E}">
        <p14:creationId xmlns:p14="http://schemas.microsoft.com/office/powerpoint/2010/main" val="3712109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sk-SK"/>
              <a:t>Kliknutím upravte štýl predlohy nadpisu</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sk-SK"/>
              <a:t>Kliknutím na ikonu pridáte obrázok</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k-SK"/>
              <a:t>Kliknite sem a upravte štýly predlohy textu</a:t>
            </a:r>
          </a:p>
        </p:txBody>
      </p:sp>
      <p:sp>
        <p:nvSpPr>
          <p:cNvPr id="5" name="Date Placeholder 4"/>
          <p:cNvSpPr>
            <a:spLocks noGrp="1"/>
          </p:cNvSpPr>
          <p:nvPr>
            <p:ph type="dt" sz="half" idx="10"/>
          </p:nvPr>
        </p:nvSpPr>
        <p:spPr/>
        <p:txBody>
          <a:bodyPr/>
          <a:lstStyle/>
          <a:p>
            <a:fld id="{C2296187-D6B8-1A4E-8FCA-5F45BC03D54E}" type="datetimeFigureOut">
              <a:rPr lang="sk-SK" smtClean="0"/>
              <a:t>20. 11. 2025</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6257824B-9CAE-FC46-897A-B6B6ABB33391}" type="slidenum">
              <a:rPr lang="sk-SK" smtClean="0"/>
              <a:t>‹#›</a:t>
            </a:fld>
            <a:endParaRPr lang="sk-SK"/>
          </a:p>
        </p:txBody>
      </p:sp>
    </p:spTree>
    <p:extLst>
      <p:ext uri="{BB962C8B-B14F-4D97-AF65-F5344CB8AC3E}">
        <p14:creationId xmlns:p14="http://schemas.microsoft.com/office/powerpoint/2010/main" val="3859758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sk-SK"/>
              <a:t>Kliknutím upravte štýl predlohy nadpisu</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sk-SK"/>
              <a:t>Kliknite sem a upravte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82000"/>
                  </a:schemeClr>
                </a:solidFill>
              </a:defRPr>
            </a:lvl1pPr>
          </a:lstStyle>
          <a:p>
            <a:fld id="{C2296187-D6B8-1A4E-8FCA-5F45BC03D54E}" type="datetimeFigureOut">
              <a:rPr lang="sk-SK" smtClean="0"/>
              <a:t>20. 11. 2025</a:t>
            </a:fld>
            <a:endParaRPr lang="sk-SK"/>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sk-SK"/>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82000"/>
                  </a:schemeClr>
                </a:solidFill>
              </a:defRPr>
            </a:lvl1pPr>
          </a:lstStyle>
          <a:p>
            <a:fld id="{6257824B-9CAE-FC46-897A-B6B6ABB33391}" type="slidenum">
              <a:rPr lang="sk-SK" smtClean="0"/>
              <a:t>‹#›</a:t>
            </a:fld>
            <a:endParaRPr lang="sk-SK"/>
          </a:p>
        </p:txBody>
      </p:sp>
    </p:spTree>
    <p:extLst>
      <p:ext uri="{BB962C8B-B14F-4D97-AF65-F5344CB8AC3E}">
        <p14:creationId xmlns:p14="http://schemas.microsoft.com/office/powerpoint/2010/main" val="17240113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2.jpg"/></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Obrázok 8" descr="Obrázok, na ktorom je text, snímka obrazovky, voda, dizajn&#10;&#10;Obsah vygenerovaný umelou inteligenciou môže byť nesprávny.">
            <a:extLst>
              <a:ext uri="{FF2B5EF4-FFF2-40B4-BE49-F238E27FC236}">
                <a16:creationId xmlns:a16="http://schemas.microsoft.com/office/drawing/2014/main" id="{8D14C20A-6212-C325-A2E5-F9780F5E991A}"/>
              </a:ext>
            </a:extLst>
          </p:cNvPr>
          <p:cNvPicPr>
            <a:picLocks noGrp="1" noRot="1" noChangeAspect="1" noMove="1" noResize="1" noEditPoints="1" noAdjustHandles="1" noChangeArrowheads="1" noChangeShapeType="1" noCrop="1"/>
          </p:cNvPicPr>
          <p:nvPr/>
        </p:nvPicPr>
        <p:blipFill>
          <a:blip r:embed="rId2"/>
          <a:stretch>
            <a:fillRect/>
          </a:stretch>
        </p:blipFill>
        <p:spPr>
          <a:xfrm>
            <a:off x="1354" y="0"/>
            <a:ext cx="9141292" cy="5143500"/>
          </a:xfrm>
          <a:prstGeom prst="rect">
            <a:avLst/>
          </a:prstGeom>
        </p:spPr>
      </p:pic>
      <p:sp>
        <p:nvSpPr>
          <p:cNvPr id="5" name="Text Placeholder 1">
            <a:extLst>
              <a:ext uri="{FF2B5EF4-FFF2-40B4-BE49-F238E27FC236}">
                <a16:creationId xmlns:a16="http://schemas.microsoft.com/office/drawing/2014/main" id="{A377BDD1-D611-168F-EE53-05F125B45716}"/>
              </a:ext>
            </a:extLst>
          </p:cNvPr>
          <p:cNvSpPr txBox="1">
            <a:spLocks/>
          </p:cNvSpPr>
          <p:nvPr/>
        </p:nvSpPr>
        <p:spPr>
          <a:xfrm>
            <a:off x="283780" y="344249"/>
            <a:ext cx="8237482" cy="1074648"/>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ts val="2000"/>
              </a:lnSpc>
            </a:pPr>
            <a:endParaRPr lang="sk-SK" sz="6254" dirty="0">
              <a:solidFill>
                <a:schemeClr val="bg1"/>
              </a:solidFill>
              <a:latin typeface="Arial" panose="020B0604020202020204" pitchFamily="34" charset="0"/>
              <a:cs typeface="Arial" panose="020B0604020202020204" pitchFamily="34" charset="0"/>
            </a:endParaRPr>
          </a:p>
        </p:txBody>
      </p:sp>
      <p:sp>
        <p:nvSpPr>
          <p:cNvPr id="6" name="Text Placeholder 1">
            <a:extLst>
              <a:ext uri="{FF2B5EF4-FFF2-40B4-BE49-F238E27FC236}">
                <a16:creationId xmlns:a16="http://schemas.microsoft.com/office/drawing/2014/main" id="{41A6E42F-2182-35FD-9865-AA0A7BA4885A}"/>
              </a:ext>
            </a:extLst>
          </p:cNvPr>
          <p:cNvSpPr txBox="1">
            <a:spLocks/>
          </p:cNvSpPr>
          <p:nvPr/>
        </p:nvSpPr>
        <p:spPr>
          <a:xfrm>
            <a:off x="1068019" y="86881"/>
            <a:ext cx="2798186" cy="257366"/>
          </a:xfrm>
          <a:prstGeom prst="rect">
            <a:avLst/>
          </a:prstGeom>
        </p:spPr>
        <p:txBody>
          <a:bodyPr vert="horz" lIns="43989" tIns="21994" rIns="43989" bIns="21994" rtlCol="0" anchor="ctr"/>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x-none" sz="1155" dirty="0">
              <a:solidFill>
                <a:schemeClr val="tx1"/>
              </a:solidFill>
              <a:latin typeface="Arial" panose="020B0604020202020204" pitchFamily="34" charset="0"/>
              <a:cs typeface="Arial" panose="020B0604020202020204" pitchFamily="34" charset="0"/>
            </a:endParaRPr>
          </a:p>
        </p:txBody>
      </p:sp>
      <p:sp>
        <p:nvSpPr>
          <p:cNvPr id="2" name="Text Placeholder 1">
            <a:extLst>
              <a:ext uri="{FF2B5EF4-FFF2-40B4-BE49-F238E27FC236}">
                <a16:creationId xmlns:a16="http://schemas.microsoft.com/office/drawing/2014/main" id="{2E29556F-BFD3-D780-5067-BA90D299820C}"/>
              </a:ext>
            </a:extLst>
          </p:cNvPr>
          <p:cNvSpPr txBox="1">
            <a:spLocks/>
          </p:cNvSpPr>
          <p:nvPr/>
        </p:nvSpPr>
        <p:spPr>
          <a:xfrm>
            <a:off x="4822299" y="86881"/>
            <a:ext cx="3160291" cy="257366"/>
          </a:xfrm>
          <a:prstGeom prst="rect">
            <a:avLst/>
          </a:prstGeom>
        </p:spPr>
        <p:txBody>
          <a:bodyPr vert="horz" lIns="43989" tIns="21994" rIns="43989" bIns="21994" rtlCol="0" anchor="ctr"/>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endParaRPr lang="x-none" sz="1155" dirty="0">
              <a:solidFill>
                <a:schemeClr val="tx1"/>
              </a:solidFill>
              <a:latin typeface="Arial" panose="020B0604020202020204" pitchFamily="34" charset="0"/>
              <a:cs typeface="Arial" panose="020B0604020202020204" pitchFamily="34" charset="0"/>
            </a:endParaRPr>
          </a:p>
        </p:txBody>
      </p:sp>
      <p:sp>
        <p:nvSpPr>
          <p:cNvPr id="3" name="Obdĺžnik 2"/>
          <p:cNvSpPr/>
          <p:nvPr/>
        </p:nvSpPr>
        <p:spPr>
          <a:xfrm>
            <a:off x="346841" y="1324302"/>
            <a:ext cx="8336806" cy="2693045"/>
          </a:xfrm>
          <a:prstGeom prst="rect">
            <a:avLst/>
          </a:prstGeom>
        </p:spPr>
        <p:txBody>
          <a:bodyPr wrap="square">
            <a:spAutoFit/>
          </a:bodyPr>
          <a:lstStyle/>
          <a:p>
            <a:pPr lvl="0" indent="-177795" algn="ctr" defTabSz="293248">
              <a:defRPr sz="1800" b="0" i="0" u="none" strike="noStrike" kern="0" cap="none" spc="0" baseline="0">
                <a:solidFill>
                  <a:srgbClr val="000000"/>
                </a:solidFill>
                <a:uFillTx/>
              </a:defRPr>
            </a:pPr>
            <a:endParaRPr lang="sk-SK" sz="3000" kern="0" dirty="0" smtClean="0">
              <a:solidFill>
                <a:srgbClr val="FFFFFF"/>
              </a:solidFill>
              <a:latin typeface="Arial" pitchFamily="34"/>
              <a:cs typeface="Arial" pitchFamily="34"/>
            </a:endParaRPr>
          </a:p>
          <a:p>
            <a:pPr lvl="0" indent="-177795" algn="ctr" defTabSz="293248">
              <a:defRPr sz="1800" b="0" i="0" u="none" strike="noStrike" kern="0" cap="none" spc="0" baseline="0">
                <a:solidFill>
                  <a:srgbClr val="000000"/>
                </a:solidFill>
                <a:uFillTx/>
              </a:defRPr>
            </a:pPr>
            <a:endParaRPr lang="sk-SK" sz="2200" kern="0" dirty="0" smtClean="0">
              <a:solidFill>
                <a:srgbClr val="FFFFFF"/>
              </a:solidFill>
              <a:latin typeface="Arial" panose="020B0604020202020204" pitchFamily="34" charset="0"/>
              <a:cs typeface="Arial" panose="020B0604020202020204" pitchFamily="34" charset="0"/>
            </a:endParaRPr>
          </a:p>
          <a:p>
            <a:pPr lvl="0" indent="-177795" algn="ctr" defTabSz="293248">
              <a:defRPr sz="1800" b="0" i="0" u="none" strike="noStrike" kern="0" cap="none" spc="0" baseline="0">
                <a:solidFill>
                  <a:srgbClr val="000000"/>
                </a:solidFill>
                <a:uFillTx/>
              </a:defRPr>
            </a:pPr>
            <a:r>
              <a:rPr lang="sk-SK" sz="3500" kern="0" dirty="0" smtClean="0">
                <a:solidFill>
                  <a:srgbClr val="FFFFFF"/>
                </a:solidFill>
                <a:latin typeface="Arial" panose="020B0604020202020204" pitchFamily="34" charset="0"/>
                <a:cs typeface="Arial" panose="020B0604020202020204" pitchFamily="34" charset="0"/>
              </a:rPr>
              <a:t>20. zasadnutie</a:t>
            </a:r>
            <a:endParaRPr lang="sk-SK" sz="3500" kern="0" dirty="0">
              <a:solidFill>
                <a:srgbClr val="FFFFFF"/>
              </a:solidFill>
              <a:latin typeface="Arial" panose="020B0604020202020204" pitchFamily="34" charset="0"/>
              <a:cs typeface="Arial" panose="020B0604020202020204" pitchFamily="34" charset="0"/>
            </a:endParaRPr>
          </a:p>
          <a:p>
            <a:pPr lvl="0" indent="-177795" algn="ctr" defTabSz="293248">
              <a:defRPr sz="1800" b="0" i="0" u="none" strike="noStrike" kern="0" cap="none" spc="0" baseline="0">
                <a:solidFill>
                  <a:srgbClr val="000000"/>
                </a:solidFill>
                <a:uFillTx/>
              </a:defRPr>
            </a:pPr>
            <a:endParaRPr lang="sk-SK" sz="1600" kern="0" dirty="0" smtClean="0">
              <a:solidFill>
                <a:srgbClr val="FFFFFF"/>
              </a:solidFill>
              <a:latin typeface="Arial" panose="020B0604020202020204" pitchFamily="34" charset="0"/>
              <a:cs typeface="Arial" panose="020B0604020202020204" pitchFamily="34" charset="0"/>
            </a:endParaRPr>
          </a:p>
          <a:p>
            <a:pPr lvl="0" indent="-177795" algn="ctr" defTabSz="293248">
              <a:defRPr sz="1800" b="0" i="0" u="none" strike="noStrike" kern="0" cap="none" spc="0" baseline="0">
                <a:solidFill>
                  <a:srgbClr val="000000"/>
                </a:solidFill>
                <a:uFillTx/>
              </a:defRPr>
            </a:pPr>
            <a:endParaRPr lang="sk-SK" sz="2200" kern="0" dirty="0" smtClean="0">
              <a:solidFill>
                <a:srgbClr val="FFFFFF"/>
              </a:solidFill>
              <a:latin typeface="Arial" panose="020B0604020202020204" pitchFamily="34" charset="0"/>
              <a:cs typeface="Arial" panose="020B0604020202020204" pitchFamily="34" charset="0"/>
            </a:endParaRPr>
          </a:p>
          <a:p>
            <a:pPr lvl="0" indent="-177795" algn="ctr" defTabSz="293248">
              <a:defRPr sz="1800" b="0" i="0" u="none" strike="noStrike" kern="0" cap="none" spc="0" baseline="0">
                <a:solidFill>
                  <a:srgbClr val="000000"/>
                </a:solidFill>
                <a:uFillTx/>
              </a:defRPr>
            </a:pPr>
            <a:endParaRPr lang="sk-SK" sz="2200" kern="0" dirty="0">
              <a:solidFill>
                <a:srgbClr val="FFFFFF"/>
              </a:solidFill>
              <a:latin typeface="Arial" panose="020B0604020202020204" pitchFamily="34" charset="0"/>
              <a:cs typeface="Arial" panose="020B0604020202020204" pitchFamily="34" charset="0"/>
            </a:endParaRPr>
          </a:p>
          <a:p>
            <a:pPr indent="-177795" algn="ctr" defTabSz="293248">
              <a:tabLst>
                <a:tab pos="806450" algn="l"/>
              </a:tabLst>
              <a:defRPr sz="1800" b="0" i="0" u="none" strike="noStrike" kern="0" cap="none" spc="0" baseline="0">
                <a:solidFill>
                  <a:srgbClr val="000000"/>
                </a:solidFill>
                <a:uFillTx/>
              </a:defRPr>
            </a:pPr>
            <a:r>
              <a:rPr lang="sk-SK" sz="2200" kern="0" dirty="0">
                <a:solidFill>
                  <a:srgbClr val="FFFFFF"/>
                </a:solidFill>
                <a:latin typeface="Arial" panose="020B0604020202020204" pitchFamily="34" charset="0"/>
                <a:cs typeface="Arial" panose="020B0604020202020204" pitchFamily="34" charset="0"/>
              </a:rPr>
              <a:t>20. </a:t>
            </a:r>
            <a:r>
              <a:rPr lang="sk-SK" sz="2200" kern="0" dirty="0" smtClean="0">
                <a:solidFill>
                  <a:srgbClr val="FFFFFF"/>
                </a:solidFill>
                <a:latin typeface="Arial" panose="020B0604020202020204" pitchFamily="34" charset="0"/>
                <a:cs typeface="Arial" panose="020B0604020202020204" pitchFamily="34" charset="0"/>
              </a:rPr>
              <a:t>nove</a:t>
            </a:r>
            <a:r>
              <a:rPr lang="sk-SK" sz="2200" kern="0" dirty="0">
                <a:solidFill>
                  <a:srgbClr val="FFFFFF"/>
                </a:solidFill>
                <a:latin typeface="Arial" panose="020B0604020202020204" pitchFamily="34" charset="0"/>
                <a:cs typeface="Arial" panose="020B0604020202020204" pitchFamily="34" charset="0"/>
              </a:rPr>
              <a:t>mbra 2025 o 9:30 hod. </a:t>
            </a:r>
            <a:r>
              <a:rPr lang="sk-SK" sz="2200" kern="0" dirty="0" smtClean="0">
                <a:solidFill>
                  <a:srgbClr val="FFFFFF"/>
                </a:solidFill>
                <a:latin typeface="Arial" panose="020B0604020202020204" pitchFamily="34" charset="0"/>
                <a:cs typeface="Arial" panose="020B0604020202020204" pitchFamily="34" charset="0"/>
              </a:rPr>
              <a:t>            ONLINE 						</a:t>
            </a:r>
            <a:endParaRPr lang="en-US" sz="2200" kern="0" dirty="0">
              <a:solidFill>
                <a:srgbClr val="FFFFFF"/>
              </a:solidFill>
              <a:latin typeface="Arial" panose="020B0604020202020204" pitchFamily="34" charset="0"/>
              <a:cs typeface="Arial" panose="020B0604020202020204" pitchFamily="34" charset="0"/>
            </a:endParaRPr>
          </a:p>
        </p:txBody>
      </p:sp>
      <p:sp>
        <p:nvSpPr>
          <p:cNvPr id="4" name="Obdĺžnik 3"/>
          <p:cNvSpPr/>
          <p:nvPr/>
        </p:nvSpPr>
        <p:spPr>
          <a:xfrm>
            <a:off x="346841" y="350732"/>
            <a:ext cx="8261131" cy="830997"/>
          </a:xfrm>
          <a:prstGeom prst="rect">
            <a:avLst/>
          </a:prstGeom>
        </p:spPr>
        <p:txBody>
          <a:bodyPr wrap="square">
            <a:spAutoFit/>
          </a:bodyPr>
          <a:lstStyle/>
          <a:p>
            <a:pPr lvl="0" indent="-177795" algn="ctr" defTabSz="293248">
              <a:spcBef>
                <a:spcPts val="300"/>
              </a:spcBef>
              <a:spcAft>
                <a:spcPts val="300"/>
              </a:spcAft>
              <a:defRPr sz="1800" b="0" i="0" u="none" strike="noStrike" kern="0" cap="none" spc="0" baseline="0">
                <a:solidFill>
                  <a:srgbClr val="000000"/>
                </a:solidFill>
                <a:uFillTx/>
              </a:defRPr>
            </a:pPr>
            <a:r>
              <a:rPr lang="sk-SK" sz="1600" b="1" kern="0" dirty="0" smtClean="0">
                <a:solidFill>
                  <a:srgbClr val="FFFFFF"/>
                </a:solidFill>
                <a:latin typeface="Arial" pitchFamily="34"/>
                <a:cs typeface="Arial" pitchFamily="34"/>
              </a:rPr>
              <a:t>KOMISIA PRI MONITOROVACOM VÝBORE PRE PROGRAM SLOVENSKO 2021-2027 PRE CIEĽ 4 (SOCIÁLNEJŠIA A INKLUZÍVNEJŠIA EURÓPA VYKONÁVAJÚCA EURÓPSKY PILIER SOCIÁLNYCH PRÁV) POLITIKY SÚDRŽNOSTI EÚ</a:t>
            </a:r>
            <a:endParaRPr lang="en-US" sz="1600" b="1" kern="0" dirty="0">
              <a:solidFill>
                <a:srgbClr val="FFFFFF"/>
              </a:solidFill>
              <a:latin typeface="Arial" pitchFamily="34"/>
              <a:cs typeface="Arial" pitchFamily="34"/>
            </a:endParaRPr>
          </a:p>
        </p:txBody>
      </p:sp>
    </p:spTree>
    <p:extLst>
      <p:ext uri="{BB962C8B-B14F-4D97-AF65-F5344CB8AC3E}">
        <p14:creationId xmlns:p14="http://schemas.microsoft.com/office/powerpoint/2010/main" val="36145729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5"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192265" y="504217"/>
            <a:ext cx="8373459" cy="4038871"/>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p:txBody>
      </p:sp>
      <p:sp>
        <p:nvSpPr>
          <p:cNvPr id="5" name="Obdĺžnik 4"/>
          <p:cNvSpPr/>
          <p:nvPr/>
        </p:nvSpPr>
        <p:spPr>
          <a:xfrm>
            <a:off x="344062" y="511444"/>
            <a:ext cx="8419740" cy="3925883"/>
          </a:xfrm>
          <a:prstGeom prst="rect">
            <a:avLst/>
          </a:prstGeom>
        </p:spPr>
        <p:txBody>
          <a:bodyPr wrap="square">
            <a:spAutoFit/>
          </a:bodyPr>
          <a:lstStyle/>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Cieľ politiky 4P4 Záruka pre mladých</a:t>
            </a:r>
          </a:p>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Zodpovedný orgán MPSVR SR, MŠVVM SR</a:t>
            </a:r>
            <a:endParaRPr lang="sk-SK" sz="1200" dirty="0"/>
          </a:p>
          <a:p>
            <a:pPr algn="just" defTabSz="539737">
              <a:lnSpc>
                <a:spcPct val="114000"/>
              </a:lnSpc>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ESF+ zmeny:</a:t>
            </a:r>
          </a:p>
          <a:p>
            <a:pPr algn="just" defTabSz="539737">
              <a:lnSpc>
                <a:spcPct val="114000"/>
              </a:lnSpc>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ESO4.1</a:t>
            </a:r>
          </a:p>
          <a:p>
            <a:pPr indent="179384" algn="just" defTabSz="539737">
              <a:lnSpc>
                <a:spcPct val="114000"/>
              </a:lnSpc>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Doplnená nová akcia na zabezpečenie poskytovania finančných príspevkov registrovaným integračným sociálnym podnikom za účelom podpory ohrozených a znevýhodnených  osôb pri nadobúdaní a udržaní pracovných návykov</a:t>
            </a:r>
          </a:p>
          <a:p>
            <a:pPr indent="179384" algn="just" defTabSz="539737">
              <a:lnSpc>
                <a:spcPct val="114000"/>
              </a:lnSpc>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Doplnenie cieľovej skupiny v súlade s novou akciou: „zamestnanec integračného sociálneho podniku vo veku do 30 rokov“ </a:t>
            </a:r>
          </a:p>
          <a:p>
            <a:pPr algn="just" defTabSz="539737">
              <a:lnSpc>
                <a:spcPct val="114000"/>
              </a:lnSpc>
              <a:spcAft>
                <a:spcPts val="600"/>
              </a:spcAft>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algn="just" defTabSz="539737">
              <a:lnSpc>
                <a:spcPct val="114000"/>
              </a:lnSpc>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ESO4.12</a:t>
            </a:r>
          </a:p>
          <a:p>
            <a:pPr marL="214313" indent="-214313">
              <a:buFont typeface="Arial" panose="020B0604020202020204" pitchFamily="34" charset="0"/>
              <a:buChar char="-"/>
              <a:tabLst>
                <a:tab pos="401241" algn="l"/>
              </a:tabLst>
            </a:pPr>
            <a:r>
              <a:rPr lang="sk-SK" sz="1200" b="1" kern="0" dirty="0">
                <a:solidFill>
                  <a:srgbClr val="000000"/>
                </a:solidFill>
                <a:latin typeface="Arial" panose="020B0604020202020204" pitchFamily="34" charset="0"/>
                <a:cs typeface="Arial" panose="020B0604020202020204" pitchFamily="34" charset="0"/>
              </a:rPr>
              <a:t>Zjednotenie dvoch akcií súvisiacich s </a:t>
            </a:r>
            <a:r>
              <a:rPr lang="sk-SK" sz="1200" b="1" dirty="0">
                <a:latin typeface="Arial" panose="020B0604020202020204" pitchFamily="34" charset="0"/>
                <a:cs typeface="Arial" panose="020B0604020202020204" pitchFamily="34" charset="0"/>
              </a:rPr>
              <a:t>tvorbou a implementáciou informačných a osvetových programov s akciou „Poskytovanie integrovaných informačných a poradenských služieb pre mladých ľudí“</a:t>
            </a:r>
          </a:p>
          <a:p>
            <a:pPr>
              <a:tabLst>
                <a:tab pos="401241" algn="l"/>
              </a:tabLst>
            </a:pPr>
            <a:endParaRPr lang="sk-SK" sz="1200" dirty="0">
              <a:latin typeface="Arial" panose="020B0604020202020204" pitchFamily="34" charset="0"/>
              <a:cs typeface="Arial" panose="020B0604020202020204" pitchFamily="34" charset="0"/>
            </a:endParaRPr>
          </a:p>
          <a:p>
            <a:pPr marL="214313" indent="-214313">
              <a:buFont typeface="Arial" panose="020B0604020202020204" pitchFamily="34" charset="0"/>
              <a:buChar char="-"/>
              <a:tabLst>
                <a:tab pos="401241" algn="l"/>
              </a:tabLst>
            </a:pPr>
            <a:r>
              <a:rPr lang="sk-SK" sz="1200" b="1" kern="0" dirty="0">
                <a:solidFill>
                  <a:srgbClr val="000000"/>
                </a:solidFill>
                <a:latin typeface="Arial" panose="020B0604020202020204" pitchFamily="34" charset="0"/>
                <a:cs typeface="Arial" panose="020B0604020202020204" pitchFamily="34" charset="0"/>
              </a:rPr>
              <a:t>Presunutá akcia z 4P7, ESO4.1 cezhraničná pracovná a vzdelávacia mobilita pre mladých ľudí v situácii NEET</a:t>
            </a:r>
          </a:p>
          <a:p>
            <a:pPr indent="179384" algn="just" defTabSz="539737">
              <a:buFontTx/>
              <a:buChar cha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88287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5"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192265" y="504217"/>
            <a:ext cx="8373459" cy="4038871"/>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p:txBody>
      </p:sp>
      <p:sp>
        <p:nvSpPr>
          <p:cNvPr id="5" name="Obdĺžnik 4"/>
          <p:cNvSpPr/>
          <p:nvPr/>
        </p:nvSpPr>
        <p:spPr>
          <a:xfrm>
            <a:off x="344062" y="511444"/>
            <a:ext cx="8419740" cy="3573286"/>
          </a:xfrm>
          <a:prstGeom prst="rect">
            <a:avLst/>
          </a:prstGeom>
        </p:spPr>
        <p:txBody>
          <a:bodyPr wrap="square">
            <a:spAutoFit/>
          </a:bodyPr>
          <a:lstStyle/>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Cieľ politiky 4P5 Aktívne začlenenie a dostupné služby</a:t>
            </a:r>
          </a:p>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Zodpovedný orgán MPSVR SR, ÚV SR, MZ SR, MIRRI SR</a:t>
            </a:r>
          </a:p>
          <a:p>
            <a:pPr algn="just" defTabSz="539737">
              <a:defRPr sz="1800" b="0" i="0" u="none" strike="noStrike" kern="0" cap="none" spc="0" baseline="0">
                <a:solidFill>
                  <a:srgbClr val="000000"/>
                </a:solidFill>
                <a:uFillTx/>
              </a:defRPr>
            </a:pPr>
            <a:endParaRPr lang="sk-SK" sz="800" kern="0" dirty="0">
              <a:solidFill>
                <a:srgbClr val="000000"/>
              </a:solidFill>
            </a:endParaRPr>
          </a:p>
          <a:p>
            <a:pPr algn="just" defTabSz="539737">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EFRR zmeny:</a:t>
            </a:r>
          </a:p>
          <a:p>
            <a:pPr algn="just" defTabSz="539737">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RSO4.3</a:t>
            </a:r>
          </a:p>
          <a:p>
            <a:pPr indent="179384" algn="just" defTabSz="539737">
              <a:lnSpc>
                <a:spcPct val="110000"/>
              </a:lnSpc>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Zmeny v implementácii finančných nástrojov reflektujú pripravovanú zmenu zmluvy o financovaní uzatvorenej medzi RO PS (v zastúpení MPSVR SR), SIH a NDF III, kde alokácia tohto ŠC bude okrem priamej kapitálovej investície do dostupného bývania využitá aj na financovanie úverového nástroja zameraného na svojpomocnú výstavbu obydlí</a:t>
            </a:r>
          </a:p>
          <a:p>
            <a:pPr indent="179384" algn="just" defTabSz="539737">
              <a:lnSpc>
                <a:spcPct val="110000"/>
              </a:lnSpc>
              <a:spcAft>
                <a:spcPts val="600"/>
              </a:spcAft>
              <a:buFontTx/>
              <a:buChar cha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indent="179384" algn="just" defTabSz="539737">
              <a:lnSpc>
                <a:spcPct val="110000"/>
              </a:lnSpc>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P</a:t>
            </a:r>
            <a:r>
              <a:rPr lang="pt-BR" sz="1200" b="1" kern="0" dirty="0">
                <a:solidFill>
                  <a:srgbClr val="000000"/>
                </a:solidFill>
                <a:latin typeface="Arial" panose="020B0604020202020204" pitchFamily="34" charset="0"/>
                <a:cs typeface="Arial" panose="020B0604020202020204" pitchFamily="34" charset="0"/>
              </a:rPr>
              <a:t>resun alokácie </a:t>
            </a:r>
            <a:r>
              <a:rPr lang="sk-SK" sz="1200" b="1" kern="0" dirty="0">
                <a:solidFill>
                  <a:srgbClr val="000000"/>
                </a:solidFill>
                <a:latin typeface="Arial" panose="020B0604020202020204" pitchFamily="34" charset="0"/>
                <a:cs typeface="Arial" panose="020B0604020202020204" pitchFamily="34" charset="0"/>
              </a:rPr>
              <a:t>4P4 (RSO4.3) do 4P2 (RSO4.2)</a:t>
            </a:r>
          </a:p>
          <a:p>
            <a:pPr algn="just" defTabSz="539737">
              <a:spcAft>
                <a:spcPts val="600"/>
              </a:spcAft>
              <a:defRPr sz="1800" b="0" i="0" u="none" strike="noStrike" kern="0" cap="none" spc="0" baseline="0">
                <a:solidFill>
                  <a:srgbClr val="000000"/>
                </a:solidFill>
                <a:uFillTx/>
              </a:defRPr>
            </a:pPr>
            <a:endParaRPr lang="sk-SK" sz="800" b="1" kern="0" dirty="0">
              <a:solidFill>
                <a:srgbClr val="000000"/>
              </a:solidFill>
              <a:latin typeface="Arial" panose="020B0604020202020204" pitchFamily="34" charset="0"/>
              <a:cs typeface="Arial" panose="020B0604020202020204" pitchFamily="34" charset="0"/>
            </a:endParaRPr>
          </a:p>
          <a:p>
            <a:pPr algn="just" defTabSz="539737">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RSO4.5</a:t>
            </a:r>
          </a:p>
          <a:p>
            <a:pPr indent="179384" algn="just" defTabSz="539737">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Doplnená nová akcia „modernizácia komunitnej psychiatrickej starostlivosti poskytujúca dlhodobú starostlivosť“</a:t>
            </a:r>
          </a:p>
        </p:txBody>
      </p:sp>
    </p:spTree>
    <p:extLst>
      <p:ext uri="{BB962C8B-B14F-4D97-AF65-F5344CB8AC3E}">
        <p14:creationId xmlns:p14="http://schemas.microsoft.com/office/powerpoint/2010/main" val="34810541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5"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192265" y="504217"/>
            <a:ext cx="8373459" cy="4038871"/>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p:txBody>
      </p:sp>
      <p:sp>
        <p:nvSpPr>
          <p:cNvPr id="5" name="Obdĺžnik 4"/>
          <p:cNvSpPr/>
          <p:nvPr/>
        </p:nvSpPr>
        <p:spPr>
          <a:xfrm>
            <a:off x="344062" y="511445"/>
            <a:ext cx="8419740" cy="3735125"/>
          </a:xfrm>
          <a:prstGeom prst="rect">
            <a:avLst/>
          </a:prstGeom>
        </p:spPr>
        <p:txBody>
          <a:bodyPr wrap="square">
            <a:spAutoFit/>
          </a:bodyPr>
          <a:lstStyle/>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Cieľ politiky 4P5 Aktívne začlenenie a dostupné služby</a:t>
            </a:r>
          </a:p>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Zodpovedný orgán MPSVR SR, ÚV SR, MZ SR, MIRRI SR</a:t>
            </a:r>
          </a:p>
          <a:p>
            <a:pPr algn="just" defTabSz="539737">
              <a:defRPr sz="1800" b="0" i="0" u="none" strike="noStrike" kern="0" cap="none" spc="0" baseline="0">
                <a:solidFill>
                  <a:srgbClr val="000000"/>
                </a:solidFill>
                <a:uFillTx/>
              </a:defRPr>
            </a:pPr>
            <a:endParaRPr lang="sk-SK" sz="1000" b="1" kern="0" dirty="0">
              <a:solidFill>
                <a:srgbClr val="000000"/>
              </a:solidFill>
              <a:latin typeface="Arial" panose="020B0604020202020204" pitchFamily="34" charset="0"/>
              <a:cs typeface="Arial" panose="020B0604020202020204" pitchFamily="34" charset="0"/>
            </a:endParaRPr>
          </a:p>
          <a:p>
            <a:pPr algn="just" defTabSz="539737">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ESF+ zmeny:</a:t>
            </a:r>
          </a:p>
          <a:p>
            <a:pPr algn="just" defTabSz="539737">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ESO4.8</a:t>
            </a:r>
          </a:p>
          <a:p>
            <a:pPr indent="179384" algn="just" defTabSz="539737">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Vypustená akcia „poradenské, mediačné a preventívne činnosti zamerané na podporu stability a funkčnosti rodín v záujme zdravého vývinu detí“ </a:t>
            </a:r>
          </a:p>
          <a:p>
            <a:pPr indent="179384" algn="just" defTabSz="539737">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Vypustená akcia „zriadenie a prevádzkovanie domov komplexnej pomoci deťom ohrozeným násilím“</a:t>
            </a:r>
          </a:p>
          <a:p>
            <a:pPr algn="just" defTabSz="539737">
              <a:spcAft>
                <a:spcPts val="600"/>
              </a:spcAft>
              <a:defRPr sz="1800" b="0" i="0" u="none" strike="noStrike" kern="0" cap="none" spc="0" baseline="0">
                <a:solidFill>
                  <a:srgbClr val="000000"/>
                </a:solidFill>
                <a:uFillTx/>
              </a:defRPr>
            </a:pPr>
            <a:endParaRPr lang="sk-SK" sz="1000" b="1" kern="0" dirty="0">
              <a:solidFill>
                <a:srgbClr val="000000"/>
              </a:solidFill>
              <a:latin typeface="Arial" panose="020B0604020202020204" pitchFamily="34" charset="0"/>
              <a:cs typeface="Arial" panose="020B0604020202020204" pitchFamily="34" charset="0"/>
            </a:endParaRPr>
          </a:p>
          <a:p>
            <a:pPr algn="just" defTabSz="539737">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ESO4.9</a:t>
            </a:r>
          </a:p>
          <a:p>
            <a:pPr indent="179384" algn="just" defTabSz="539737">
              <a:lnSpc>
                <a:spcPct val="114000"/>
              </a:lnSpc>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Päť akcií zameraných na integráciu štátnych príslušníkov tretích krajín plánovaných cez podporu DOP bolo zlúčených do NP realizovaného cez jednu akciu z P SK a to „Individualizovaná pomoc osobám, ktorým bol udelený azyl alebo poskytnutá doplnková ochrana, a to aj formou finančných príspevkov“. Vzhľadom k uvedenému bol popis akcie „Individualizovaná pomoc...“ sprecizovaný</a:t>
            </a:r>
          </a:p>
          <a:p>
            <a:pPr indent="179384" algn="just" defTabSz="539737">
              <a:spcAft>
                <a:spcPts val="600"/>
              </a:spcAft>
              <a:buFontTx/>
              <a:buChar char="-"/>
              <a:defRPr sz="1800" b="0" i="0" u="none" strike="noStrike" kern="0" cap="none" spc="0" baseline="0">
                <a:solidFill>
                  <a:srgbClr val="000000"/>
                </a:solidFill>
                <a:uFillTx/>
              </a:defRPr>
            </a:pPr>
            <a:endParaRPr lang="sk-SK" sz="1000" b="1" kern="0" dirty="0">
              <a:solidFill>
                <a:srgbClr val="000000"/>
              </a:solidFill>
              <a:latin typeface="Arial" panose="020B0604020202020204" pitchFamily="34" charset="0"/>
              <a:cs typeface="Arial" panose="020B0604020202020204" pitchFamily="34" charset="0"/>
            </a:endParaRPr>
          </a:p>
          <a:p>
            <a:pPr indent="179384" algn="just" defTabSz="539737">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Zlúčenie vytvára stále priestor pre podporu pôvodné plánovaných tém v oblasti integrácie efektívnejšie pod jedným typom akcie</a:t>
            </a:r>
          </a:p>
        </p:txBody>
      </p:sp>
    </p:spTree>
    <p:extLst>
      <p:ext uri="{BB962C8B-B14F-4D97-AF65-F5344CB8AC3E}">
        <p14:creationId xmlns:p14="http://schemas.microsoft.com/office/powerpoint/2010/main" val="16024837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5"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192265" y="504217"/>
            <a:ext cx="8373459" cy="4038871"/>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p:txBody>
      </p:sp>
      <p:sp>
        <p:nvSpPr>
          <p:cNvPr id="5" name="Obdĺžnik 4"/>
          <p:cNvSpPr/>
          <p:nvPr/>
        </p:nvSpPr>
        <p:spPr>
          <a:xfrm>
            <a:off x="344062" y="511444"/>
            <a:ext cx="8419740" cy="3477875"/>
          </a:xfrm>
          <a:prstGeom prst="rect">
            <a:avLst/>
          </a:prstGeom>
        </p:spPr>
        <p:txBody>
          <a:bodyPr wrap="square">
            <a:spAutoFit/>
          </a:bodyPr>
          <a:lstStyle/>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Cieľ politiky 4P5 Aktívne začlenenie a dostupné služby</a:t>
            </a:r>
          </a:p>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Zodpovedný orgán MPSVR SR, ÚV SR, MZ SR, MIRRI SR</a:t>
            </a:r>
          </a:p>
          <a:p>
            <a:pPr algn="just" defTabSz="539737">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algn="just" defTabSz="539737">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ESF+ zmeny:</a:t>
            </a:r>
          </a:p>
          <a:p>
            <a:pPr algn="just" defTabSz="539737">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ESO4.11</a:t>
            </a:r>
          </a:p>
          <a:p>
            <a:pPr indent="179384" algn="just" defTabSz="539737">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Štyri akcie z oblasti </a:t>
            </a:r>
            <a:r>
              <a:rPr lang="sk-SK" sz="1200" b="1" kern="0" dirty="0" err="1">
                <a:solidFill>
                  <a:srgbClr val="000000"/>
                </a:solidFill>
                <a:latin typeface="Arial" panose="020B0604020202020204" pitchFamily="34" charset="0"/>
                <a:cs typeface="Arial" panose="020B0604020202020204" pitchFamily="34" charset="0"/>
              </a:rPr>
              <a:t>SPODaSK</a:t>
            </a:r>
            <a:r>
              <a:rPr lang="sk-SK" sz="1200" b="1" kern="0" dirty="0">
                <a:solidFill>
                  <a:srgbClr val="000000"/>
                </a:solidFill>
                <a:latin typeface="Arial" panose="020B0604020202020204" pitchFamily="34" charset="0"/>
                <a:cs typeface="Arial" panose="020B0604020202020204" pitchFamily="34" charset="0"/>
              </a:rPr>
              <a:t> zlúčené do NP „Rozvoj výkonu opatrení sociálnoprávnej ochrany detí a sociálnej kurately II“ </a:t>
            </a:r>
          </a:p>
          <a:p>
            <a:pPr indent="179384" algn="just" defTabSz="539737">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Precizovanie textu akcie „podpora ďalšieho vzdelávania zdravotníckych pracovníkov“</a:t>
            </a:r>
          </a:p>
          <a:p>
            <a:pPr indent="179384" algn="just" defTabSz="539737">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Doplnenie cieľovej skupiny o „občanov“</a:t>
            </a:r>
          </a:p>
          <a:p>
            <a:pPr indent="179384" algn="just" defTabSz="539737">
              <a:spcAft>
                <a:spcPts val="600"/>
              </a:spcAft>
              <a:buFontTx/>
              <a:buChar cha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algn="just" defTabSz="539737">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ESO4.12</a:t>
            </a:r>
          </a:p>
          <a:p>
            <a:pPr indent="179384" algn="just" defTabSz="539737">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Doplnená nová akcia </a:t>
            </a:r>
            <a:r>
              <a:rPr lang="pl-PL" sz="1200" b="1" kern="0" dirty="0">
                <a:solidFill>
                  <a:srgbClr val="000000"/>
                </a:solidFill>
                <a:latin typeface="Arial" panose="020B0604020202020204" pitchFamily="34" charset="0"/>
                <a:cs typeface="Arial" panose="020B0604020202020204" pitchFamily="34" charset="0"/>
              </a:rPr>
              <a:t>„vytvorenie dostupnej a funkčnej siete podpory pre osoby bez domova a osoby ohrozené stratou bývania”</a:t>
            </a:r>
            <a:endParaRPr lang="sk-SK" sz="1200" b="1" kern="0" dirty="0">
              <a:solidFill>
                <a:srgbClr val="000000"/>
              </a:solidFill>
              <a:latin typeface="Arial" panose="020B0604020202020204" pitchFamily="34" charset="0"/>
              <a:cs typeface="Arial" panose="020B0604020202020204" pitchFamily="34" charset="0"/>
            </a:endParaRPr>
          </a:p>
          <a:p>
            <a:pPr indent="179384" algn="just" defTabSz="539737">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Doplnenie cieľovej skupiny o osoby bez prístrešia (bez domova) alebo ohrozené stratou bývania</a:t>
            </a:r>
          </a:p>
        </p:txBody>
      </p:sp>
    </p:spTree>
    <p:extLst>
      <p:ext uri="{BB962C8B-B14F-4D97-AF65-F5344CB8AC3E}">
        <p14:creationId xmlns:p14="http://schemas.microsoft.com/office/powerpoint/2010/main" val="3641129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5"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192265" y="504217"/>
            <a:ext cx="8373459" cy="4038871"/>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p:txBody>
      </p:sp>
      <p:sp>
        <p:nvSpPr>
          <p:cNvPr id="5" name="Obdĺžnik 4"/>
          <p:cNvSpPr/>
          <p:nvPr/>
        </p:nvSpPr>
        <p:spPr>
          <a:xfrm>
            <a:off x="344062" y="511444"/>
            <a:ext cx="8419740" cy="3638688"/>
          </a:xfrm>
          <a:prstGeom prst="rect">
            <a:avLst/>
          </a:prstGeom>
        </p:spPr>
        <p:txBody>
          <a:bodyPr wrap="square">
            <a:spAutoFit/>
          </a:bodyPr>
          <a:lstStyle/>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Cieľ politiky 4P6 Aktívne začlenenie rómskych komunít </a:t>
            </a:r>
          </a:p>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Zodpovedný orgán ÚV SR</a:t>
            </a:r>
            <a:endParaRPr lang="sk-SK" sz="1200" b="1" kern="0" dirty="0">
              <a:solidFill>
                <a:srgbClr val="000000"/>
              </a:solidFill>
              <a:latin typeface="Arial" panose="020B0604020202020204" pitchFamily="34" charset="0"/>
              <a:cs typeface="Arial" panose="020B0604020202020204" pitchFamily="34" charset="0"/>
            </a:endParaRPr>
          </a:p>
          <a:p>
            <a:pPr algn="just" defTabSz="539737">
              <a:defRPr sz="1800" b="0" i="0" u="none" strike="noStrike" kern="0" cap="none" spc="0" baseline="0">
                <a:solidFill>
                  <a:srgbClr val="000000"/>
                </a:solidFill>
                <a:uFillTx/>
              </a:defRPr>
            </a:pPr>
            <a:endParaRPr lang="sk-SK" sz="800" b="1" kern="0" dirty="0">
              <a:solidFill>
                <a:srgbClr val="000000"/>
              </a:solidFill>
              <a:latin typeface="Arial" panose="020B0604020202020204" pitchFamily="34" charset="0"/>
              <a:cs typeface="Arial" panose="020B0604020202020204" pitchFamily="34" charset="0"/>
            </a:endParaRPr>
          </a:p>
          <a:p>
            <a:pPr algn="just" defTabSz="539737">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EFFR zmeny:</a:t>
            </a:r>
          </a:p>
          <a:p>
            <a:pPr algn="just" defTabSz="539737">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RSO4.3</a:t>
            </a:r>
          </a:p>
          <a:p>
            <a:pPr indent="179384" algn="just" defTabSz="539737">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Vypustená aktivita „svojpomocná výstavba obydlí a iné zlepšené formy bývania“</a:t>
            </a:r>
          </a:p>
          <a:p>
            <a:pPr algn="just" defTabSz="539737">
              <a:spcAft>
                <a:spcPts val="600"/>
              </a:spcAft>
              <a:defRPr sz="1800" b="0" i="0" u="none" strike="noStrike" kern="0" cap="none" spc="0" baseline="0">
                <a:solidFill>
                  <a:srgbClr val="000000"/>
                </a:solidFill>
                <a:uFillTx/>
              </a:defRPr>
            </a:pPr>
            <a:endParaRPr lang="sk-SK" sz="800" b="1" kern="0" dirty="0">
              <a:solidFill>
                <a:srgbClr val="000000"/>
              </a:solidFill>
              <a:latin typeface="Arial" panose="020B0604020202020204" pitchFamily="34" charset="0"/>
              <a:cs typeface="Arial" panose="020B0604020202020204" pitchFamily="34" charset="0"/>
            </a:endParaRPr>
          </a:p>
          <a:p>
            <a:pPr algn="just" defTabSz="539737">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ESF+ zmeny:</a:t>
            </a:r>
          </a:p>
          <a:p>
            <a:pPr algn="just" defTabSz="539737">
              <a:lnSpc>
                <a:spcPct val="102000"/>
              </a:lnSpc>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ESO4.10</a:t>
            </a:r>
          </a:p>
          <a:p>
            <a:pPr marL="171446" indent="-171446" algn="just" defTabSz="539737">
              <a:lnSpc>
                <a:spcPct val="102000"/>
              </a:lnSpc>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Rozšírenie obsahu akcie „aktivizácia rómskych dievčat a žien k ich vyššej účasti vo vzdelávaní, na trhu práce, ako aj v programoch zameraných na lepšie podmienky ich bývania a zdravia“ a ich inklúziu do spoločnosti</a:t>
            </a:r>
          </a:p>
          <a:p>
            <a:pPr marL="171446" indent="-171446" algn="just" defTabSz="539737">
              <a:lnSpc>
                <a:spcPct val="102000"/>
              </a:lnSpc>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Rozšírenie popisu akcie „podpora vzájomného učenia, </a:t>
            </a:r>
            <a:r>
              <a:rPr lang="sk-SK" sz="1200" b="1" kern="0" dirty="0" err="1">
                <a:solidFill>
                  <a:srgbClr val="000000"/>
                </a:solidFill>
                <a:latin typeface="Arial" panose="020B0604020202020204" pitchFamily="34" charset="0"/>
                <a:cs typeface="Arial" panose="020B0604020202020204" pitchFamily="34" charset="0"/>
              </a:rPr>
              <a:t>desegregácie</a:t>
            </a:r>
            <a:r>
              <a:rPr lang="sk-SK" sz="1200" b="1" kern="0" dirty="0">
                <a:solidFill>
                  <a:srgbClr val="000000"/>
                </a:solidFill>
                <a:latin typeface="Arial" panose="020B0604020202020204" pitchFamily="34" charset="0"/>
                <a:cs typeface="Arial" panose="020B0604020202020204" pitchFamily="34" charset="0"/>
              </a:rPr>
              <a:t> a súdržnosti (opatrenia proti rómskemu rasizmu)“ o výkon misijno-pastoračnej práce pre zabezpečovanie integrálneho osobnostného rozvoja MRK</a:t>
            </a:r>
          </a:p>
          <a:p>
            <a:pPr marL="171446" indent="-171446" algn="just" defTabSz="539737">
              <a:lnSpc>
                <a:spcPct val="102000"/>
              </a:lnSpc>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Doplnená nová akcia „podpora aktivít v oblasti bývania a ochrany zdravia“</a:t>
            </a:r>
          </a:p>
          <a:p>
            <a:pPr algn="just" defTabSz="539737">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54413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5"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192265" y="504217"/>
            <a:ext cx="8373459" cy="4038871"/>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p:txBody>
      </p:sp>
      <p:sp>
        <p:nvSpPr>
          <p:cNvPr id="5" name="Obdĺžnik 4"/>
          <p:cNvSpPr/>
          <p:nvPr/>
        </p:nvSpPr>
        <p:spPr>
          <a:xfrm>
            <a:off x="344062" y="511445"/>
            <a:ext cx="8419740" cy="3219343"/>
          </a:xfrm>
          <a:prstGeom prst="rect">
            <a:avLst/>
          </a:prstGeom>
        </p:spPr>
        <p:txBody>
          <a:bodyPr wrap="square">
            <a:spAutoFit/>
          </a:bodyPr>
          <a:lstStyle/>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Cieľ politiky 4P7 Sociálne inovácie a experimenty</a:t>
            </a:r>
          </a:p>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Zodpovedný orgán MPSVR SR, MŠVVM SR</a:t>
            </a:r>
            <a:endParaRPr lang="sk-SK" sz="1200" dirty="0"/>
          </a:p>
          <a:p>
            <a:pPr indent="179384" algn="just" defTabSz="539737">
              <a:spcAft>
                <a:spcPts val="600"/>
              </a:spcAft>
              <a:buFontTx/>
              <a:buChar cha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algn="just" defTabSz="539737">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EFRR zmeny:</a:t>
            </a:r>
          </a:p>
          <a:p>
            <a:pPr indent="179384" algn="just" defTabSz="539737">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V priorite sa nenachádza podpora z EFRR</a:t>
            </a:r>
          </a:p>
          <a:p>
            <a:pPr indent="179384" algn="just" defTabSz="539737">
              <a:spcAft>
                <a:spcPts val="600"/>
              </a:spcAft>
              <a:buFontTx/>
              <a:buChar cha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algn="just" defTabSz="539737">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ESF+ zmeny:</a:t>
            </a:r>
          </a:p>
          <a:p>
            <a:pPr algn="just" defTabSz="539737">
              <a:lnSpc>
                <a:spcPct val="120000"/>
              </a:lnSpc>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ESO4.1</a:t>
            </a:r>
          </a:p>
          <a:p>
            <a:pPr indent="179384" algn="just" defTabSz="539737">
              <a:lnSpc>
                <a:spcPct val="120000"/>
              </a:lnSpc>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Presun akcie „</a:t>
            </a:r>
            <a:r>
              <a:rPr lang="en-US" sz="1200" b="1" kern="0" dirty="0" err="1">
                <a:solidFill>
                  <a:srgbClr val="000000"/>
                </a:solidFill>
                <a:latin typeface="Arial" panose="020B0604020202020204" pitchFamily="34" charset="0"/>
                <a:cs typeface="Arial" panose="020B0604020202020204" pitchFamily="34" charset="0"/>
              </a:rPr>
              <a:t>cezhraničná</a:t>
            </a:r>
            <a:r>
              <a:rPr lang="en-US" sz="1200" b="1" kern="0" dirty="0">
                <a:solidFill>
                  <a:srgbClr val="000000"/>
                </a:solidFill>
                <a:latin typeface="Arial" panose="020B0604020202020204" pitchFamily="34" charset="0"/>
                <a:cs typeface="Arial" panose="020B0604020202020204" pitchFamily="34" charset="0"/>
              </a:rPr>
              <a:t> </a:t>
            </a:r>
            <a:r>
              <a:rPr lang="en-US" sz="1200" b="1" kern="0" dirty="0" err="1">
                <a:solidFill>
                  <a:srgbClr val="000000"/>
                </a:solidFill>
                <a:latin typeface="Arial" panose="020B0604020202020204" pitchFamily="34" charset="0"/>
                <a:cs typeface="Arial" panose="020B0604020202020204" pitchFamily="34" charset="0"/>
              </a:rPr>
              <a:t>pracovná</a:t>
            </a:r>
            <a:r>
              <a:rPr lang="en-US" sz="1200" b="1" kern="0" dirty="0">
                <a:solidFill>
                  <a:srgbClr val="000000"/>
                </a:solidFill>
                <a:latin typeface="Arial" panose="020B0604020202020204" pitchFamily="34" charset="0"/>
                <a:cs typeface="Arial" panose="020B0604020202020204" pitchFamily="34" charset="0"/>
              </a:rPr>
              <a:t> a </a:t>
            </a:r>
            <a:r>
              <a:rPr lang="en-US" sz="1200" b="1" kern="0" dirty="0" err="1">
                <a:solidFill>
                  <a:srgbClr val="000000"/>
                </a:solidFill>
                <a:latin typeface="Arial" panose="020B0604020202020204" pitchFamily="34" charset="0"/>
                <a:cs typeface="Arial" panose="020B0604020202020204" pitchFamily="34" charset="0"/>
              </a:rPr>
              <a:t>vzdelávacia</a:t>
            </a:r>
            <a:r>
              <a:rPr lang="en-US" sz="1200" b="1" kern="0" dirty="0">
                <a:solidFill>
                  <a:srgbClr val="000000"/>
                </a:solidFill>
                <a:latin typeface="Arial" panose="020B0604020202020204" pitchFamily="34" charset="0"/>
                <a:cs typeface="Arial" panose="020B0604020202020204" pitchFamily="34" charset="0"/>
              </a:rPr>
              <a:t> </a:t>
            </a:r>
            <a:r>
              <a:rPr lang="en-US" sz="1200" b="1" kern="0" dirty="0" err="1">
                <a:solidFill>
                  <a:srgbClr val="000000"/>
                </a:solidFill>
                <a:latin typeface="Arial" panose="020B0604020202020204" pitchFamily="34" charset="0"/>
                <a:cs typeface="Arial" panose="020B0604020202020204" pitchFamily="34" charset="0"/>
              </a:rPr>
              <a:t>mobilita</a:t>
            </a:r>
            <a:r>
              <a:rPr lang="en-US" sz="1200" b="1" kern="0" dirty="0">
                <a:solidFill>
                  <a:srgbClr val="000000"/>
                </a:solidFill>
                <a:latin typeface="Arial" panose="020B0604020202020204" pitchFamily="34" charset="0"/>
                <a:cs typeface="Arial" panose="020B0604020202020204" pitchFamily="34" charset="0"/>
              </a:rPr>
              <a:t> pre </a:t>
            </a:r>
            <a:r>
              <a:rPr lang="en-US" sz="1200" b="1" kern="0" dirty="0" err="1">
                <a:solidFill>
                  <a:srgbClr val="000000"/>
                </a:solidFill>
                <a:latin typeface="Arial" panose="020B0604020202020204" pitchFamily="34" charset="0"/>
                <a:cs typeface="Arial" panose="020B0604020202020204" pitchFamily="34" charset="0"/>
              </a:rPr>
              <a:t>mladých</a:t>
            </a:r>
            <a:r>
              <a:rPr lang="en-US" sz="1200" b="1" kern="0" dirty="0">
                <a:solidFill>
                  <a:srgbClr val="000000"/>
                </a:solidFill>
                <a:latin typeface="Arial" panose="020B0604020202020204" pitchFamily="34" charset="0"/>
                <a:cs typeface="Arial" panose="020B0604020202020204" pitchFamily="34" charset="0"/>
              </a:rPr>
              <a:t> </a:t>
            </a:r>
            <a:r>
              <a:rPr lang="en-US" sz="1200" b="1" kern="0" dirty="0" err="1">
                <a:solidFill>
                  <a:srgbClr val="000000"/>
                </a:solidFill>
                <a:latin typeface="Arial" panose="020B0604020202020204" pitchFamily="34" charset="0"/>
                <a:cs typeface="Arial" panose="020B0604020202020204" pitchFamily="34" charset="0"/>
              </a:rPr>
              <a:t>ľudí</a:t>
            </a:r>
            <a:r>
              <a:rPr lang="en-US" sz="1200" b="1" kern="0" dirty="0">
                <a:solidFill>
                  <a:srgbClr val="000000"/>
                </a:solidFill>
                <a:latin typeface="Arial" panose="020B0604020202020204" pitchFamily="34" charset="0"/>
                <a:cs typeface="Arial" panose="020B0604020202020204" pitchFamily="34" charset="0"/>
              </a:rPr>
              <a:t> v </a:t>
            </a:r>
            <a:r>
              <a:rPr lang="en-US" sz="1200" b="1" kern="0" dirty="0" err="1">
                <a:solidFill>
                  <a:srgbClr val="000000"/>
                </a:solidFill>
                <a:latin typeface="Arial" panose="020B0604020202020204" pitchFamily="34" charset="0"/>
                <a:cs typeface="Arial" panose="020B0604020202020204" pitchFamily="34" charset="0"/>
              </a:rPr>
              <a:t>situácii</a:t>
            </a:r>
            <a:r>
              <a:rPr lang="en-US" sz="1200" b="1" kern="0" dirty="0">
                <a:solidFill>
                  <a:srgbClr val="000000"/>
                </a:solidFill>
                <a:latin typeface="Arial" panose="020B0604020202020204" pitchFamily="34" charset="0"/>
                <a:cs typeface="Arial" panose="020B0604020202020204" pitchFamily="34" charset="0"/>
              </a:rPr>
              <a:t> NEET</a:t>
            </a:r>
            <a:r>
              <a:rPr lang="sk-SK" sz="1200" b="1" kern="0" dirty="0">
                <a:solidFill>
                  <a:srgbClr val="000000"/>
                </a:solidFill>
                <a:latin typeface="Arial" panose="020B0604020202020204" pitchFamily="34" charset="0"/>
                <a:cs typeface="Arial" panose="020B0604020202020204" pitchFamily="34" charset="0"/>
              </a:rPr>
              <a:t>“ z 4P7 Sociálne inovácie a experimenty (ESO4.8) do 4P4 Záruka pre mladých (ESO4.12)</a:t>
            </a:r>
          </a:p>
          <a:p>
            <a:pPr indent="179384" algn="just" defTabSz="539737">
              <a:spcAft>
                <a:spcPts val="600"/>
              </a:spcAft>
              <a:buFontTx/>
              <a:buChar cha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indent="179384" algn="just" defTabSz="539737">
              <a:buFontTx/>
              <a:buChar cha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94409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5"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192265" y="504217"/>
            <a:ext cx="8373459" cy="4038871"/>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p:txBody>
      </p:sp>
      <p:sp>
        <p:nvSpPr>
          <p:cNvPr id="5" name="Obdĺžnik 4"/>
          <p:cNvSpPr/>
          <p:nvPr/>
        </p:nvSpPr>
        <p:spPr>
          <a:xfrm>
            <a:off x="344062" y="511445"/>
            <a:ext cx="8419740" cy="2585323"/>
          </a:xfrm>
          <a:prstGeom prst="rect">
            <a:avLst/>
          </a:prstGeom>
        </p:spPr>
        <p:txBody>
          <a:bodyPr wrap="square">
            <a:spAutoFit/>
          </a:bodyPr>
          <a:lstStyle/>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Cieľ politiky 4P8 Potravinová a materiálna deprivácia</a:t>
            </a:r>
          </a:p>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Zodpovedný orgán MPSVR SR</a:t>
            </a:r>
            <a:endParaRPr lang="sk-SK" sz="1200" dirty="0"/>
          </a:p>
          <a:p>
            <a:pPr indent="179384" algn="just" defTabSz="539737">
              <a:spcAft>
                <a:spcPts val="600"/>
              </a:spcAft>
              <a:buFontTx/>
              <a:buChar cha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algn="just" defTabSz="539737">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EFRR zmeny:</a:t>
            </a:r>
          </a:p>
          <a:p>
            <a:pPr indent="179384" algn="just" defTabSz="539737">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V priorite sa nenachádza podpora z EFRR</a:t>
            </a:r>
          </a:p>
          <a:p>
            <a:pPr indent="179384" algn="just" defTabSz="539737">
              <a:spcAft>
                <a:spcPts val="600"/>
              </a:spcAft>
              <a:buFontTx/>
              <a:buChar cha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algn="just" defTabSz="539737">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ESF+ zmeny:</a:t>
            </a:r>
          </a:p>
          <a:p>
            <a:pPr marL="177796" indent="-177796" algn="just" defTabSz="539737">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Bez zmien</a:t>
            </a:r>
          </a:p>
          <a:p>
            <a:pPr algn="just" defTabSz="539737">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indent="179384" algn="just" defTabSz="539737">
              <a:buFontTx/>
              <a:buChar cha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57832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5"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344063" y="511445"/>
            <a:ext cx="8056019" cy="4129924"/>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chemeClr val="tx1"/>
              </a:solidFill>
              <a:latin typeface="Arial" panose="020B0604020202020204" pitchFamily="34" charset="0"/>
              <a:cs typeface="Arial" panose="020B0604020202020204" pitchFamily="34" charset="0"/>
            </a:endParaRPr>
          </a:p>
          <a:p>
            <a:pPr marL="361941" algn="ctr" defTabSz="914378">
              <a:lnSpc>
                <a:spcPct val="150000"/>
              </a:lnSpc>
              <a:spcBef>
                <a:spcPts val="450"/>
              </a:spcBef>
              <a:spcAft>
                <a:spcPts val="450"/>
              </a:spcAft>
              <a:tabLst>
                <a:tab pos="803255" algn="l"/>
                <a:tab pos="1523962" algn="l"/>
              </a:tabLst>
              <a:defRPr sz="1800" b="0" i="0" u="none" strike="noStrike" kern="0" cap="none" spc="0" baseline="0">
                <a:solidFill>
                  <a:srgbClr val="000000"/>
                </a:solidFill>
                <a:uFillTx/>
              </a:defRPr>
            </a:pPr>
            <a:endParaRPr lang="sk-SK" sz="2200" b="1" kern="0" dirty="0">
              <a:solidFill>
                <a:schemeClr val="tx1"/>
              </a:solidFill>
              <a:latin typeface="Arial" panose="020B0604020202020204" pitchFamily="34" charset="0"/>
              <a:cs typeface="Arial" panose="020B0604020202020204" pitchFamily="34" charset="0"/>
            </a:endParaRPr>
          </a:p>
          <a:p>
            <a:pPr algn="ctr">
              <a:lnSpc>
                <a:spcPct val="150000"/>
              </a:lnSpc>
              <a:spcBef>
                <a:spcPts val="450"/>
              </a:spcBef>
              <a:spcAft>
                <a:spcPts val="450"/>
              </a:spcAft>
            </a:pPr>
            <a:r>
              <a:rPr lang="sk-SK" sz="2250" b="1" dirty="0">
                <a:solidFill>
                  <a:schemeClr val="tx1"/>
                </a:solidFill>
                <a:latin typeface="Arial" panose="020B0604020202020204" pitchFamily="34" charset="0"/>
                <a:cs typeface="Arial" panose="020B0604020202020204" pitchFamily="34" charset="0"/>
              </a:rPr>
              <a:t>Modernizovaná politika súdržnosti</a:t>
            </a:r>
          </a:p>
          <a:p>
            <a:pPr algn="ctr">
              <a:lnSpc>
                <a:spcPct val="150000"/>
              </a:lnSpc>
              <a:spcBef>
                <a:spcPts val="450"/>
              </a:spcBef>
              <a:spcAft>
                <a:spcPts val="450"/>
              </a:spcAft>
            </a:pPr>
            <a:r>
              <a:rPr lang="sk-SK" sz="2250" b="1" dirty="0">
                <a:solidFill>
                  <a:schemeClr val="tx1"/>
                </a:solidFill>
                <a:latin typeface="Arial" panose="020B0604020202020204" pitchFamily="34" charset="0"/>
                <a:cs typeface="Arial" panose="020B0604020202020204" pitchFamily="34" charset="0"/>
              </a:rPr>
              <a:t>Nové priority v CP4</a:t>
            </a:r>
          </a:p>
          <a:p>
            <a:pPr marL="274634" lvl="1" algn="just" defTabSz="914378">
              <a:buSzPct val="100000"/>
              <a:tabLst>
                <a:tab pos="985814" algn="l"/>
                <a:tab pos="1523962" algn="l"/>
              </a:tabLst>
              <a:defRPr sz="1800" b="0" i="0" u="none" strike="noStrike" kern="0" cap="none" spc="0" baseline="0">
                <a:solidFill>
                  <a:srgbClr val="000000"/>
                </a:solidFill>
                <a:uFillTx/>
              </a:defRPr>
            </a:pPr>
            <a:endParaRPr lang="sk-SK" sz="1200" b="1" kern="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38488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uľka 5"/>
          <p:cNvGraphicFramePr>
            <a:graphicFrameLocks noGrp="1"/>
          </p:cNvGraphicFramePr>
          <p:nvPr>
            <p:extLst>
              <p:ext uri="{D42A27DB-BD31-4B8C-83A1-F6EECF244321}">
                <p14:modId xmlns:p14="http://schemas.microsoft.com/office/powerpoint/2010/main" val="475615195"/>
              </p:ext>
            </p:extLst>
          </p:nvPr>
        </p:nvGraphicFramePr>
        <p:xfrm>
          <a:off x="79107" y="203735"/>
          <a:ext cx="8873363" cy="4937543"/>
        </p:xfrm>
        <a:graphic>
          <a:graphicData uri="http://schemas.openxmlformats.org/drawingml/2006/table">
            <a:tbl>
              <a:tblPr firstRow="1" firstCol="1" bandRow="1">
                <a:tableStyleId>{5C22544A-7EE6-4342-B048-85BDC9FD1C3A}</a:tableStyleId>
              </a:tblPr>
              <a:tblGrid>
                <a:gridCol w="938660">
                  <a:extLst>
                    <a:ext uri="{9D8B030D-6E8A-4147-A177-3AD203B41FA5}">
                      <a16:colId xmlns:a16="http://schemas.microsoft.com/office/drawing/2014/main" val="1862461655"/>
                    </a:ext>
                  </a:extLst>
                </a:gridCol>
                <a:gridCol w="2705676">
                  <a:extLst>
                    <a:ext uri="{9D8B030D-6E8A-4147-A177-3AD203B41FA5}">
                      <a16:colId xmlns:a16="http://schemas.microsoft.com/office/drawing/2014/main" val="4070407315"/>
                    </a:ext>
                  </a:extLst>
                </a:gridCol>
                <a:gridCol w="2705676">
                  <a:extLst>
                    <a:ext uri="{9D8B030D-6E8A-4147-A177-3AD203B41FA5}">
                      <a16:colId xmlns:a16="http://schemas.microsoft.com/office/drawing/2014/main" val="2181449812"/>
                    </a:ext>
                  </a:extLst>
                </a:gridCol>
                <a:gridCol w="1503224">
                  <a:extLst>
                    <a:ext uri="{9D8B030D-6E8A-4147-A177-3AD203B41FA5}">
                      <a16:colId xmlns:a16="http://schemas.microsoft.com/office/drawing/2014/main" val="2633709063"/>
                    </a:ext>
                  </a:extLst>
                </a:gridCol>
                <a:gridCol w="1020127">
                  <a:extLst>
                    <a:ext uri="{9D8B030D-6E8A-4147-A177-3AD203B41FA5}">
                      <a16:colId xmlns:a16="http://schemas.microsoft.com/office/drawing/2014/main" val="4064454288"/>
                    </a:ext>
                  </a:extLst>
                </a:gridCol>
              </a:tblGrid>
              <a:tr h="261868">
                <a:tc>
                  <a:txBody>
                    <a:bodyPr/>
                    <a:lstStyle/>
                    <a:p>
                      <a:pPr marL="6350" marR="10160" indent="-6350" algn="ctr">
                        <a:lnSpc>
                          <a:spcPct val="107000"/>
                        </a:lnSpc>
                        <a:spcAft>
                          <a:spcPts val="0"/>
                        </a:spcAft>
                      </a:pPr>
                      <a:r>
                        <a:rPr lang="sk-SK" sz="700" dirty="0">
                          <a:effectLst/>
                        </a:rPr>
                        <a:t>Cieľ politiky súdržnosti </a:t>
                      </a:r>
                      <a:endParaRPr lang="sk-SK" sz="700" dirty="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tc>
                <a:tc>
                  <a:txBody>
                    <a:bodyPr/>
                    <a:lstStyle/>
                    <a:p>
                      <a:pPr marL="6350" marR="71755" indent="-6350" algn="ctr">
                        <a:lnSpc>
                          <a:spcPct val="107000"/>
                        </a:lnSpc>
                        <a:spcAft>
                          <a:spcPts val="0"/>
                        </a:spcAft>
                      </a:pPr>
                      <a:r>
                        <a:rPr lang="sk-SK" sz="700">
                          <a:effectLst/>
                        </a:rPr>
                        <a:t>RSO </a:t>
                      </a:r>
                      <a:endParaRPr lang="sk-SK" sz="70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tc>
                  <a:txBody>
                    <a:bodyPr/>
                    <a:lstStyle/>
                    <a:p>
                      <a:pPr marL="6350" marR="67945" indent="-6350" algn="ctr">
                        <a:lnSpc>
                          <a:spcPct val="107000"/>
                        </a:lnSpc>
                        <a:spcAft>
                          <a:spcPts val="0"/>
                        </a:spcAft>
                      </a:pPr>
                      <a:r>
                        <a:rPr lang="sk-SK" sz="700" dirty="0">
                          <a:effectLst/>
                        </a:rPr>
                        <a:t>Priority MPS </a:t>
                      </a:r>
                      <a:endParaRPr lang="sk-SK" sz="700" dirty="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tc>
                  <a:txBody>
                    <a:bodyPr/>
                    <a:lstStyle/>
                    <a:p>
                      <a:pPr marL="6350" marR="84455" indent="-6350" algn="ctr">
                        <a:lnSpc>
                          <a:spcPct val="107000"/>
                        </a:lnSpc>
                        <a:spcAft>
                          <a:spcPts val="0"/>
                        </a:spcAft>
                      </a:pPr>
                      <a:r>
                        <a:rPr lang="sk-SK" sz="700">
                          <a:effectLst/>
                        </a:rPr>
                        <a:t>Zameranie podpory </a:t>
                      </a:r>
                      <a:endParaRPr lang="sk-SK" sz="70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tc>
                  <a:txBody>
                    <a:bodyPr/>
                    <a:lstStyle/>
                    <a:p>
                      <a:pPr marL="25400" marR="84455" indent="-6350" algn="l">
                        <a:lnSpc>
                          <a:spcPct val="107000"/>
                        </a:lnSpc>
                        <a:spcAft>
                          <a:spcPts val="0"/>
                        </a:spcAft>
                      </a:pPr>
                      <a:r>
                        <a:rPr lang="sk-SK" sz="700">
                          <a:effectLst/>
                        </a:rPr>
                        <a:t>Alokácia/Fond </a:t>
                      </a:r>
                    </a:p>
                    <a:p>
                      <a:pPr marL="6350" marR="68580" indent="-6350" algn="ctr">
                        <a:lnSpc>
                          <a:spcPct val="107000"/>
                        </a:lnSpc>
                        <a:spcAft>
                          <a:spcPts val="0"/>
                        </a:spcAft>
                      </a:pPr>
                      <a:r>
                        <a:rPr lang="sk-SK" sz="700">
                          <a:effectLst/>
                        </a:rPr>
                        <a:t>(eur) </a:t>
                      </a:r>
                      <a:endParaRPr lang="sk-SK" sz="70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extLst>
                  <a:ext uri="{0D108BD9-81ED-4DB2-BD59-A6C34878D82A}">
                    <a16:rowId xmlns:a16="http://schemas.microsoft.com/office/drawing/2014/main" val="963710384"/>
                  </a:ext>
                </a:extLst>
              </a:tr>
              <a:tr h="904403">
                <a:tc rowSpan="2">
                  <a:txBody>
                    <a:bodyPr/>
                    <a:lstStyle/>
                    <a:p>
                      <a:pPr marL="6350" marR="69215" indent="-6350" algn="ctr">
                        <a:lnSpc>
                          <a:spcPct val="107000"/>
                        </a:lnSpc>
                        <a:spcAft>
                          <a:spcPts val="0"/>
                        </a:spcAft>
                      </a:pPr>
                      <a:r>
                        <a:rPr lang="sk-SK" sz="700" dirty="0">
                          <a:effectLst/>
                        </a:rPr>
                        <a:t>cieľ 1 </a:t>
                      </a:r>
                      <a:endParaRPr lang="sk-SK" sz="700" dirty="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tc>
                  <a:txBody>
                    <a:bodyPr/>
                    <a:lstStyle/>
                    <a:p>
                      <a:pPr marL="6350" marR="84455" indent="-6350" algn="l">
                        <a:lnSpc>
                          <a:spcPct val="107000"/>
                        </a:lnSpc>
                        <a:spcAft>
                          <a:spcPts val="0"/>
                        </a:spcAft>
                      </a:pPr>
                      <a:r>
                        <a:rPr lang="sk-SK" sz="700" dirty="0">
                          <a:effectLst/>
                        </a:rPr>
                        <a:t>RSO1.6 </a:t>
                      </a:r>
                      <a:endParaRPr lang="sk-SK" sz="700" dirty="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tc>
                  <a:txBody>
                    <a:bodyPr/>
                    <a:lstStyle/>
                    <a:p>
                      <a:pPr marL="1270" marR="84455" indent="-6350" algn="l">
                        <a:lnSpc>
                          <a:spcPct val="107000"/>
                        </a:lnSpc>
                        <a:spcAft>
                          <a:spcPts val="0"/>
                        </a:spcAft>
                      </a:pPr>
                      <a:r>
                        <a:rPr lang="sk-SK" sz="700" dirty="0">
                          <a:effectLst/>
                        </a:rPr>
                        <a:t>1P4 Platforma strategických </a:t>
                      </a:r>
                    </a:p>
                    <a:p>
                      <a:pPr marL="1270" marR="84455" indent="-6350" algn="l">
                        <a:lnSpc>
                          <a:spcPct val="107000"/>
                        </a:lnSpc>
                        <a:spcAft>
                          <a:spcPts val="0"/>
                        </a:spcAft>
                      </a:pPr>
                      <a:r>
                        <a:rPr lang="sk-SK" sz="700" dirty="0">
                          <a:effectLst/>
                        </a:rPr>
                        <a:t>technológií pre Európu (STEP) - MPS </a:t>
                      </a:r>
                    </a:p>
                    <a:p>
                      <a:pPr marL="1270" marR="84455" indent="-6350" algn="l">
                        <a:lnSpc>
                          <a:spcPct val="107000"/>
                        </a:lnSpc>
                        <a:spcAft>
                          <a:spcPts val="0"/>
                        </a:spcAft>
                      </a:pPr>
                      <a:r>
                        <a:rPr lang="sk-SK" sz="700" dirty="0">
                          <a:effectLst/>
                        </a:rPr>
                        <a:t>- </a:t>
                      </a:r>
                      <a:endParaRPr lang="sk-SK" sz="700" dirty="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tc>
                  <a:txBody>
                    <a:bodyPr/>
                    <a:lstStyle/>
                    <a:p>
                      <a:pPr marL="635" marR="84455" indent="-6350" algn="l">
                        <a:lnSpc>
                          <a:spcPct val="100000"/>
                        </a:lnSpc>
                        <a:spcAft>
                          <a:spcPts val="0"/>
                        </a:spcAft>
                      </a:pPr>
                      <a:r>
                        <a:rPr lang="sk-SK" sz="700" dirty="0">
                          <a:effectLst/>
                        </a:rPr>
                        <a:t>Odvetvia platformy STEP: </a:t>
                      </a:r>
                    </a:p>
                    <a:p>
                      <a:pPr marL="342900" marR="84455" lvl="0" indent="-342900" algn="l" fontAlgn="base">
                        <a:lnSpc>
                          <a:spcPct val="100000"/>
                        </a:lnSpc>
                        <a:spcAft>
                          <a:spcPts val="0"/>
                        </a:spcAft>
                        <a:buClr>
                          <a:srgbClr val="00002E"/>
                        </a:buClr>
                        <a:buSzPts val="1000"/>
                        <a:buFont typeface="Symbol" panose="05050102010706020507" pitchFamily="18" charset="2"/>
                        <a:buChar char="-"/>
                      </a:pPr>
                      <a:r>
                        <a:rPr lang="sk-SK" sz="700" u="none" strike="noStrike" dirty="0">
                          <a:effectLst/>
                          <a:uFill>
                            <a:solidFill>
                              <a:srgbClr val="000000"/>
                            </a:solidFill>
                          </a:uFill>
                        </a:rPr>
                        <a:t>digitálne technológie </a:t>
                      </a:r>
                    </a:p>
                    <a:p>
                      <a:pPr marL="342900" marR="84455" lvl="0" indent="-342900" algn="l" fontAlgn="base">
                        <a:lnSpc>
                          <a:spcPct val="99000"/>
                        </a:lnSpc>
                        <a:spcAft>
                          <a:spcPts val="10"/>
                        </a:spcAft>
                        <a:buClr>
                          <a:srgbClr val="00002E"/>
                        </a:buClr>
                        <a:buSzPts val="1000"/>
                        <a:buFont typeface="Symbol" panose="05050102010706020507" pitchFamily="18" charset="2"/>
                        <a:buChar char="-"/>
                      </a:pPr>
                      <a:r>
                        <a:rPr lang="sk-SK" sz="700" u="none" strike="noStrike" dirty="0">
                          <a:effectLst/>
                          <a:uFill>
                            <a:solidFill>
                              <a:srgbClr val="000000"/>
                            </a:solidFill>
                          </a:uFill>
                        </a:rPr>
                        <a:t>čisté technológie </a:t>
                      </a:r>
                    </a:p>
                    <a:p>
                      <a:pPr marL="342900" marR="84455" lvl="0" indent="-342900" algn="l" fontAlgn="base">
                        <a:lnSpc>
                          <a:spcPct val="107000"/>
                        </a:lnSpc>
                        <a:spcAft>
                          <a:spcPts val="0"/>
                        </a:spcAft>
                        <a:buClr>
                          <a:srgbClr val="00002E"/>
                        </a:buClr>
                        <a:buSzPts val="1000"/>
                        <a:buFont typeface="Symbol" panose="05050102010706020507" pitchFamily="18" charset="2"/>
                        <a:buChar char="-"/>
                      </a:pPr>
                      <a:r>
                        <a:rPr lang="sk-SK" sz="700" u="none" strike="noStrike" dirty="0" smtClean="0">
                          <a:effectLst/>
                          <a:uFill>
                            <a:solidFill>
                              <a:srgbClr val="000000"/>
                            </a:solidFill>
                          </a:uFill>
                        </a:rPr>
                        <a:t>biotechnológie </a:t>
                      </a:r>
                      <a:endParaRPr lang="sk-SK" sz="700" u="none" strike="noStrike" dirty="0">
                        <a:effectLst/>
                        <a:uFill>
                          <a:solidFill>
                            <a:srgbClr val="000000"/>
                          </a:solidFill>
                        </a:uFill>
                      </a:endParaRPr>
                    </a:p>
                    <a:p>
                      <a:pPr marL="342900" marR="84455" lvl="0" indent="-342900" algn="l" fontAlgn="base">
                        <a:lnSpc>
                          <a:spcPct val="107000"/>
                        </a:lnSpc>
                        <a:spcAft>
                          <a:spcPts val="0"/>
                        </a:spcAft>
                        <a:buClr>
                          <a:srgbClr val="00002E"/>
                        </a:buClr>
                        <a:buSzPts val="1000"/>
                        <a:buFont typeface="Symbol" panose="05050102010706020507" pitchFamily="18" charset="2"/>
                        <a:buChar char="-"/>
                      </a:pPr>
                      <a:r>
                        <a:rPr lang="sk-SK" sz="700" u="none" strike="noStrike" dirty="0">
                          <a:effectLst/>
                          <a:uFill>
                            <a:solidFill>
                              <a:srgbClr val="000000"/>
                            </a:solidFill>
                          </a:uFill>
                        </a:rPr>
                        <a:t>zručnosti </a:t>
                      </a:r>
                      <a:endParaRPr lang="sk-SK" sz="700" u="none" strike="noStrike" dirty="0">
                        <a:solidFill>
                          <a:srgbClr val="00002E"/>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txBody>
                  <a:tcPr marL="15813" marR="0" marT="6207" marB="0"/>
                </a:tc>
                <a:tc>
                  <a:txBody>
                    <a:bodyPr/>
                    <a:lstStyle/>
                    <a:p>
                      <a:pPr marL="6350" marR="68580" indent="-6350" algn="r">
                        <a:lnSpc>
                          <a:spcPct val="107000"/>
                        </a:lnSpc>
                        <a:spcAft>
                          <a:spcPts val="0"/>
                        </a:spcAft>
                      </a:pPr>
                      <a:r>
                        <a:rPr lang="sk-SK" sz="700">
                          <a:effectLst/>
                        </a:rPr>
                        <a:t>84 155 690 </a:t>
                      </a:r>
                      <a:endParaRPr lang="sk-SK" sz="70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extLst>
                  <a:ext uri="{0D108BD9-81ED-4DB2-BD59-A6C34878D82A}">
                    <a16:rowId xmlns:a16="http://schemas.microsoft.com/office/drawing/2014/main" val="3735919831"/>
                  </a:ext>
                </a:extLst>
              </a:tr>
              <a:tr h="175583">
                <a:tc vMerge="1">
                  <a:txBody>
                    <a:bodyPr/>
                    <a:lstStyle/>
                    <a:p>
                      <a:endParaRPr lang="sk-SK"/>
                    </a:p>
                  </a:txBody>
                  <a:tcPr/>
                </a:tc>
                <a:tc>
                  <a:txBody>
                    <a:bodyPr/>
                    <a:lstStyle/>
                    <a:p>
                      <a:pPr marL="6350" marR="84455" indent="-6350" algn="l">
                        <a:lnSpc>
                          <a:spcPct val="107000"/>
                        </a:lnSpc>
                        <a:spcAft>
                          <a:spcPts val="0"/>
                        </a:spcAft>
                      </a:pPr>
                      <a:r>
                        <a:rPr lang="sk-SK" sz="700">
                          <a:effectLst/>
                        </a:rPr>
                        <a:t>RSO1.7  </a:t>
                      </a:r>
                      <a:endParaRPr lang="sk-SK" sz="70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tc>
                  <a:txBody>
                    <a:bodyPr/>
                    <a:lstStyle/>
                    <a:p>
                      <a:pPr marL="1270" marR="84455" indent="-6350" algn="l">
                        <a:lnSpc>
                          <a:spcPct val="107000"/>
                        </a:lnSpc>
                        <a:spcAft>
                          <a:spcPts val="0"/>
                        </a:spcAft>
                      </a:pPr>
                      <a:r>
                        <a:rPr lang="sk-SK" sz="700">
                          <a:effectLst/>
                        </a:rPr>
                        <a:t>1P5 Podpora obranných spôsobilostí  </a:t>
                      </a:r>
                      <a:endParaRPr lang="sk-SK" sz="70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tc>
                  <a:txBody>
                    <a:bodyPr/>
                    <a:lstStyle/>
                    <a:p>
                      <a:pPr marL="83185" marR="84455" indent="-82550" algn="l">
                        <a:lnSpc>
                          <a:spcPct val="107000"/>
                        </a:lnSpc>
                        <a:spcAft>
                          <a:spcPts val="0"/>
                        </a:spcAft>
                      </a:pPr>
                      <a:r>
                        <a:rPr lang="sk-SK" sz="700">
                          <a:effectLst/>
                        </a:rPr>
                        <a:t>- umelá inteligencia </a:t>
                      </a:r>
                      <a:endParaRPr lang="sk-SK" sz="70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tc>
                <a:tc>
                  <a:txBody>
                    <a:bodyPr/>
                    <a:lstStyle/>
                    <a:p>
                      <a:pPr marL="6350" marR="68580" indent="-6350" algn="r">
                        <a:lnSpc>
                          <a:spcPct val="107000"/>
                        </a:lnSpc>
                        <a:spcAft>
                          <a:spcPts val="0"/>
                        </a:spcAft>
                      </a:pPr>
                      <a:r>
                        <a:rPr lang="sk-SK" sz="700">
                          <a:effectLst/>
                        </a:rPr>
                        <a:t>21 208 961 </a:t>
                      </a:r>
                      <a:endParaRPr lang="sk-SK" sz="70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extLst>
                  <a:ext uri="{0D108BD9-81ED-4DB2-BD59-A6C34878D82A}">
                    <a16:rowId xmlns:a16="http://schemas.microsoft.com/office/drawing/2014/main" val="2674360865"/>
                  </a:ext>
                </a:extLst>
              </a:tr>
              <a:tr h="175583">
                <a:tc rowSpan="2">
                  <a:txBody>
                    <a:bodyPr/>
                    <a:lstStyle/>
                    <a:p>
                      <a:pPr marL="6350" marR="69215" indent="-6350" algn="ctr">
                        <a:lnSpc>
                          <a:spcPct val="107000"/>
                        </a:lnSpc>
                        <a:spcAft>
                          <a:spcPts val="0"/>
                        </a:spcAft>
                      </a:pPr>
                      <a:r>
                        <a:rPr lang="sk-SK" sz="700" dirty="0">
                          <a:effectLst/>
                        </a:rPr>
                        <a:t>cieľ 2  </a:t>
                      </a:r>
                      <a:endParaRPr lang="sk-SK" sz="700" dirty="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tc>
                  <a:txBody>
                    <a:bodyPr/>
                    <a:lstStyle/>
                    <a:p>
                      <a:pPr marL="6350" marR="84455" indent="-6350" algn="l">
                        <a:lnSpc>
                          <a:spcPct val="107000"/>
                        </a:lnSpc>
                        <a:spcAft>
                          <a:spcPts val="0"/>
                        </a:spcAft>
                      </a:pPr>
                      <a:r>
                        <a:rPr lang="sk-SK" sz="700">
                          <a:effectLst/>
                        </a:rPr>
                        <a:t>RSO2.5  </a:t>
                      </a:r>
                      <a:endParaRPr lang="sk-SK" sz="70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tc>
                  <a:txBody>
                    <a:bodyPr/>
                    <a:lstStyle/>
                    <a:p>
                      <a:pPr marL="1270" marR="84455" indent="-6350" algn="l">
                        <a:lnSpc>
                          <a:spcPct val="107000"/>
                        </a:lnSpc>
                        <a:spcAft>
                          <a:spcPts val="0"/>
                        </a:spcAft>
                      </a:pPr>
                      <a:r>
                        <a:rPr lang="sk-SK" sz="700">
                          <a:effectLst/>
                        </a:rPr>
                        <a:t>2P4 Odolné vodné hospodárstvo  </a:t>
                      </a:r>
                      <a:endParaRPr lang="sk-SK" sz="70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tc>
                  <a:txBody>
                    <a:bodyPr/>
                    <a:lstStyle/>
                    <a:p>
                      <a:pPr marL="83185" marR="84455" indent="-82550" algn="l">
                        <a:lnSpc>
                          <a:spcPct val="107000"/>
                        </a:lnSpc>
                        <a:spcAft>
                          <a:spcPts val="0"/>
                        </a:spcAft>
                      </a:pPr>
                      <a:r>
                        <a:rPr lang="sk-SK" sz="700">
                          <a:effectLst/>
                        </a:rPr>
                        <a:t>- vodozádržné opatrenia </a:t>
                      </a:r>
                      <a:endParaRPr lang="sk-SK" sz="70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tc>
                <a:tc>
                  <a:txBody>
                    <a:bodyPr/>
                    <a:lstStyle/>
                    <a:p>
                      <a:pPr marL="6350" marR="68580" indent="-6350" algn="r">
                        <a:lnSpc>
                          <a:spcPct val="107000"/>
                        </a:lnSpc>
                        <a:spcAft>
                          <a:spcPts val="0"/>
                        </a:spcAft>
                      </a:pPr>
                      <a:r>
                        <a:rPr lang="sk-SK" sz="700">
                          <a:effectLst/>
                        </a:rPr>
                        <a:t>60 000 000 </a:t>
                      </a:r>
                      <a:endParaRPr lang="sk-SK" sz="70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extLst>
                  <a:ext uri="{0D108BD9-81ED-4DB2-BD59-A6C34878D82A}">
                    <a16:rowId xmlns:a16="http://schemas.microsoft.com/office/drawing/2014/main" val="237680758"/>
                  </a:ext>
                </a:extLst>
              </a:tr>
              <a:tr h="505272">
                <a:tc vMerge="1">
                  <a:txBody>
                    <a:bodyPr/>
                    <a:lstStyle/>
                    <a:p>
                      <a:endParaRPr lang="sk-SK"/>
                    </a:p>
                  </a:txBody>
                  <a:tcPr/>
                </a:tc>
                <a:tc>
                  <a:txBody>
                    <a:bodyPr/>
                    <a:lstStyle/>
                    <a:p>
                      <a:pPr marL="6350" marR="84455" indent="-6350" algn="l">
                        <a:lnSpc>
                          <a:spcPct val="107000"/>
                        </a:lnSpc>
                        <a:spcAft>
                          <a:spcPts val="0"/>
                        </a:spcAft>
                      </a:pPr>
                      <a:r>
                        <a:rPr lang="sk-SK" sz="700" dirty="0">
                          <a:effectLst/>
                        </a:rPr>
                        <a:t>RSO2.11  </a:t>
                      </a:r>
                      <a:endParaRPr lang="sk-SK" sz="700" dirty="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tc>
                  <a:txBody>
                    <a:bodyPr/>
                    <a:lstStyle/>
                    <a:p>
                      <a:pPr marL="1270" marR="84455" indent="-6350" algn="l">
                        <a:lnSpc>
                          <a:spcPct val="107000"/>
                        </a:lnSpc>
                        <a:spcAft>
                          <a:spcPts val="0"/>
                        </a:spcAft>
                      </a:pPr>
                      <a:r>
                        <a:rPr lang="sk-SK" sz="700">
                          <a:effectLst/>
                        </a:rPr>
                        <a:t>2P5 Dostupné a udržateľné bývanie </a:t>
                      </a:r>
                      <a:endParaRPr lang="sk-SK" sz="70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tc>
                  <a:txBody>
                    <a:bodyPr/>
                    <a:lstStyle/>
                    <a:p>
                      <a:pPr marL="83185" marR="84455" indent="-82550" algn="l">
                        <a:lnSpc>
                          <a:spcPct val="100000"/>
                        </a:lnSpc>
                        <a:spcAft>
                          <a:spcPts val="0"/>
                        </a:spcAft>
                      </a:pPr>
                      <a:r>
                        <a:rPr lang="sk-SK" sz="700" dirty="0">
                          <a:effectLst/>
                        </a:rPr>
                        <a:t>- energetická efektívnosť verejných </a:t>
                      </a:r>
                    </a:p>
                    <a:p>
                      <a:pPr marL="83185" marR="34925" indent="-6350" algn="l">
                        <a:lnSpc>
                          <a:spcPct val="108000"/>
                        </a:lnSpc>
                        <a:spcAft>
                          <a:spcPts val="0"/>
                        </a:spcAft>
                      </a:pPr>
                      <a:r>
                        <a:rPr lang="sk-SK" sz="700" dirty="0">
                          <a:effectLst/>
                        </a:rPr>
                        <a:t>budov určených 	na </a:t>
                      </a:r>
                    </a:p>
                    <a:p>
                      <a:pPr marL="83185" marR="84455" indent="-6350" algn="l">
                        <a:lnSpc>
                          <a:spcPct val="107000"/>
                        </a:lnSpc>
                        <a:spcAft>
                          <a:spcPts val="0"/>
                        </a:spcAft>
                      </a:pPr>
                      <a:r>
                        <a:rPr lang="sk-SK" sz="700" dirty="0">
                          <a:effectLst/>
                        </a:rPr>
                        <a:t>bývanie </a:t>
                      </a:r>
                      <a:endParaRPr lang="sk-SK" sz="700" dirty="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tc>
                <a:tc>
                  <a:txBody>
                    <a:bodyPr/>
                    <a:lstStyle/>
                    <a:p>
                      <a:pPr marL="6350" marR="68580" indent="-6350" algn="r">
                        <a:lnSpc>
                          <a:spcPct val="107000"/>
                        </a:lnSpc>
                        <a:spcAft>
                          <a:spcPts val="0"/>
                        </a:spcAft>
                      </a:pPr>
                      <a:r>
                        <a:rPr lang="sk-SK" sz="700">
                          <a:effectLst/>
                        </a:rPr>
                        <a:t>43 500 000 </a:t>
                      </a:r>
                    </a:p>
                    <a:p>
                      <a:pPr marL="6350" marR="31750" indent="-6350" algn="r">
                        <a:lnSpc>
                          <a:spcPct val="107000"/>
                        </a:lnSpc>
                        <a:spcAft>
                          <a:spcPts val="0"/>
                        </a:spcAft>
                      </a:pPr>
                      <a:r>
                        <a:rPr lang="sk-SK" sz="700">
                          <a:effectLst/>
                        </a:rPr>
                        <a:t> </a:t>
                      </a:r>
                      <a:endParaRPr lang="sk-SK" sz="70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extLst>
                  <a:ext uri="{0D108BD9-81ED-4DB2-BD59-A6C34878D82A}">
                    <a16:rowId xmlns:a16="http://schemas.microsoft.com/office/drawing/2014/main" val="2729413700"/>
                  </a:ext>
                </a:extLst>
              </a:tr>
              <a:tr h="766624">
                <a:tc>
                  <a:txBody>
                    <a:bodyPr/>
                    <a:lstStyle/>
                    <a:p>
                      <a:pPr marL="6350" marR="69215" indent="-6350" algn="ctr">
                        <a:lnSpc>
                          <a:spcPct val="107000"/>
                        </a:lnSpc>
                        <a:spcAft>
                          <a:spcPts val="0"/>
                        </a:spcAft>
                      </a:pPr>
                      <a:r>
                        <a:rPr lang="sk-SK" sz="700">
                          <a:effectLst/>
                        </a:rPr>
                        <a:t>cieľ 3  </a:t>
                      </a:r>
                      <a:endParaRPr lang="sk-SK" sz="70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tc>
                  <a:txBody>
                    <a:bodyPr/>
                    <a:lstStyle/>
                    <a:p>
                      <a:pPr marL="6350" marR="84455" indent="-6350" algn="l">
                        <a:lnSpc>
                          <a:spcPct val="107000"/>
                        </a:lnSpc>
                        <a:spcAft>
                          <a:spcPts val="0"/>
                        </a:spcAft>
                      </a:pPr>
                      <a:r>
                        <a:rPr lang="sk-SK" sz="700">
                          <a:effectLst/>
                        </a:rPr>
                        <a:t>RSO3.3  </a:t>
                      </a:r>
                      <a:endParaRPr lang="sk-SK" sz="70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tc>
                  <a:txBody>
                    <a:bodyPr/>
                    <a:lstStyle/>
                    <a:p>
                      <a:pPr marL="1270" marR="84455" indent="-6350" algn="l">
                        <a:lnSpc>
                          <a:spcPct val="107000"/>
                        </a:lnSpc>
                        <a:spcAft>
                          <a:spcPts val="0"/>
                        </a:spcAft>
                      </a:pPr>
                      <a:r>
                        <a:rPr lang="sk-SK" sz="700" dirty="0">
                          <a:effectLst/>
                        </a:rPr>
                        <a:t>3P2 Obrana a bezpečnosť </a:t>
                      </a:r>
                      <a:endParaRPr lang="sk-SK" sz="700" dirty="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tc>
                  <a:txBody>
                    <a:bodyPr/>
                    <a:lstStyle/>
                    <a:p>
                      <a:pPr marL="342900" marR="95885" lvl="0" indent="-342900" algn="l" fontAlgn="base">
                        <a:lnSpc>
                          <a:spcPct val="99000"/>
                        </a:lnSpc>
                        <a:spcAft>
                          <a:spcPts val="10"/>
                        </a:spcAft>
                        <a:buClr>
                          <a:srgbClr val="00002E"/>
                        </a:buClr>
                        <a:buSzPts val="1000"/>
                        <a:buFont typeface="Symbol" panose="05050102010706020507" pitchFamily="18" charset="2"/>
                        <a:buChar char="-"/>
                      </a:pPr>
                      <a:r>
                        <a:rPr lang="sk-SK" sz="700" u="none" strike="noStrike">
                          <a:effectLst/>
                          <a:uFill>
                            <a:solidFill>
                              <a:srgbClr val="000000"/>
                            </a:solidFill>
                          </a:uFill>
                        </a:rPr>
                        <a:t>nemocnica Prešov </a:t>
                      </a:r>
                    </a:p>
                    <a:p>
                      <a:pPr marL="342900" marR="95885" lvl="0" indent="-342900" algn="l" fontAlgn="base">
                        <a:lnSpc>
                          <a:spcPct val="107000"/>
                        </a:lnSpc>
                        <a:spcAft>
                          <a:spcPts val="0"/>
                        </a:spcAft>
                        <a:buClr>
                          <a:srgbClr val="00002E"/>
                        </a:buClr>
                        <a:buSzPts val="1000"/>
                        <a:buFont typeface="Symbol" panose="05050102010706020507" pitchFamily="18" charset="2"/>
                        <a:buChar char="-"/>
                      </a:pPr>
                      <a:r>
                        <a:rPr lang="sk-SK" sz="700" u="none" strike="noStrike">
                          <a:effectLst/>
                          <a:uFill>
                            <a:solidFill>
                              <a:srgbClr val="000000"/>
                            </a:solidFill>
                          </a:uFill>
                        </a:rPr>
                        <a:t>kybernetická bezpečnosť - križovatka Rohožník </a:t>
                      </a:r>
                      <a:endParaRPr lang="sk-SK" sz="700" u="none" strike="noStrike">
                        <a:solidFill>
                          <a:srgbClr val="00002E"/>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txBody>
                  <a:tcPr marL="15813" marR="0" marT="6207" marB="0"/>
                </a:tc>
                <a:tc>
                  <a:txBody>
                    <a:bodyPr/>
                    <a:lstStyle/>
                    <a:p>
                      <a:pPr marL="6350" marR="68580" indent="-6350" algn="r">
                        <a:lnSpc>
                          <a:spcPct val="107000"/>
                        </a:lnSpc>
                        <a:spcAft>
                          <a:spcPts val="0"/>
                        </a:spcAft>
                      </a:pPr>
                      <a:r>
                        <a:rPr lang="sk-SK" sz="700">
                          <a:effectLst/>
                        </a:rPr>
                        <a:t>513 346 303  </a:t>
                      </a:r>
                      <a:endParaRPr lang="sk-SK" sz="70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extLst>
                  <a:ext uri="{0D108BD9-81ED-4DB2-BD59-A6C34878D82A}">
                    <a16:rowId xmlns:a16="http://schemas.microsoft.com/office/drawing/2014/main" val="683406468"/>
                  </a:ext>
                </a:extLst>
              </a:tr>
              <a:tr h="972164">
                <a:tc rowSpan="2">
                  <a:txBody>
                    <a:bodyPr/>
                    <a:lstStyle/>
                    <a:p>
                      <a:pPr marL="6350" marR="69215" indent="-6350" algn="ctr">
                        <a:lnSpc>
                          <a:spcPct val="107000"/>
                        </a:lnSpc>
                        <a:spcAft>
                          <a:spcPts val="0"/>
                        </a:spcAft>
                      </a:pPr>
                      <a:r>
                        <a:rPr lang="sk-SK" sz="700">
                          <a:effectLst/>
                        </a:rPr>
                        <a:t>cieľ 4  </a:t>
                      </a:r>
                    </a:p>
                    <a:p>
                      <a:pPr marL="6350" marR="31750" indent="-6350" algn="ctr">
                        <a:lnSpc>
                          <a:spcPct val="107000"/>
                        </a:lnSpc>
                        <a:spcAft>
                          <a:spcPts val="0"/>
                        </a:spcAft>
                      </a:pPr>
                      <a:r>
                        <a:rPr lang="sk-SK" sz="700">
                          <a:effectLst/>
                        </a:rPr>
                        <a:t> </a:t>
                      </a:r>
                      <a:endParaRPr lang="sk-SK" sz="70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tc>
                  <a:txBody>
                    <a:bodyPr/>
                    <a:lstStyle/>
                    <a:p>
                      <a:pPr marL="6350" marR="84455" indent="-6350" algn="l">
                        <a:lnSpc>
                          <a:spcPct val="107000"/>
                        </a:lnSpc>
                        <a:spcAft>
                          <a:spcPts val="0"/>
                        </a:spcAft>
                      </a:pPr>
                      <a:r>
                        <a:rPr lang="sk-SK" sz="700" dirty="0">
                          <a:effectLst/>
                        </a:rPr>
                        <a:t>RSO4.7  </a:t>
                      </a:r>
                      <a:endParaRPr lang="sk-SK" sz="700" dirty="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tc>
                  <a:txBody>
                    <a:bodyPr/>
                    <a:lstStyle/>
                    <a:p>
                      <a:pPr marL="1270" marR="84455" indent="-6350" algn="l">
                        <a:lnSpc>
                          <a:spcPct val="107000"/>
                        </a:lnSpc>
                        <a:spcAft>
                          <a:spcPts val="0"/>
                        </a:spcAft>
                      </a:pPr>
                      <a:r>
                        <a:rPr lang="sk-SK" sz="700" dirty="0">
                          <a:effectLst/>
                        </a:rPr>
                        <a:t>4P9 Dostupné bývanie </a:t>
                      </a:r>
                      <a:endParaRPr lang="sk-SK" sz="700" dirty="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tc>
                  <a:txBody>
                    <a:bodyPr/>
                    <a:lstStyle/>
                    <a:p>
                      <a:pPr marL="342900" marR="81280" lvl="0" indent="-342900" algn="just" fontAlgn="base">
                        <a:lnSpc>
                          <a:spcPct val="100000"/>
                        </a:lnSpc>
                        <a:spcAft>
                          <a:spcPts val="5"/>
                        </a:spcAft>
                        <a:buClr>
                          <a:srgbClr val="00002E"/>
                        </a:buClr>
                        <a:buSzPts val="1000"/>
                        <a:buFont typeface="Symbol" panose="05050102010706020507" pitchFamily="18" charset="2"/>
                        <a:buChar char="-"/>
                      </a:pPr>
                      <a:r>
                        <a:rPr lang="sk-SK" sz="700" u="none" strike="noStrike" dirty="0">
                          <a:effectLst/>
                          <a:uFill>
                            <a:solidFill>
                              <a:srgbClr val="000000"/>
                            </a:solidFill>
                          </a:uFill>
                        </a:rPr>
                        <a:t>objekty sociálneho nájomného bývania (MRK) </a:t>
                      </a:r>
                    </a:p>
                    <a:p>
                      <a:pPr marL="342900" marR="81280" lvl="0" indent="-342900" algn="just" fontAlgn="base">
                        <a:lnSpc>
                          <a:spcPct val="100000"/>
                        </a:lnSpc>
                        <a:spcAft>
                          <a:spcPts val="5"/>
                        </a:spcAft>
                        <a:buClr>
                          <a:srgbClr val="00002E"/>
                        </a:buClr>
                        <a:buSzPts val="1000"/>
                        <a:buFont typeface="Symbol" panose="05050102010706020507" pitchFamily="18" charset="2"/>
                        <a:buChar char="-"/>
                      </a:pPr>
                      <a:r>
                        <a:rPr lang="sk-SK" sz="700" u="none" strike="noStrike" dirty="0">
                          <a:effectLst/>
                          <a:uFill>
                            <a:solidFill>
                              <a:srgbClr val="000000"/>
                            </a:solidFill>
                          </a:uFill>
                        </a:rPr>
                        <a:t>bývanie pre sociálne vylúčené </a:t>
                      </a:r>
                      <a:r>
                        <a:rPr lang="sk-SK" sz="700" u="none" strike="noStrike" dirty="0" smtClean="0">
                          <a:effectLst/>
                          <a:uFill>
                            <a:solidFill>
                              <a:srgbClr val="000000"/>
                            </a:solidFill>
                          </a:uFill>
                        </a:rPr>
                        <a:t>osoby</a:t>
                      </a:r>
                      <a:r>
                        <a:rPr lang="sk-SK" sz="700" u="none" strike="noStrike" baseline="0" dirty="0" smtClean="0">
                          <a:effectLst/>
                          <a:uFill>
                            <a:solidFill>
                              <a:srgbClr val="000000"/>
                            </a:solidFill>
                          </a:uFill>
                        </a:rPr>
                        <a:t> </a:t>
                      </a:r>
                      <a:r>
                        <a:rPr lang="sk-SK" sz="700" u="none" strike="noStrike" dirty="0" smtClean="0">
                          <a:effectLst/>
                          <a:uFill>
                            <a:solidFill>
                              <a:srgbClr val="000000"/>
                            </a:solidFill>
                          </a:uFill>
                        </a:rPr>
                        <a:t>(fin</a:t>
                      </a:r>
                      <a:r>
                        <a:rPr lang="sk-SK" sz="700" u="none" strike="noStrike" dirty="0">
                          <a:effectLst/>
                          <a:uFill>
                            <a:solidFill>
                              <a:srgbClr val="000000"/>
                            </a:solidFill>
                          </a:uFill>
                        </a:rPr>
                        <a:t>. </a:t>
                      </a:r>
                      <a:r>
                        <a:rPr lang="sk-SK" sz="700" dirty="0" smtClean="0">
                          <a:effectLst/>
                        </a:rPr>
                        <a:t>nástroje</a:t>
                      </a:r>
                      <a:r>
                        <a:rPr lang="sk-SK" sz="700" dirty="0">
                          <a:effectLst/>
                        </a:rPr>
                        <a:t>) </a:t>
                      </a:r>
                      <a:endParaRPr lang="sk-SK" sz="700" dirty="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tc>
                <a:tc>
                  <a:txBody>
                    <a:bodyPr/>
                    <a:lstStyle/>
                    <a:p>
                      <a:pPr marL="6350" marR="68580" indent="-6350" algn="r">
                        <a:lnSpc>
                          <a:spcPct val="107000"/>
                        </a:lnSpc>
                        <a:spcAft>
                          <a:spcPts val="0"/>
                        </a:spcAft>
                      </a:pPr>
                      <a:r>
                        <a:rPr lang="sk-SK" sz="700" dirty="0">
                          <a:effectLst/>
                        </a:rPr>
                        <a:t>74 000 000 </a:t>
                      </a:r>
                      <a:endParaRPr lang="sk-SK" sz="700" dirty="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extLst>
                  <a:ext uri="{0D108BD9-81ED-4DB2-BD59-A6C34878D82A}">
                    <a16:rowId xmlns:a16="http://schemas.microsoft.com/office/drawing/2014/main" val="3520053178"/>
                  </a:ext>
                </a:extLst>
              </a:tr>
              <a:tr h="348154">
                <a:tc vMerge="1">
                  <a:txBody>
                    <a:bodyPr/>
                    <a:lstStyle/>
                    <a:p>
                      <a:endParaRPr lang="sk-SK"/>
                    </a:p>
                  </a:txBody>
                  <a:tcPr/>
                </a:tc>
                <a:tc>
                  <a:txBody>
                    <a:bodyPr/>
                    <a:lstStyle/>
                    <a:p>
                      <a:pPr marL="6350" marR="84455" indent="-6350" algn="l">
                        <a:lnSpc>
                          <a:spcPct val="107000"/>
                        </a:lnSpc>
                        <a:spcAft>
                          <a:spcPts val="0"/>
                        </a:spcAft>
                      </a:pPr>
                      <a:r>
                        <a:rPr lang="sk-SK" sz="700">
                          <a:effectLst/>
                        </a:rPr>
                        <a:t>neuplatňuje sa </a:t>
                      </a:r>
                      <a:endParaRPr lang="sk-SK" sz="70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tc>
                  <a:txBody>
                    <a:bodyPr/>
                    <a:lstStyle/>
                    <a:p>
                      <a:pPr marL="1270" marR="84455" indent="-6350" algn="l">
                        <a:lnSpc>
                          <a:spcPct val="107000"/>
                        </a:lnSpc>
                        <a:spcAft>
                          <a:spcPts val="0"/>
                        </a:spcAft>
                      </a:pPr>
                      <a:r>
                        <a:rPr lang="sk-SK" sz="700">
                          <a:effectLst/>
                        </a:rPr>
                        <a:t>4P10 Zručnosti v civilnej pripravenosti </a:t>
                      </a:r>
                      <a:endParaRPr lang="sk-SK" sz="70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tc>
                  <a:txBody>
                    <a:bodyPr/>
                    <a:lstStyle/>
                    <a:p>
                      <a:pPr marL="83185" marR="84455" indent="-82550" algn="l">
                        <a:lnSpc>
                          <a:spcPct val="107000"/>
                        </a:lnSpc>
                        <a:spcAft>
                          <a:spcPts val="0"/>
                        </a:spcAft>
                      </a:pPr>
                      <a:r>
                        <a:rPr lang="sk-SK" sz="700" dirty="0">
                          <a:effectLst/>
                        </a:rPr>
                        <a:t>- </a:t>
                      </a:r>
                      <a:r>
                        <a:rPr lang="sk-SK" sz="700" dirty="0" smtClean="0">
                          <a:effectLst/>
                        </a:rPr>
                        <a:t>civilná </a:t>
                      </a:r>
                      <a:r>
                        <a:rPr lang="sk-SK" sz="700" dirty="0">
                          <a:effectLst/>
                        </a:rPr>
                        <a:t>pripravenosť zdravotníckeho personálu </a:t>
                      </a:r>
                      <a:endParaRPr lang="sk-SK" sz="700" dirty="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tc>
                <a:tc>
                  <a:txBody>
                    <a:bodyPr/>
                    <a:lstStyle/>
                    <a:p>
                      <a:pPr marL="6350" marR="68580" indent="-6350" algn="r">
                        <a:lnSpc>
                          <a:spcPct val="107000"/>
                        </a:lnSpc>
                        <a:spcAft>
                          <a:spcPts val="0"/>
                        </a:spcAft>
                      </a:pPr>
                      <a:r>
                        <a:rPr lang="sk-SK" sz="700">
                          <a:effectLst/>
                        </a:rPr>
                        <a:t>2 378 000 </a:t>
                      </a:r>
                      <a:endParaRPr lang="sk-SK" sz="70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extLst>
                  <a:ext uri="{0D108BD9-81ED-4DB2-BD59-A6C34878D82A}">
                    <a16:rowId xmlns:a16="http://schemas.microsoft.com/office/drawing/2014/main" val="2102436912"/>
                  </a:ext>
                </a:extLst>
              </a:tr>
              <a:tr h="595685">
                <a:tc gridSpan="3">
                  <a:txBody>
                    <a:bodyPr/>
                    <a:lstStyle/>
                    <a:p>
                      <a:pPr marL="635" marR="84455" indent="-6350" algn="l">
                        <a:lnSpc>
                          <a:spcPct val="107000"/>
                        </a:lnSpc>
                        <a:spcAft>
                          <a:spcPts val="0"/>
                        </a:spcAft>
                      </a:pPr>
                      <a:r>
                        <a:rPr lang="sk-SK" sz="700" dirty="0">
                          <a:effectLst/>
                        </a:rPr>
                        <a:t>Integrované územné investície vyšších územných celkov (VÚC) a udržateľného mestského rozvoja (UMR) </a:t>
                      </a:r>
                      <a:endParaRPr lang="sk-SK" sz="700" dirty="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tc hMerge="1">
                  <a:txBody>
                    <a:bodyPr/>
                    <a:lstStyle/>
                    <a:p>
                      <a:endParaRPr lang="sk-SK"/>
                    </a:p>
                  </a:txBody>
                  <a:tcPr/>
                </a:tc>
                <a:tc hMerge="1">
                  <a:txBody>
                    <a:bodyPr/>
                    <a:lstStyle/>
                    <a:p>
                      <a:endParaRPr lang="sk-SK"/>
                    </a:p>
                  </a:txBody>
                  <a:tcPr/>
                </a:tc>
                <a:tc>
                  <a:txBody>
                    <a:bodyPr/>
                    <a:lstStyle/>
                    <a:p>
                      <a:pPr marL="342900" marR="84455" lvl="0" indent="-342900" algn="l" fontAlgn="base">
                        <a:lnSpc>
                          <a:spcPct val="107000"/>
                        </a:lnSpc>
                        <a:spcAft>
                          <a:spcPts val="0"/>
                        </a:spcAft>
                        <a:buClr>
                          <a:srgbClr val="00002E"/>
                        </a:buClr>
                        <a:buSzPts val="1000"/>
                        <a:buFont typeface="Symbol" panose="05050102010706020507" pitchFamily="18" charset="2"/>
                        <a:buChar char="-"/>
                      </a:pPr>
                      <a:r>
                        <a:rPr lang="sk-SK" sz="700" u="none" strike="noStrike">
                          <a:effectLst/>
                          <a:uFill>
                            <a:solidFill>
                              <a:srgbClr val="000000"/>
                            </a:solidFill>
                          </a:uFill>
                        </a:rPr>
                        <a:t>internáty </a:t>
                      </a:r>
                    </a:p>
                    <a:p>
                      <a:pPr marL="342900" marR="84455" lvl="0" indent="-342900" algn="l" fontAlgn="base">
                        <a:lnSpc>
                          <a:spcPct val="100000"/>
                        </a:lnSpc>
                        <a:spcAft>
                          <a:spcPts val="0"/>
                        </a:spcAft>
                        <a:buClr>
                          <a:srgbClr val="00002E"/>
                        </a:buClr>
                        <a:buSzPts val="1000"/>
                        <a:buFont typeface="Symbol" panose="05050102010706020507" pitchFamily="18" charset="2"/>
                        <a:buChar char="-"/>
                      </a:pPr>
                      <a:r>
                        <a:rPr lang="sk-SK" sz="700" u="none" strike="noStrike">
                          <a:effectLst/>
                          <a:uFill>
                            <a:solidFill>
                              <a:srgbClr val="000000"/>
                            </a:solidFill>
                          </a:uFill>
                        </a:rPr>
                        <a:t>nájomné bývanie </a:t>
                      </a:r>
                    </a:p>
                    <a:p>
                      <a:pPr marL="342900" marR="84455" lvl="0" indent="-342900" algn="l" fontAlgn="base">
                        <a:lnSpc>
                          <a:spcPct val="107000"/>
                        </a:lnSpc>
                        <a:spcAft>
                          <a:spcPts val="0"/>
                        </a:spcAft>
                        <a:buClr>
                          <a:srgbClr val="00002E"/>
                        </a:buClr>
                        <a:buSzPts val="1000"/>
                        <a:buFont typeface="Symbol" panose="05050102010706020507" pitchFamily="18" charset="2"/>
                        <a:buChar char="-"/>
                      </a:pPr>
                      <a:r>
                        <a:rPr lang="sk-SK" sz="700" u="none" strike="noStrike">
                          <a:effectLst/>
                          <a:uFill>
                            <a:solidFill>
                              <a:srgbClr val="000000"/>
                            </a:solidFill>
                          </a:uFill>
                        </a:rPr>
                        <a:t>civilná pripravenosť územia </a:t>
                      </a:r>
                      <a:endParaRPr lang="sk-SK" sz="700" u="none" strike="noStrike">
                        <a:solidFill>
                          <a:srgbClr val="00002E"/>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txBody>
                  <a:tcPr marL="15813" marR="0" marT="6207" marB="0" anchor="ctr"/>
                </a:tc>
                <a:tc>
                  <a:txBody>
                    <a:bodyPr/>
                    <a:lstStyle/>
                    <a:p>
                      <a:pPr marL="6350" marR="68580" indent="-6350" algn="r">
                        <a:lnSpc>
                          <a:spcPct val="107000"/>
                        </a:lnSpc>
                        <a:spcAft>
                          <a:spcPts val="0"/>
                        </a:spcAft>
                      </a:pPr>
                      <a:r>
                        <a:rPr lang="sk-SK" sz="700">
                          <a:effectLst/>
                        </a:rPr>
                        <a:t>61 500 000 </a:t>
                      </a:r>
                      <a:endParaRPr lang="sk-SK" sz="70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nchor="ctr"/>
                </a:tc>
                <a:extLst>
                  <a:ext uri="{0D108BD9-81ED-4DB2-BD59-A6C34878D82A}">
                    <a16:rowId xmlns:a16="http://schemas.microsoft.com/office/drawing/2014/main" val="1336412990"/>
                  </a:ext>
                </a:extLst>
              </a:tr>
              <a:tr h="175583">
                <a:tc gridSpan="4">
                  <a:txBody>
                    <a:bodyPr/>
                    <a:lstStyle/>
                    <a:p>
                      <a:pPr marL="635" marR="84455" indent="-6350" algn="l">
                        <a:lnSpc>
                          <a:spcPct val="107000"/>
                        </a:lnSpc>
                        <a:spcAft>
                          <a:spcPts val="0"/>
                        </a:spcAft>
                      </a:pPr>
                      <a:r>
                        <a:rPr lang="sk-SK" sz="700">
                          <a:effectLst/>
                        </a:rPr>
                        <a:t>SPOLU </a:t>
                      </a:r>
                      <a:endParaRPr lang="sk-SK" sz="70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tc>
                <a:tc hMerge="1">
                  <a:txBody>
                    <a:bodyPr/>
                    <a:lstStyle/>
                    <a:p>
                      <a:endParaRPr lang="sk-SK"/>
                    </a:p>
                  </a:txBody>
                  <a:tcPr/>
                </a:tc>
                <a:tc hMerge="1">
                  <a:txBody>
                    <a:bodyPr/>
                    <a:lstStyle/>
                    <a:p>
                      <a:endParaRPr lang="sk-SK"/>
                    </a:p>
                  </a:txBody>
                  <a:tcPr/>
                </a:tc>
                <a:tc hMerge="1">
                  <a:txBody>
                    <a:bodyPr/>
                    <a:lstStyle/>
                    <a:p>
                      <a:endParaRPr lang="sk-SK"/>
                    </a:p>
                  </a:txBody>
                  <a:tcPr/>
                </a:tc>
                <a:tc>
                  <a:txBody>
                    <a:bodyPr/>
                    <a:lstStyle/>
                    <a:p>
                      <a:pPr marL="6350" marR="68580" indent="-6350" algn="r">
                        <a:lnSpc>
                          <a:spcPct val="107000"/>
                        </a:lnSpc>
                        <a:spcAft>
                          <a:spcPts val="0"/>
                        </a:spcAft>
                      </a:pPr>
                      <a:r>
                        <a:rPr lang="sk-SK" sz="700" dirty="0">
                          <a:effectLst/>
                        </a:rPr>
                        <a:t>860 088 954 </a:t>
                      </a:r>
                      <a:endParaRPr lang="sk-SK" sz="700" dirty="0">
                        <a:solidFill>
                          <a:srgbClr val="00002E"/>
                        </a:solidFill>
                        <a:effectLst/>
                        <a:latin typeface="Arial" panose="020B0604020202020204" pitchFamily="34" charset="0"/>
                        <a:ea typeface="Arial" panose="020B0604020202020204" pitchFamily="34" charset="0"/>
                        <a:cs typeface="Times New Roman" panose="02020603050405020304" pitchFamily="18" charset="0"/>
                      </a:endParaRPr>
                    </a:p>
                  </a:txBody>
                  <a:tcPr marL="15813" marR="0" marT="6207" marB="0"/>
                </a:tc>
                <a:extLst>
                  <a:ext uri="{0D108BD9-81ED-4DB2-BD59-A6C34878D82A}">
                    <a16:rowId xmlns:a16="http://schemas.microsoft.com/office/drawing/2014/main" val="1209989486"/>
                  </a:ext>
                </a:extLst>
              </a:tr>
            </a:tbl>
          </a:graphicData>
        </a:graphic>
      </p:graphicFrame>
      <p:sp>
        <p:nvSpPr>
          <p:cNvPr id="7" name="Rectangle 2"/>
          <p:cNvSpPr>
            <a:spLocks noChangeArrowheads="1"/>
          </p:cNvSpPr>
          <p:nvPr/>
        </p:nvSpPr>
        <p:spPr bwMode="auto">
          <a:xfrm>
            <a:off x="-5975613" y="79566"/>
            <a:ext cx="20184138"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685800"/>
            <a:r>
              <a:rPr lang="sk-SK" altLang="sk-SK" sz="750" b="1">
                <a:solidFill>
                  <a:srgbClr val="000000"/>
                </a:solidFill>
                <a:ea typeface="Arial" panose="020B0604020202020204" pitchFamily="34" charset="0"/>
              </a:rPr>
              <a:t>Tab. 2: Návrh podpory MPS v rámci P SK </a:t>
            </a:r>
            <a:endParaRPr lang="sk-SK" altLang="sk-SK" sz="1350"/>
          </a:p>
        </p:txBody>
      </p:sp>
      <p:sp>
        <p:nvSpPr>
          <p:cNvPr id="9" name="Podnadpis 6"/>
          <p:cNvSpPr txBox="1">
            <a:spLocks/>
          </p:cNvSpPr>
          <p:nvPr/>
        </p:nvSpPr>
        <p:spPr>
          <a:xfrm>
            <a:off x="2425390" y="1"/>
            <a:ext cx="4337825" cy="251848"/>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sk-SK" sz="1050" b="1" dirty="0">
                <a:latin typeface="Arial" panose="020B0604020202020204" pitchFamily="34" charset="0"/>
                <a:cs typeface="Arial" panose="020B0604020202020204" pitchFamily="34" charset="0"/>
              </a:rPr>
              <a:t>Návrh podpory MPS v rámci P SK </a:t>
            </a:r>
          </a:p>
        </p:txBody>
      </p:sp>
    </p:spTree>
    <p:extLst>
      <p:ext uri="{BB962C8B-B14F-4D97-AF65-F5344CB8AC3E}">
        <p14:creationId xmlns:p14="http://schemas.microsoft.com/office/powerpoint/2010/main" val="8082396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dnadpis 6"/>
          <p:cNvSpPr txBox="1">
            <a:spLocks/>
          </p:cNvSpPr>
          <p:nvPr/>
        </p:nvSpPr>
        <p:spPr>
          <a:xfrm>
            <a:off x="2436541" y="0"/>
            <a:ext cx="4337825" cy="306659"/>
          </a:xfrm>
          <a:prstGeom prst="rect">
            <a:avLst/>
          </a:prstGeom>
        </p:spPr>
        <p:txBody>
          <a:bodyPr vert="horz" lIns="68580" tIns="34290" rIns="68580" bIns="3429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sk-SK" sz="1350" b="1" dirty="0">
                <a:latin typeface="Arial" panose="020B0604020202020204" pitchFamily="34" charset="0"/>
                <a:cs typeface="Arial" panose="020B0604020202020204" pitchFamily="34" charset="0"/>
              </a:rPr>
              <a:t>Prehľad všetkých realizovaných a plánovaných transferov do priorít MPS v členení podľa jednotlivých poskytovateľov </a:t>
            </a:r>
          </a:p>
        </p:txBody>
      </p:sp>
      <p:graphicFrame>
        <p:nvGraphicFramePr>
          <p:cNvPr id="2" name="Tabuľka 1"/>
          <p:cNvGraphicFramePr>
            <a:graphicFrameLocks noGrp="1"/>
          </p:cNvGraphicFramePr>
          <p:nvPr>
            <p:extLst>
              <p:ext uri="{D42A27DB-BD31-4B8C-83A1-F6EECF244321}">
                <p14:modId xmlns:p14="http://schemas.microsoft.com/office/powerpoint/2010/main" val="2386358814"/>
              </p:ext>
            </p:extLst>
          </p:nvPr>
        </p:nvGraphicFramePr>
        <p:xfrm>
          <a:off x="167640" y="306659"/>
          <a:ext cx="8769096" cy="5086731"/>
        </p:xfrm>
        <a:graphic>
          <a:graphicData uri="http://schemas.openxmlformats.org/drawingml/2006/table">
            <a:tbl>
              <a:tblPr firstRow="1" firstCol="1" bandRow="1">
                <a:tableStyleId>{5C22544A-7EE6-4342-B048-85BDC9FD1C3A}</a:tableStyleId>
              </a:tblPr>
              <a:tblGrid>
                <a:gridCol w="2484872">
                  <a:extLst>
                    <a:ext uri="{9D8B030D-6E8A-4147-A177-3AD203B41FA5}">
                      <a16:colId xmlns:a16="http://schemas.microsoft.com/office/drawing/2014/main" val="1136043784"/>
                    </a:ext>
                  </a:extLst>
                </a:gridCol>
                <a:gridCol w="1568265">
                  <a:extLst>
                    <a:ext uri="{9D8B030D-6E8A-4147-A177-3AD203B41FA5}">
                      <a16:colId xmlns:a16="http://schemas.microsoft.com/office/drawing/2014/main" val="3422063971"/>
                    </a:ext>
                  </a:extLst>
                </a:gridCol>
                <a:gridCol w="1572915">
                  <a:extLst>
                    <a:ext uri="{9D8B030D-6E8A-4147-A177-3AD203B41FA5}">
                      <a16:colId xmlns:a16="http://schemas.microsoft.com/office/drawing/2014/main" val="2762640424"/>
                    </a:ext>
                  </a:extLst>
                </a:gridCol>
                <a:gridCol w="1572915">
                  <a:extLst>
                    <a:ext uri="{9D8B030D-6E8A-4147-A177-3AD203B41FA5}">
                      <a16:colId xmlns:a16="http://schemas.microsoft.com/office/drawing/2014/main" val="2606004505"/>
                    </a:ext>
                  </a:extLst>
                </a:gridCol>
                <a:gridCol w="1570129">
                  <a:extLst>
                    <a:ext uri="{9D8B030D-6E8A-4147-A177-3AD203B41FA5}">
                      <a16:colId xmlns:a16="http://schemas.microsoft.com/office/drawing/2014/main" val="249229216"/>
                    </a:ext>
                  </a:extLst>
                </a:gridCol>
              </a:tblGrid>
              <a:tr h="212115">
                <a:tc>
                  <a:txBody>
                    <a:bodyPr/>
                    <a:lstStyle/>
                    <a:p>
                      <a:pPr marR="69850" algn="ctr">
                        <a:lnSpc>
                          <a:spcPct val="107000"/>
                        </a:lnSpc>
                        <a:spcAft>
                          <a:spcPts val="0"/>
                        </a:spcAft>
                      </a:pPr>
                      <a:r>
                        <a:rPr lang="sk-SK" sz="800" dirty="0">
                          <a:effectLst/>
                        </a:rPr>
                        <a:t>Poskytovateľ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nchor="ctr"/>
                </a:tc>
                <a:tc>
                  <a:txBody>
                    <a:bodyPr/>
                    <a:lstStyle/>
                    <a:p>
                      <a:pPr marR="68580" algn="ctr">
                        <a:lnSpc>
                          <a:spcPct val="107000"/>
                        </a:lnSpc>
                        <a:spcAft>
                          <a:spcPts val="0"/>
                        </a:spcAft>
                      </a:pPr>
                      <a:r>
                        <a:rPr lang="sk-SK" sz="800" dirty="0">
                          <a:effectLst/>
                        </a:rPr>
                        <a:t>Priority </a:t>
                      </a:r>
                    </a:p>
                    <a:p>
                      <a:pPr marR="70485" algn="ctr">
                        <a:lnSpc>
                          <a:spcPct val="107000"/>
                        </a:lnSpc>
                        <a:spcAft>
                          <a:spcPts val="0"/>
                        </a:spcAft>
                      </a:pPr>
                      <a:r>
                        <a:rPr lang="sk-SK" sz="800" dirty="0">
                          <a:effectLst/>
                        </a:rPr>
                        <a:t>MPS/RSO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nchor="ctr"/>
                </a:tc>
                <a:tc>
                  <a:txBody>
                    <a:bodyPr/>
                    <a:lstStyle/>
                    <a:p>
                      <a:pPr algn="ctr">
                        <a:lnSpc>
                          <a:spcPct val="107000"/>
                        </a:lnSpc>
                        <a:spcAft>
                          <a:spcPts val="0"/>
                        </a:spcAft>
                      </a:pPr>
                      <a:r>
                        <a:rPr lang="sk-SK" sz="800" dirty="0">
                          <a:effectLst/>
                        </a:rPr>
                        <a:t>Realizované transfery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algn="ctr">
                        <a:lnSpc>
                          <a:spcPct val="100000"/>
                        </a:lnSpc>
                        <a:spcAft>
                          <a:spcPts val="0"/>
                        </a:spcAft>
                      </a:pPr>
                      <a:r>
                        <a:rPr lang="sk-SK" sz="800">
                          <a:effectLst/>
                        </a:rPr>
                        <a:t>Plánované transfery </a:t>
                      </a:r>
                    </a:p>
                    <a:p>
                      <a:pPr marR="71120" algn="ctr">
                        <a:lnSpc>
                          <a:spcPct val="107000"/>
                        </a:lnSpc>
                        <a:spcAft>
                          <a:spcPts val="0"/>
                        </a:spcAft>
                      </a:pPr>
                      <a:r>
                        <a:rPr lang="sk-SK" sz="800">
                          <a:effectLst/>
                        </a:rPr>
                        <a:t>(eur)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ctr">
                        <a:lnSpc>
                          <a:spcPct val="107000"/>
                        </a:lnSpc>
                        <a:spcAft>
                          <a:spcPts val="0"/>
                        </a:spcAft>
                      </a:pPr>
                      <a:r>
                        <a:rPr lang="sk-SK" sz="800">
                          <a:effectLst/>
                        </a:rPr>
                        <a:t>Spolu </a:t>
                      </a:r>
                    </a:p>
                    <a:p>
                      <a:pPr marR="68580" algn="ctr">
                        <a:lnSpc>
                          <a:spcPct val="107000"/>
                        </a:lnSpc>
                        <a:spcAft>
                          <a:spcPts val="0"/>
                        </a:spcAft>
                      </a:pPr>
                      <a:r>
                        <a:rPr lang="sk-SK" sz="800">
                          <a:effectLst/>
                        </a:rPr>
                        <a:t>(eur)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nchor="ctr"/>
                </a:tc>
                <a:extLst>
                  <a:ext uri="{0D108BD9-81ED-4DB2-BD59-A6C34878D82A}">
                    <a16:rowId xmlns:a16="http://schemas.microsoft.com/office/drawing/2014/main" val="2285740626"/>
                  </a:ext>
                </a:extLst>
              </a:tr>
              <a:tr h="105199">
                <a:tc>
                  <a:txBody>
                    <a:bodyPr/>
                    <a:lstStyle/>
                    <a:p>
                      <a:pPr marR="68580" algn="ctr">
                        <a:lnSpc>
                          <a:spcPct val="107000"/>
                        </a:lnSpc>
                        <a:spcAft>
                          <a:spcPts val="0"/>
                        </a:spcAft>
                      </a:pPr>
                      <a:r>
                        <a:rPr lang="sk-SK" sz="800" dirty="0">
                          <a:effectLst/>
                        </a:rPr>
                        <a:t>Spolu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a:lnSpc>
                          <a:spcPct val="107000"/>
                        </a:lnSpc>
                        <a:spcAft>
                          <a:spcPts val="0"/>
                        </a:spcAft>
                      </a:pPr>
                      <a:r>
                        <a:rPr lang="sk-SK" sz="800" dirty="0">
                          <a:effectLst/>
                        </a:rPr>
                        <a:t>Spolu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33655" algn="r">
                        <a:lnSpc>
                          <a:spcPct val="107000"/>
                        </a:lnSpc>
                        <a:spcAft>
                          <a:spcPts val="0"/>
                        </a:spcAft>
                      </a:pPr>
                      <a:r>
                        <a:rPr lang="sk-SK" sz="800" dirty="0">
                          <a:effectLst/>
                        </a:rPr>
                        <a:t> </a:t>
                      </a:r>
                      <a:endParaRPr lang="sk-SK"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dirty="0">
                          <a:effectLst/>
                        </a:rPr>
                        <a:t>860 088 954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dirty="0">
                          <a:effectLst/>
                        </a:rPr>
                        <a:t>1 234 871 353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4187678499"/>
                  </a:ext>
                </a:extLst>
              </a:tr>
              <a:tr h="105199">
                <a:tc rowSpan="4">
                  <a:txBody>
                    <a:bodyPr/>
                    <a:lstStyle/>
                    <a:p>
                      <a:pPr algn="ctr">
                        <a:lnSpc>
                          <a:spcPct val="107000"/>
                        </a:lnSpc>
                        <a:spcAft>
                          <a:spcPts val="0"/>
                        </a:spcAft>
                      </a:pPr>
                      <a:r>
                        <a:rPr lang="sk-SK" sz="800" dirty="0" smtClean="0">
                          <a:effectLst/>
                        </a:rPr>
                        <a:t>Ministerstvo investícií, regionálneho rozvoja a informatizácie SR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nchor="ctr"/>
                </a:tc>
                <a:tc>
                  <a:txBody>
                    <a:bodyPr/>
                    <a:lstStyle/>
                    <a:p>
                      <a:pPr>
                        <a:lnSpc>
                          <a:spcPct val="107000"/>
                        </a:lnSpc>
                        <a:spcAft>
                          <a:spcPts val="0"/>
                        </a:spcAft>
                      </a:pPr>
                      <a:r>
                        <a:rPr lang="sk-SK" sz="800" dirty="0" smtClean="0">
                          <a:effectLst/>
                        </a:rPr>
                        <a:t>Spolu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smtClean="0">
                          <a:effectLst/>
                        </a:rPr>
                        <a:t>20 000 000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smtClean="0">
                          <a:effectLst/>
                        </a:rPr>
                        <a:t>241 229 737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dirty="0" smtClean="0">
                          <a:effectLst/>
                        </a:rPr>
                        <a:t>261 229 737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501589805"/>
                  </a:ext>
                </a:extLst>
              </a:tr>
              <a:tr h="105199">
                <a:tc vMerge="1">
                  <a:txBody>
                    <a:bodyPr/>
                    <a:lstStyle/>
                    <a:p>
                      <a:endParaRPr lang="sk-SK"/>
                    </a:p>
                  </a:txBody>
                  <a:tcPr/>
                </a:tc>
                <a:tc>
                  <a:txBody>
                    <a:bodyPr/>
                    <a:lstStyle/>
                    <a:p>
                      <a:pPr>
                        <a:lnSpc>
                          <a:spcPct val="107000"/>
                        </a:lnSpc>
                        <a:spcAft>
                          <a:spcPts val="0"/>
                        </a:spcAft>
                      </a:pPr>
                      <a:r>
                        <a:rPr lang="sk-SK" sz="800" smtClean="0">
                          <a:effectLst/>
                        </a:rPr>
                        <a:t>1P3 / RSO1.6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dirty="0" smtClean="0">
                          <a:effectLst/>
                        </a:rPr>
                        <a:t>20 000 000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smtClean="0">
                          <a:effectLst/>
                        </a:rPr>
                        <a:t>-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smtClean="0">
                          <a:effectLst/>
                        </a:rPr>
                        <a:t>20 000 000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1517142705"/>
                  </a:ext>
                </a:extLst>
              </a:tr>
              <a:tr h="105199">
                <a:tc vMerge="1">
                  <a:txBody>
                    <a:bodyPr/>
                    <a:lstStyle/>
                    <a:p>
                      <a:endParaRPr lang="sk-SK"/>
                    </a:p>
                  </a:txBody>
                  <a:tcPr/>
                </a:tc>
                <a:tc>
                  <a:txBody>
                    <a:bodyPr/>
                    <a:lstStyle/>
                    <a:p>
                      <a:pPr>
                        <a:lnSpc>
                          <a:spcPct val="107000"/>
                        </a:lnSpc>
                        <a:spcAft>
                          <a:spcPts val="0"/>
                        </a:spcAft>
                      </a:pPr>
                      <a:r>
                        <a:rPr lang="sk-SK" sz="800" smtClean="0">
                          <a:effectLst/>
                        </a:rPr>
                        <a:t>1P5 / RSO1.7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dirty="0" smtClean="0">
                          <a:effectLst/>
                        </a:rPr>
                        <a:t>-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smtClean="0">
                          <a:effectLst/>
                        </a:rPr>
                        <a:t>21 208 961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7945" algn="r">
                        <a:lnSpc>
                          <a:spcPct val="107000"/>
                        </a:lnSpc>
                        <a:spcAft>
                          <a:spcPts val="0"/>
                        </a:spcAft>
                      </a:pPr>
                      <a:r>
                        <a:rPr lang="sk-SK" sz="800" smtClean="0">
                          <a:effectLst/>
                        </a:rPr>
                        <a:t>21 208 961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971145130"/>
                  </a:ext>
                </a:extLst>
              </a:tr>
              <a:tr h="105199">
                <a:tc vMerge="1">
                  <a:txBody>
                    <a:bodyPr/>
                    <a:lstStyle/>
                    <a:p>
                      <a:endParaRPr lang="sk-SK"/>
                    </a:p>
                  </a:txBody>
                  <a:tcPr/>
                </a:tc>
                <a:tc>
                  <a:txBody>
                    <a:bodyPr/>
                    <a:lstStyle/>
                    <a:p>
                      <a:pPr>
                        <a:lnSpc>
                          <a:spcPct val="107000"/>
                        </a:lnSpc>
                        <a:spcAft>
                          <a:spcPts val="0"/>
                        </a:spcAft>
                      </a:pPr>
                      <a:r>
                        <a:rPr lang="sk-SK" sz="800" smtClean="0">
                          <a:effectLst/>
                        </a:rPr>
                        <a:t>3P2 / RSO3.3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dirty="0" smtClean="0">
                          <a:effectLst/>
                        </a:rPr>
                        <a:t>-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smtClean="0">
                          <a:effectLst/>
                        </a:rPr>
                        <a:t>220 020 776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smtClean="0">
                          <a:effectLst/>
                        </a:rPr>
                        <a:t>220 020 776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3868526661"/>
                  </a:ext>
                </a:extLst>
              </a:tr>
              <a:tr h="105199">
                <a:tc rowSpan="4">
                  <a:txBody>
                    <a:bodyPr/>
                    <a:lstStyle/>
                    <a:p>
                      <a:pPr algn="ctr">
                        <a:lnSpc>
                          <a:spcPct val="107000"/>
                        </a:lnSpc>
                        <a:spcAft>
                          <a:spcPts val="0"/>
                        </a:spcAft>
                      </a:pPr>
                      <a:r>
                        <a:rPr lang="sk-SK" sz="800" dirty="0" smtClean="0">
                          <a:effectLst/>
                        </a:rPr>
                        <a:t>Ministerstvo životného prostredia SR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nchor="ctr"/>
                </a:tc>
                <a:tc>
                  <a:txBody>
                    <a:bodyPr/>
                    <a:lstStyle/>
                    <a:p>
                      <a:pPr>
                        <a:lnSpc>
                          <a:spcPct val="107000"/>
                        </a:lnSpc>
                        <a:spcAft>
                          <a:spcPts val="0"/>
                        </a:spcAft>
                      </a:pPr>
                      <a:r>
                        <a:rPr lang="sk-SK" sz="800" smtClean="0">
                          <a:effectLst/>
                        </a:rPr>
                        <a:t>Spolu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L="29210" algn="r">
                        <a:lnSpc>
                          <a:spcPct val="107000"/>
                        </a:lnSpc>
                        <a:spcAft>
                          <a:spcPts val="0"/>
                        </a:spcAft>
                      </a:pPr>
                      <a:r>
                        <a:rPr lang="sk-SK" sz="800" dirty="0" smtClean="0">
                          <a:effectLst/>
                        </a:rPr>
                        <a:t>143 000 000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dirty="0" smtClean="0">
                          <a:effectLst/>
                        </a:rPr>
                        <a:t>100 000 000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smtClean="0">
                          <a:effectLst/>
                        </a:rPr>
                        <a:t>243 000 000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55773142"/>
                  </a:ext>
                </a:extLst>
              </a:tr>
              <a:tr h="105199">
                <a:tc vMerge="1">
                  <a:txBody>
                    <a:bodyPr/>
                    <a:lstStyle/>
                    <a:p>
                      <a:endParaRPr lang="sk-SK"/>
                    </a:p>
                  </a:txBody>
                  <a:tcPr/>
                </a:tc>
                <a:tc>
                  <a:txBody>
                    <a:bodyPr/>
                    <a:lstStyle/>
                    <a:p>
                      <a:pPr>
                        <a:lnSpc>
                          <a:spcPct val="107000"/>
                        </a:lnSpc>
                        <a:spcAft>
                          <a:spcPts val="0"/>
                        </a:spcAft>
                      </a:pPr>
                      <a:r>
                        <a:rPr lang="sk-SK" sz="800" smtClean="0">
                          <a:effectLst/>
                        </a:rPr>
                        <a:t>2P2 / RSO2.5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L="29210" algn="r">
                        <a:lnSpc>
                          <a:spcPct val="107000"/>
                        </a:lnSpc>
                        <a:spcAft>
                          <a:spcPts val="0"/>
                        </a:spcAft>
                      </a:pPr>
                      <a:r>
                        <a:rPr lang="sk-SK" sz="800" dirty="0" smtClean="0">
                          <a:effectLst/>
                        </a:rPr>
                        <a:t>143 000 000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dirty="0" smtClean="0">
                          <a:effectLst/>
                        </a:rPr>
                        <a:t>-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smtClean="0">
                          <a:effectLst/>
                        </a:rPr>
                        <a:t>143 000 000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1185489887"/>
                  </a:ext>
                </a:extLst>
              </a:tr>
              <a:tr h="105199">
                <a:tc vMerge="1">
                  <a:txBody>
                    <a:bodyPr/>
                    <a:lstStyle/>
                    <a:p>
                      <a:endParaRPr lang="sk-SK"/>
                    </a:p>
                  </a:txBody>
                  <a:tcPr/>
                </a:tc>
                <a:tc>
                  <a:txBody>
                    <a:bodyPr/>
                    <a:lstStyle/>
                    <a:p>
                      <a:pPr>
                        <a:lnSpc>
                          <a:spcPct val="107000"/>
                        </a:lnSpc>
                        <a:spcAft>
                          <a:spcPts val="0"/>
                        </a:spcAft>
                      </a:pPr>
                      <a:r>
                        <a:rPr lang="sk-SK" sz="800" smtClean="0">
                          <a:effectLst/>
                        </a:rPr>
                        <a:t>2P4 / RSO2.5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dirty="0" smtClean="0">
                          <a:effectLst/>
                        </a:rPr>
                        <a:t>-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dirty="0" smtClean="0">
                          <a:effectLst/>
                        </a:rPr>
                        <a:t>60 000 000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smtClean="0">
                          <a:effectLst/>
                        </a:rPr>
                        <a:t>60 000 000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4174457794"/>
                  </a:ext>
                </a:extLst>
              </a:tr>
              <a:tr h="105199">
                <a:tc vMerge="1">
                  <a:txBody>
                    <a:bodyPr/>
                    <a:lstStyle/>
                    <a:p>
                      <a:endParaRPr lang="sk-SK"/>
                    </a:p>
                  </a:txBody>
                  <a:tcPr/>
                </a:tc>
                <a:tc>
                  <a:txBody>
                    <a:bodyPr/>
                    <a:lstStyle/>
                    <a:p>
                      <a:pPr>
                        <a:lnSpc>
                          <a:spcPct val="107000"/>
                        </a:lnSpc>
                        <a:spcAft>
                          <a:spcPts val="0"/>
                        </a:spcAft>
                      </a:pPr>
                      <a:r>
                        <a:rPr lang="sk-SK" sz="800" smtClean="0">
                          <a:effectLst/>
                        </a:rPr>
                        <a:t>3P2 / RSO3.3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dirty="0" smtClean="0">
                          <a:effectLst/>
                        </a:rPr>
                        <a:t>-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dirty="0" smtClean="0">
                          <a:effectLst/>
                        </a:rPr>
                        <a:t>40 000 000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smtClean="0">
                          <a:effectLst/>
                        </a:rPr>
                        <a:t>40 000 000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979385602"/>
                  </a:ext>
                </a:extLst>
              </a:tr>
              <a:tr h="105199">
                <a:tc rowSpan="4">
                  <a:txBody>
                    <a:bodyPr/>
                    <a:lstStyle/>
                    <a:p>
                      <a:pPr algn="ctr">
                        <a:lnSpc>
                          <a:spcPct val="100000"/>
                        </a:lnSpc>
                        <a:spcAft>
                          <a:spcPts val="0"/>
                        </a:spcAft>
                      </a:pPr>
                      <a:r>
                        <a:rPr lang="sk-SK" sz="800" smtClean="0">
                          <a:effectLst/>
                        </a:rPr>
                        <a:t>Ministerstvo školstva, výskumu, vývoja a mládeže </a:t>
                      </a:r>
                    </a:p>
                    <a:p>
                      <a:pPr marR="67945" algn="ctr">
                        <a:lnSpc>
                          <a:spcPct val="107000"/>
                        </a:lnSpc>
                        <a:spcAft>
                          <a:spcPts val="0"/>
                        </a:spcAft>
                      </a:pPr>
                      <a:r>
                        <a:rPr lang="sk-SK" sz="800" smtClean="0">
                          <a:effectLst/>
                        </a:rPr>
                        <a:t>SR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nchor="ctr"/>
                </a:tc>
                <a:tc>
                  <a:txBody>
                    <a:bodyPr/>
                    <a:lstStyle/>
                    <a:p>
                      <a:pPr>
                        <a:lnSpc>
                          <a:spcPct val="107000"/>
                        </a:lnSpc>
                        <a:spcAft>
                          <a:spcPts val="0"/>
                        </a:spcAft>
                      </a:pPr>
                      <a:r>
                        <a:rPr lang="sk-SK" sz="800" smtClean="0">
                          <a:effectLst/>
                        </a:rPr>
                        <a:t>Spolu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L="29210" algn="r">
                        <a:lnSpc>
                          <a:spcPct val="107000"/>
                        </a:lnSpc>
                        <a:spcAft>
                          <a:spcPts val="0"/>
                        </a:spcAft>
                      </a:pPr>
                      <a:r>
                        <a:rPr lang="sk-SK" sz="800" dirty="0" smtClean="0">
                          <a:effectLst/>
                        </a:rPr>
                        <a:t>116 032 399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smtClean="0">
                          <a:effectLst/>
                        </a:rPr>
                        <a:t>73 042 231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dirty="0" smtClean="0">
                          <a:effectLst/>
                        </a:rPr>
                        <a:t>189 074 630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1220089718"/>
                  </a:ext>
                </a:extLst>
              </a:tr>
              <a:tr h="105199">
                <a:tc vMerge="1">
                  <a:txBody>
                    <a:bodyPr/>
                    <a:lstStyle/>
                    <a:p>
                      <a:endParaRPr lang="sk-SK"/>
                    </a:p>
                  </a:txBody>
                  <a:tcPr/>
                </a:tc>
                <a:tc>
                  <a:txBody>
                    <a:bodyPr/>
                    <a:lstStyle/>
                    <a:p>
                      <a:pPr>
                        <a:lnSpc>
                          <a:spcPct val="107000"/>
                        </a:lnSpc>
                        <a:spcAft>
                          <a:spcPts val="0"/>
                        </a:spcAft>
                      </a:pPr>
                      <a:r>
                        <a:rPr lang="sk-SK" sz="800" smtClean="0">
                          <a:effectLst/>
                        </a:rPr>
                        <a:t>1P3 / RSO1.6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L="29210" algn="r">
                        <a:lnSpc>
                          <a:spcPct val="107000"/>
                        </a:lnSpc>
                        <a:spcAft>
                          <a:spcPts val="0"/>
                        </a:spcAft>
                      </a:pPr>
                      <a:r>
                        <a:rPr lang="sk-SK" sz="800" dirty="0" smtClean="0">
                          <a:effectLst/>
                        </a:rPr>
                        <a:t>116 032 399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smtClean="0">
                          <a:effectLst/>
                        </a:rPr>
                        <a:t>-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dirty="0" smtClean="0">
                          <a:effectLst/>
                        </a:rPr>
                        <a:t>116 032 399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3113076678"/>
                  </a:ext>
                </a:extLst>
              </a:tr>
              <a:tr h="105199">
                <a:tc vMerge="1">
                  <a:txBody>
                    <a:bodyPr/>
                    <a:lstStyle/>
                    <a:p>
                      <a:endParaRPr lang="sk-SK"/>
                    </a:p>
                  </a:txBody>
                  <a:tcPr/>
                </a:tc>
                <a:tc>
                  <a:txBody>
                    <a:bodyPr/>
                    <a:lstStyle/>
                    <a:p>
                      <a:pPr>
                        <a:lnSpc>
                          <a:spcPct val="107000"/>
                        </a:lnSpc>
                        <a:spcAft>
                          <a:spcPts val="0"/>
                        </a:spcAft>
                      </a:pPr>
                      <a:r>
                        <a:rPr lang="sk-SK" sz="800" smtClean="0">
                          <a:effectLst/>
                        </a:rPr>
                        <a:t>1P4 / RSO1.6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smtClean="0">
                          <a:effectLst/>
                        </a:rPr>
                        <a:t>-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smtClean="0">
                          <a:effectLst/>
                        </a:rPr>
                        <a:t>22 000 000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dirty="0" smtClean="0">
                          <a:effectLst/>
                        </a:rPr>
                        <a:t>22 000 000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4214155575"/>
                  </a:ext>
                </a:extLst>
              </a:tr>
              <a:tr h="105199">
                <a:tc vMerge="1">
                  <a:txBody>
                    <a:bodyPr/>
                    <a:lstStyle/>
                    <a:p>
                      <a:endParaRPr lang="sk-SK"/>
                    </a:p>
                  </a:txBody>
                  <a:tcPr/>
                </a:tc>
                <a:tc>
                  <a:txBody>
                    <a:bodyPr/>
                    <a:lstStyle/>
                    <a:p>
                      <a:pPr>
                        <a:lnSpc>
                          <a:spcPct val="107000"/>
                        </a:lnSpc>
                        <a:spcAft>
                          <a:spcPts val="0"/>
                        </a:spcAft>
                      </a:pPr>
                      <a:r>
                        <a:rPr lang="sk-SK" sz="800" smtClean="0">
                          <a:effectLst/>
                        </a:rPr>
                        <a:t>3P2 / RSO3.3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nchor="ctr"/>
                </a:tc>
                <a:tc>
                  <a:txBody>
                    <a:bodyPr/>
                    <a:lstStyle/>
                    <a:p>
                      <a:pPr marR="69215" algn="r">
                        <a:lnSpc>
                          <a:spcPct val="107000"/>
                        </a:lnSpc>
                        <a:spcAft>
                          <a:spcPts val="0"/>
                        </a:spcAft>
                      </a:pPr>
                      <a:r>
                        <a:rPr lang="sk-SK" sz="800" smtClean="0">
                          <a:effectLst/>
                        </a:rPr>
                        <a:t>-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nchor="ctr"/>
                </a:tc>
                <a:tc>
                  <a:txBody>
                    <a:bodyPr/>
                    <a:lstStyle/>
                    <a:p>
                      <a:pPr marR="70485" algn="r">
                        <a:lnSpc>
                          <a:spcPct val="107000"/>
                        </a:lnSpc>
                        <a:spcAft>
                          <a:spcPts val="0"/>
                        </a:spcAft>
                      </a:pPr>
                      <a:r>
                        <a:rPr lang="sk-SK" sz="800" smtClean="0">
                          <a:effectLst/>
                        </a:rPr>
                        <a:t>51 042 231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nchor="ctr"/>
                </a:tc>
                <a:tc>
                  <a:txBody>
                    <a:bodyPr/>
                    <a:lstStyle/>
                    <a:p>
                      <a:pPr marR="69850" algn="r">
                        <a:lnSpc>
                          <a:spcPct val="107000"/>
                        </a:lnSpc>
                        <a:spcAft>
                          <a:spcPts val="0"/>
                        </a:spcAft>
                      </a:pPr>
                      <a:r>
                        <a:rPr lang="sk-SK" sz="800" dirty="0" smtClean="0">
                          <a:effectLst/>
                        </a:rPr>
                        <a:t>51 042 231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nchor="ctr"/>
                </a:tc>
                <a:extLst>
                  <a:ext uri="{0D108BD9-81ED-4DB2-BD59-A6C34878D82A}">
                    <a16:rowId xmlns:a16="http://schemas.microsoft.com/office/drawing/2014/main" val="2928977755"/>
                  </a:ext>
                </a:extLst>
              </a:tr>
              <a:tr h="105199">
                <a:tc rowSpan="3">
                  <a:txBody>
                    <a:bodyPr/>
                    <a:lstStyle/>
                    <a:p>
                      <a:pPr marR="70485" algn="ctr">
                        <a:lnSpc>
                          <a:spcPct val="107000"/>
                        </a:lnSpc>
                        <a:spcAft>
                          <a:spcPts val="0"/>
                        </a:spcAft>
                      </a:pPr>
                      <a:r>
                        <a:rPr lang="sk-SK" sz="800">
                          <a:effectLst/>
                        </a:rPr>
                        <a:t>SIEA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nchor="ctr"/>
                </a:tc>
                <a:tc>
                  <a:txBody>
                    <a:bodyPr/>
                    <a:lstStyle/>
                    <a:p>
                      <a:pPr>
                        <a:lnSpc>
                          <a:spcPct val="107000"/>
                        </a:lnSpc>
                        <a:spcAft>
                          <a:spcPts val="0"/>
                        </a:spcAft>
                      </a:pPr>
                      <a:r>
                        <a:rPr lang="sk-SK" sz="800">
                          <a:effectLst/>
                        </a:rPr>
                        <a:t>Spolu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a:effectLst/>
                        </a:rPr>
                        <a:t>-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a:effectLst/>
                        </a:rPr>
                        <a:t>125 167 569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dirty="0">
                          <a:effectLst/>
                        </a:rPr>
                        <a:t>125 167 569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4120637208"/>
                  </a:ext>
                </a:extLst>
              </a:tr>
              <a:tr h="105199">
                <a:tc vMerge="1">
                  <a:txBody>
                    <a:bodyPr/>
                    <a:lstStyle/>
                    <a:p>
                      <a:endParaRPr lang="sk-SK"/>
                    </a:p>
                  </a:txBody>
                  <a:tcPr/>
                </a:tc>
                <a:tc>
                  <a:txBody>
                    <a:bodyPr/>
                    <a:lstStyle/>
                    <a:p>
                      <a:pPr>
                        <a:lnSpc>
                          <a:spcPct val="107000"/>
                        </a:lnSpc>
                        <a:spcAft>
                          <a:spcPts val="0"/>
                        </a:spcAft>
                      </a:pPr>
                      <a:r>
                        <a:rPr lang="sk-SK" sz="800">
                          <a:effectLst/>
                        </a:rPr>
                        <a:t>2P5 / RSO2.11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a:effectLst/>
                        </a:rPr>
                        <a:t>-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a:effectLst/>
                        </a:rPr>
                        <a:t>43 500 000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dirty="0">
                          <a:effectLst/>
                        </a:rPr>
                        <a:t>43 500 000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449169154"/>
                  </a:ext>
                </a:extLst>
              </a:tr>
              <a:tr h="105199">
                <a:tc vMerge="1">
                  <a:txBody>
                    <a:bodyPr/>
                    <a:lstStyle/>
                    <a:p>
                      <a:endParaRPr lang="sk-SK"/>
                    </a:p>
                  </a:txBody>
                  <a:tcPr/>
                </a:tc>
                <a:tc>
                  <a:txBody>
                    <a:bodyPr/>
                    <a:lstStyle/>
                    <a:p>
                      <a:pPr>
                        <a:lnSpc>
                          <a:spcPct val="107000"/>
                        </a:lnSpc>
                        <a:spcAft>
                          <a:spcPts val="0"/>
                        </a:spcAft>
                      </a:pPr>
                      <a:r>
                        <a:rPr lang="sk-SK" sz="800">
                          <a:effectLst/>
                        </a:rPr>
                        <a:t>3P2 / RSO3.3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dirty="0">
                          <a:effectLst/>
                        </a:rPr>
                        <a:t>-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a:effectLst/>
                        </a:rPr>
                        <a:t>81 667 569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dirty="0">
                          <a:effectLst/>
                        </a:rPr>
                        <a:t>81 667 569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1990467730"/>
                  </a:ext>
                </a:extLst>
              </a:tr>
              <a:tr h="105199">
                <a:tc rowSpan="4">
                  <a:txBody>
                    <a:bodyPr/>
                    <a:lstStyle/>
                    <a:p>
                      <a:pPr algn="ctr">
                        <a:lnSpc>
                          <a:spcPct val="107000"/>
                        </a:lnSpc>
                        <a:spcAft>
                          <a:spcPts val="0"/>
                        </a:spcAft>
                      </a:pPr>
                      <a:r>
                        <a:rPr lang="sk-SK" sz="800" dirty="0">
                          <a:effectLst/>
                        </a:rPr>
                        <a:t>Ministerstvo hospodárstva SR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nchor="ctr"/>
                </a:tc>
                <a:tc>
                  <a:txBody>
                    <a:bodyPr/>
                    <a:lstStyle/>
                    <a:p>
                      <a:pPr>
                        <a:lnSpc>
                          <a:spcPct val="107000"/>
                        </a:lnSpc>
                        <a:spcAft>
                          <a:spcPts val="0"/>
                        </a:spcAft>
                      </a:pPr>
                      <a:r>
                        <a:rPr lang="sk-SK" sz="800">
                          <a:effectLst/>
                        </a:rPr>
                        <a:t>Spolu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a:effectLst/>
                        </a:rPr>
                        <a:t>55 750 000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a:effectLst/>
                        </a:rPr>
                        <a:t>84 104 764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dirty="0">
                          <a:effectLst/>
                        </a:rPr>
                        <a:t>139 854 764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3239467731"/>
                  </a:ext>
                </a:extLst>
              </a:tr>
              <a:tr h="105199">
                <a:tc vMerge="1">
                  <a:txBody>
                    <a:bodyPr/>
                    <a:lstStyle/>
                    <a:p>
                      <a:endParaRPr lang="sk-SK"/>
                    </a:p>
                  </a:txBody>
                  <a:tcPr/>
                </a:tc>
                <a:tc>
                  <a:txBody>
                    <a:bodyPr/>
                    <a:lstStyle/>
                    <a:p>
                      <a:pPr>
                        <a:lnSpc>
                          <a:spcPct val="107000"/>
                        </a:lnSpc>
                        <a:spcAft>
                          <a:spcPts val="0"/>
                        </a:spcAft>
                      </a:pPr>
                      <a:r>
                        <a:rPr lang="sk-SK" sz="800">
                          <a:effectLst/>
                        </a:rPr>
                        <a:t>1P3 / RSO1.6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dirty="0">
                          <a:effectLst/>
                        </a:rPr>
                        <a:t>55 750 000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dirty="0">
                          <a:effectLst/>
                        </a:rPr>
                        <a:t>-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7945" algn="r">
                        <a:lnSpc>
                          <a:spcPct val="107000"/>
                        </a:lnSpc>
                        <a:spcAft>
                          <a:spcPts val="0"/>
                        </a:spcAft>
                      </a:pPr>
                      <a:r>
                        <a:rPr lang="sk-SK" sz="800" dirty="0">
                          <a:effectLst/>
                        </a:rPr>
                        <a:t>55 750 000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2929756919"/>
                  </a:ext>
                </a:extLst>
              </a:tr>
              <a:tr h="105199">
                <a:tc vMerge="1">
                  <a:txBody>
                    <a:bodyPr/>
                    <a:lstStyle/>
                    <a:p>
                      <a:endParaRPr lang="sk-SK"/>
                    </a:p>
                  </a:txBody>
                  <a:tcPr/>
                </a:tc>
                <a:tc>
                  <a:txBody>
                    <a:bodyPr/>
                    <a:lstStyle/>
                    <a:p>
                      <a:pPr>
                        <a:lnSpc>
                          <a:spcPct val="107000"/>
                        </a:lnSpc>
                        <a:spcAft>
                          <a:spcPts val="0"/>
                        </a:spcAft>
                      </a:pPr>
                      <a:r>
                        <a:rPr lang="sk-SK" sz="800" dirty="0">
                          <a:effectLst/>
                        </a:rPr>
                        <a:t>1P4 / RSO1.6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dirty="0">
                          <a:effectLst/>
                        </a:rPr>
                        <a:t>-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a:effectLst/>
                        </a:rPr>
                        <a:t>30 000 000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dirty="0">
                          <a:effectLst/>
                        </a:rPr>
                        <a:t>30 000 000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1677348333"/>
                  </a:ext>
                </a:extLst>
              </a:tr>
              <a:tr h="105199">
                <a:tc vMerge="1">
                  <a:txBody>
                    <a:bodyPr/>
                    <a:lstStyle/>
                    <a:p>
                      <a:endParaRPr lang="sk-SK"/>
                    </a:p>
                  </a:txBody>
                  <a:tcPr/>
                </a:tc>
                <a:tc>
                  <a:txBody>
                    <a:bodyPr/>
                    <a:lstStyle/>
                    <a:p>
                      <a:pPr>
                        <a:lnSpc>
                          <a:spcPct val="107000"/>
                        </a:lnSpc>
                        <a:spcAft>
                          <a:spcPts val="0"/>
                        </a:spcAft>
                      </a:pPr>
                      <a:r>
                        <a:rPr lang="sk-SK" sz="800" dirty="0">
                          <a:effectLst/>
                        </a:rPr>
                        <a:t>3P2 / RSO3.3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a:effectLst/>
                        </a:rPr>
                        <a:t>-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a:effectLst/>
                        </a:rPr>
                        <a:t>54 104 764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7945" algn="r">
                        <a:lnSpc>
                          <a:spcPct val="107000"/>
                        </a:lnSpc>
                        <a:spcAft>
                          <a:spcPts val="0"/>
                        </a:spcAft>
                      </a:pPr>
                      <a:r>
                        <a:rPr lang="sk-SK" sz="800" dirty="0">
                          <a:effectLst/>
                        </a:rPr>
                        <a:t>54 104 764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1092468678"/>
                  </a:ext>
                </a:extLst>
              </a:tr>
              <a:tr h="105199">
                <a:tc rowSpan="5">
                  <a:txBody>
                    <a:bodyPr/>
                    <a:lstStyle/>
                    <a:p>
                      <a:pPr algn="ctr">
                        <a:lnSpc>
                          <a:spcPct val="107000"/>
                        </a:lnSpc>
                        <a:spcAft>
                          <a:spcPts val="0"/>
                        </a:spcAft>
                      </a:pPr>
                      <a:r>
                        <a:rPr lang="sk-SK" sz="800">
                          <a:effectLst/>
                        </a:rPr>
                        <a:t>Ministerstvo zdravotníctva SR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nchor="ctr"/>
                </a:tc>
                <a:tc>
                  <a:txBody>
                    <a:bodyPr/>
                    <a:lstStyle/>
                    <a:p>
                      <a:pPr>
                        <a:lnSpc>
                          <a:spcPct val="107000"/>
                        </a:lnSpc>
                        <a:spcAft>
                          <a:spcPts val="0"/>
                        </a:spcAft>
                      </a:pPr>
                      <a:r>
                        <a:rPr lang="sk-SK" sz="800">
                          <a:effectLst/>
                        </a:rPr>
                        <a:t>Spolu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a:effectLst/>
                        </a:rPr>
                        <a:t>40 000 000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a:effectLst/>
                        </a:rPr>
                        <a:t>54 950 582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dirty="0">
                          <a:effectLst/>
                        </a:rPr>
                        <a:t>94 950 582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2052668047"/>
                  </a:ext>
                </a:extLst>
              </a:tr>
              <a:tr h="105199">
                <a:tc vMerge="1">
                  <a:txBody>
                    <a:bodyPr/>
                    <a:lstStyle/>
                    <a:p>
                      <a:endParaRPr lang="sk-SK"/>
                    </a:p>
                  </a:txBody>
                  <a:tcPr/>
                </a:tc>
                <a:tc>
                  <a:txBody>
                    <a:bodyPr/>
                    <a:lstStyle/>
                    <a:p>
                      <a:pPr>
                        <a:lnSpc>
                          <a:spcPct val="107000"/>
                        </a:lnSpc>
                        <a:spcAft>
                          <a:spcPts val="0"/>
                        </a:spcAft>
                      </a:pPr>
                      <a:r>
                        <a:rPr lang="sk-SK" sz="800">
                          <a:effectLst/>
                        </a:rPr>
                        <a:t>1P3 / RSO1.6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dirty="0">
                          <a:effectLst/>
                        </a:rPr>
                        <a:t>40 000 000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a:effectLst/>
                        </a:rPr>
                        <a:t>-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7945" algn="r">
                        <a:lnSpc>
                          <a:spcPct val="107000"/>
                        </a:lnSpc>
                        <a:spcAft>
                          <a:spcPts val="0"/>
                        </a:spcAft>
                      </a:pPr>
                      <a:r>
                        <a:rPr lang="sk-SK" sz="800" dirty="0">
                          <a:effectLst/>
                        </a:rPr>
                        <a:t>40 000 000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3223346047"/>
                  </a:ext>
                </a:extLst>
              </a:tr>
              <a:tr h="105199">
                <a:tc vMerge="1">
                  <a:txBody>
                    <a:bodyPr/>
                    <a:lstStyle/>
                    <a:p>
                      <a:endParaRPr lang="sk-SK"/>
                    </a:p>
                  </a:txBody>
                  <a:tcPr/>
                </a:tc>
                <a:tc>
                  <a:txBody>
                    <a:bodyPr/>
                    <a:lstStyle/>
                    <a:p>
                      <a:pPr>
                        <a:lnSpc>
                          <a:spcPct val="107000"/>
                        </a:lnSpc>
                        <a:spcAft>
                          <a:spcPts val="0"/>
                        </a:spcAft>
                      </a:pPr>
                      <a:r>
                        <a:rPr lang="sk-SK" sz="800">
                          <a:effectLst/>
                        </a:rPr>
                        <a:t>1P4 / RSO1.6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a:effectLst/>
                        </a:rPr>
                        <a:t>-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a:effectLst/>
                        </a:rPr>
                        <a:t>32 155 690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dirty="0">
                          <a:effectLst/>
                        </a:rPr>
                        <a:t>32 155 690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2908338195"/>
                  </a:ext>
                </a:extLst>
              </a:tr>
              <a:tr h="105199">
                <a:tc vMerge="1">
                  <a:txBody>
                    <a:bodyPr/>
                    <a:lstStyle/>
                    <a:p>
                      <a:endParaRPr lang="sk-SK"/>
                    </a:p>
                  </a:txBody>
                  <a:tcPr/>
                </a:tc>
                <a:tc>
                  <a:txBody>
                    <a:bodyPr/>
                    <a:lstStyle/>
                    <a:p>
                      <a:pPr>
                        <a:lnSpc>
                          <a:spcPct val="107000"/>
                        </a:lnSpc>
                        <a:spcAft>
                          <a:spcPts val="0"/>
                        </a:spcAft>
                      </a:pPr>
                      <a:r>
                        <a:rPr lang="sk-SK" sz="800">
                          <a:effectLst/>
                        </a:rPr>
                        <a:t>3P2 / RSO3.3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a:effectLst/>
                        </a:rPr>
                        <a:t>-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a:effectLst/>
                        </a:rPr>
                        <a:t>20 416 892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7945" algn="r">
                        <a:lnSpc>
                          <a:spcPct val="107000"/>
                        </a:lnSpc>
                        <a:spcAft>
                          <a:spcPts val="0"/>
                        </a:spcAft>
                      </a:pPr>
                      <a:r>
                        <a:rPr lang="sk-SK" sz="800" dirty="0">
                          <a:effectLst/>
                        </a:rPr>
                        <a:t>20 416 892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1648010473"/>
                  </a:ext>
                </a:extLst>
              </a:tr>
              <a:tr h="105199">
                <a:tc vMerge="1">
                  <a:txBody>
                    <a:bodyPr/>
                    <a:lstStyle/>
                    <a:p>
                      <a:endParaRPr lang="sk-SK"/>
                    </a:p>
                  </a:txBody>
                  <a:tcPr/>
                </a:tc>
                <a:tc>
                  <a:txBody>
                    <a:bodyPr/>
                    <a:lstStyle/>
                    <a:p>
                      <a:pPr>
                        <a:lnSpc>
                          <a:spcPct val="107000"/>
                        </a:lnSpc>
                        <a:spcAft>
                          <a:spcPts val="0"/>
                        </a:spcAft>
                      </a:pPr>
                      <a:r>
                        <a:rPr lang="sk-SK" sz="800">
                          <a:effectLst/>
                        </a:rPr>
                        <a:t>4P10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a:effectLst/>
                        </a:rPr>
                        <a:t>-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a:effectLst/>
                        </a:rPr>
                        <a:t>2 378 000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a:effectLst/>
                        </a:rPr>
                        <a:t>2 378 000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307310721"/>
                  </a:ext>
                </a:extLst>
              </a:tr>
              <a:tr h="105199">
                <a:tc rowSpan="3">
                  <a:txBody>
                    <a:bodyPr/>
                    <a:lstStyle/>
                    <a:p>
                      <a:pPr marL="18415" marR="53975" algn="ctr">
                        <a:lnSpc>
                          <a:spcPct val="107000"/>
                        </a:lnSpc>
                        <a:spcAft>
                          <a:spcPts val="0"/>
                        </a:spcAft>
                      </a:pPr>
                      <a:r>
                        <a:rPr lang="sk-SK" sz="800">
                          <a:effectLst/>
                        </a:rPr>
                        <a:t>Ministerstvo práce, sociálnych vecí a rodiny SR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a:lnSpc>
                          <a:spcPct val="107000"/>
                        </a:lnSpc>
                        <a:spcAft>
                          <a:spcPts val="0"/>
                        </a:spcAft>
                      </a:pPr>
                      <a:r>
                        <a:rPr lang="sk-SK" sz="800">
                          <a:effectLst/>
                        </a:rPr>
                        <a:t>Spolu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a:effectLst/>
                        </a:rPr>
                        <a:t>-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a:effectLst/>
                        </a:rPr>
                        <a:t>64 416 892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dirty="0">
                          <a:effectLst/>
                        </a:rPr>
                        <a:t>64 416 892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933566161"/>
                  </a:ext>
                </a:extLst>
              </a:tr>
              <a:tr h="105199">
                <a:tc vMerge="1">
                  <a:txBody>
                    <a:bodyPr/>
                    <a:lstStyle/>
                    <a:p>
                      <a:endParaRPr lang="sk-SK"/>
                    </a:p>
                  </a:txBody>
                  <a:tcPr/>
                </a:tc>
                <a:tc>
                  <a:txBody>
                    <a:bodyPr/>
                    <a:lstStyle/>
                    <a:p>
                      <a:pPr>
                        <a:lnSpc>
                          <a:spcPct val="107000"/>
                        </a:lnSpc>
                        <a:spcAft>
                          <a:spcPts val="0"/>
                        </a:spcAft>
                      </a:pPr>
                      <a:r>
                        <a:rPr lang="sk-SK" sz="800">
                          <a:effectLst/>
                        </a:rPr>
                        <a:t>3P2 / RSO3.3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a:effectLst/>
                        </a:rPr>
                        <a:t>-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a:effectLst/>
                        </a:rPr>
                        <a:t>20 416 892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a:effectLst/>
                        </a:rPr>
                        <a:t>20 416 892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995811507"/>
                  </a:ext>
                </a:extLst>
              </a:tr>
              <a:tr h="105199">
                <a:tc vMerge="1">
                  <a:txBody>
                    <a:bodyPr/>
                    <a:lstStyle/>
                    <a:p>
                      <a:endParaRPr lang="sk-SK"/>
                    </a:p>
                  </a:txBody>
                  <a:tcPr/>
                </a:tc>
                <a:tc>
                  <a:txBody>
                    <a:bodyPr/>
                    <a:lstStyle/>
                    <a:p>
                      <a:pPr>
                        <a:lnSpc>
                          <a:spcPct val="107000"/>
                        </a:lnSpc>
                        <a:spcAft>
                          <a:spcPts val="0"/>
                        </a:spcAft>
                      </a:pPr>
                      <a:r>
                        <a:rPr lang="sk-SK" sz="800">
                          <a:effectLst/>
                        </a:rPr>
                        <a:t>4P9 / RSO4.7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a:effectLst/>
                        </a:rPr>
                        <a:t>-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a:effectLst/>
                        </a:rPr>
                        <a:t>44 000 000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dirty="0">
                          <a:effectLst/>
                        </a:rPr>
                        <a:t>44 000 000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1287723362"/>
                  </a:ext>
                </a:extLst>
              </a:tr>
              <a:tr h="105199">
                <a:tc rowSpan="2">
                  <a:txBody>
                    <a:bodyPr/>
                    <a:lstStyle/>
                    <a:p>
                      <a:pPr marR="69850" algn="ctr">
                        <a:lnSpc>
                          <a:spcPct val="107000"/>
                        </a:lnSpc>
                        <a:spcAft>
                          <a:spcPts val="0"/>
                        </a:spcAft>
                      </a:pPr>
                      <a:r>
                        <a:rPr lang="sk-SK" sz="800">
                          <a:effectLst/>
                        </a:rPr>
                        <a:t>Úrad vlády SR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nchor="ctr"/>
                </a:tc>
                <a:tc>
                  <a:txBody>
                    <a:bodyPr/>
                    <a:lstStyle/>
                    <a:p>
                      <a:pPr>
                        <a:lnSpc>
                          <a:spcPct val="107000"/>
                        </a:lnSpc>
                        <a:spcAft>
                          <a:spcPts val="0"/>
                        </a:spcAft>
                      </a:pPr>
                      <a:r>
                        <a:rPr lang="sk-SK" sz="800">
                          <a:effectLst/>
                        </a:rPr>
                        <a:t>Spolu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a:effectLst/>
                        </a:rPr>
                        <a:t>-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a:effectLst/>
                        </a:rPr>
                        <a:t>30 000 000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dirty="0">
                          <a:effectLst/>
                        </a:rPr>
                        <a:t>30 000 000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999546958"/>
                  </a:ext>
                </a:extLst>
              </a:tr>
              <a:tr h="105199">
                <a:tc vMerge="1">
                  <a:txBody>
                    <a:bodyPr/>
                    <a:lstStyle/>
                    <a:p>
                      <a:endParaRPr lang="sk-SK"/>
                    </a:p>
                  </a:txBody>
                  <a:tcPr/>
                </a:tc>
                <a:tc>
                  <a:txBody>
                    <a:bodyPr/>
                    <a:lstStyle/>
                    <a:p>
                      <a:pPr>
                        <a:lnSpc>
                          <a:spcPct val="107000"/>
                        </a:lnSpc>
                        <a:spcAft>
                          <a:spcPts val="0"/>
                        </a:spcAft>
                      </a:pPr>
                      <a:r>
                        <a:rPr lang="sk-SK" sz="800">
                          <a:effectLst/>
                        </a:rPr>
                        <a:t>4P9 / RSO4.7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a:effectLst/>
                        </a:rPr>
                        <a:t>-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a:effectLst/>
                        </a:rPr>
                        <a:t>30 000 000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dirty="0">
                          <a:effectLst/>
                        </a:rPr>
                        <a:t>30 000 000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4240864427"/>
                  </a:ext>
                </a:extLst>
              </a:tr>
              <a:tr h="105199">
                <a:tc rowSpan="2">
                  <a:txBody>
                    <a:bodyPr/>
                    <a:lstStyle/>
                    <a:p>
                      <a:pPr marR="70485" algn="ctr">
                        <a:lnSpc>
                          <a:spcPct val="107000"/>
                        </a:lnSpc>
                        <a:spcAft>
                          <a:spcPts val="0"/>
                        </a:spcAft>
                      </a:pPr>
                      <a:r>
                        <a:rPr lang="sk-SK" sz="800">
                          <a:effectLst/>
                        </a:rPr>
                        <a:t>Ministerstvo dopravy SR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nchor="ctr"/>
                </a:tc>
                <a:tc>
                  <a:txBody>
                    <a:bodyPr/>
                    <a:lstStyle/>
                    <a:p>
                      <a:pPr>
                        <a:lnSpc>
                          <a:spcPct val="107000"/>
                        </a:lnSpc>
                        <a:spcAft>
                          <a:spcPts val="0"/>
                        </a:spcAft>
                      </a:pPr>
                      <a:r>
                        <a:rPr lang="sk-SK" sz="800">
                          <a:effectLst/>
                        </a:rPr>
                        <a:t>Spolu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a:effectLst/>
                        </a:rPr>
                        <a:t>-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a:effectLst/>
                        </a:rPr>
                        <a:t>17 000 000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dirty="0">
                          <a:effectLst/>
                        </a:rPr>
                        <a:t>17 000 000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2612406698"/>
                  </a:ext>
                </a:extLst>
              </a:tr>
              <a:tr h="105199">
                <a:tc vMerge="1">
                  <a:txBody>
                    <a:bodyPr/>
                    <a:lstStyle/>
                    <a:p>
                      <a:endParaRPr lang="sk-SK"/>
                    </a:p>
                  </a:txBody>
                  <a:tcPr/>
                </a:tc>
                <a:tc>
                  <a:txBody>
                    <a:bodyPr/>
                    <a:lstStyle/>
                    <a:p>
                      <a:pPr>
                        <a:lnSpc>
                          <a:spcPct val="107000"/>
                        </a:lnSpc>
                        <a:spcAft>
                          <a:spcPts val="0"/>
                        </a:spcAft>
                      </a:pPr>
                      <a:r>
                        <a:rPr lang="sk-SK" sz="800">
                          <a:effectLst/>
                        </a:rPr>
                        <a:t>3P2 / RSO3.3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a:effectLst/>
                        </a:rPr>
                        <a:t>-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a:effectLst/>
                        </a:rPr>
                        <a:t>17 000 000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dirty="0">
                          <a:effectLst/>
                        </a:rPr>
                        <a:t>17 000 000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3704457823"/>
                  </a:ext>
                </a:extLst>
              </a:tr>
              <a:tr h="105199">
                <a:tc rowSpan="2">
                  <a:txBody>
                    <a:bodyPr/>
                    <a:lstStyle/>
                    <a:p>
                      <a:pPr marR="71755" algn="ctr">
                        <a:lnSpc>
                          <a:spcPct val="107000"/>
                        </a:lnSpc>
                        <a:spcAft>
                          <a:spcPts val="0"/>
                        </a:spcAft>
                      </a:pPr>
                      <a:r>
                        <a:rPr lang="sk-SK" sz="800" dirty="0">
                          <a:effectLst/>
                        </a:rPr>
                        <a:t>Ministerstvo vnútra SR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nchor="ctr"/>
                </a:tc>
                <a:tc>
                  <a:txBody>
                    <a:bodyPr/>
                    <a:lstStyle/>
                    <a:p>
                      <a:pPr>
                        <a:lnSpc>
                          <a:spcPct val="107000"/>
                        </a:lnSpc>
                        <a:spcAft>
                          <a:spcPts val="0"/>
                        </a:spcAft>
                      </a:pPr>
                      <a:r>
                        <a:rPr lang="sk-SK" sz="800">
                          <a:effectLst/>
                        </a:rPr>
                        <a:t>Spolu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a:effectLst/>
                        </a:rPr>
                        <a:t>-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a:effectLst/>
                        </a:rPr>
                        <a:t>8 677 179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dirty="0">
                          <a:effectLst/>
                        </a:rPr>
                        <a:t>8 677 179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2758592983"/>
                  </a:ext>
                </a:extLst>
              </a:tr>
              <a:tr h="105199">
                <a:tc vMerge="1">
                  <a:txBody>
                    <a:bodyPr/>
                    <a:lstStyle/>
                    <a:p>
                      <a:endParaRPr lang="sk-SK"/>
                    </a:p>
                  </a:txBody>
                  <a:tcPr/>
                </a:tc>
                <a:tc>
                  <a:txBody>
                    <a:bodyPr/>
                    <a:lstStyle/>
                    <a:p>
                      <a:pPr>
                        <a:lnSpc>
                          <a:spcPct val="107000"/>
                        </a:lnSpc>
                        <a:spcAft>
                          <a:spcPts val="0"/>
                        </a:spcAft>
                      </a:pPr>
                      <a:r>
                        <a:rPr lang="sk-SK" sz="800">
                          <a:effectLst/>
                        </a:rPr>
                        <a:t>3P2 / RSO3.3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a:effectLst/>
                        </a:rPr>
                        <a:t>-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70485" algn="r">
                        <a:lnSpc>
                          <a:spcPct val="107000"/>
                        </a:lnSpc>
                        <a:spcAft>
                          <a:spcPts val="0"/>
                        </a:spcAft>
                      </a:pPr>
                      <a:r>
                        <a:rPr lang="sk-SK" sz="800">
                          <a:effectLst/>
                        </a:rPr>
                        <a:t>8 677 179 </a:t>
                      </a:r>
                      <a:endParaRPr lang="sk-SK" sz="80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850" algn="r">
                        <a:lnSpc>
                          <a:spcPct val="107000"/>
                        </a:lnSpc>
                        <a:spcAft>
                          <a:spcPts val="0"/>
                        </a:spcAft>
                      </a:pPr>
                      <a:r>
                        <a:rPr lang="sk-SK" sz="800" dirty="0">
                          <a:effectLst/>
                        </a:rPr>
                        <a:t>8 677 179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extLst>
                  <a:ext uri="{0D108BD9-81ED-4DB2-BD59-A6C34878D82A}">
                    <a16:rowId xmlns:a16="http://schemas.microsoft.com/office/drawing/2014/main" val="4206481377"/>
                  </a:ext>
                </a:extLst>
              </a:tr>
              <a:tr h="319032">
                <a:tc>
                  <a:txBody>
                    <a:bodyPr/>
                    <a:lstStyle/>
                    <a:p>
                      <a:pPr algn="ctr">
                        <a:lnSpc>
                          <a:spcPct val="107000"/>
                        </a:lnSpc>
                        <a:spcAft>
                          <a:spcPts val="0"/>
                        </a:spcAft>
                      </a:pPr>
                      <a:r>
                        <a:rPr lang="sk-SK" sz="800" dirty="0">
                          <a:effectLst/>
                        </a:rPr>
                        <a:t>Integrované územné investície VÚC + UMR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nchor="ctr"/>
                </a:tc>
                <a:tc>
                  <a:txBody>
                    <a:bodyPr/>
                    <a:lstStyle/>
                    <a:p>
                      <a:pPr>
                        <a:lnSpc>
                          <a:spcPct val="107000"/>
                        </a:lnSpc>
                        <a:spcAft>
                          <a:spcPts val="0"/>
                        </a:spcAft>
                      </a:pPr>
                      <a:r>
                        <a:rPr lang="sk-SK" sz="800" dirty="0">
                          <a:effectLst/>
                        </a:rPr>
                        <a:t>2P5/RSO2.11 </a:t>
                      </a:r>
                    </a:p>
                    <a:p>
                      <a:pPr>
                        <a:lnSpc>
                          <a:spcPct val="107000"/>
                        </a:lnSpc>
                        <a:spcAft>
                          <a:spcPts val="0"/>
                        </a:spcAft>
                      </a:pPr>
                      <a:r>
                        <a:rPr lang="sk-SK" sz="800" dirty="0">
                          <a:effectLst/>
                        </a:rPr>
                        <a:t>5P2/RSO5.3 </a:t>
                      </a:r>
                    </a:p>
                    <a:p>
                      <a:pPr>
                        <a:lnSpc>
                          <a:spcPct val="107000"/>
                        </a:lnSpc>
                        <a:spcAft>
                          <a:spcPts val="0"/>
                        </a:spcAft>
                      </a:pPr>
                      <a:r>
                        <a:rPr lang="sk-SK" sz="800" dirty="0">
                          <a:effectLst/>
                        </a:rPr>
                        <a:t>5P3/RSO5.4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tc>
                <a:tc>
                  <a:txBody>
                    <a:bodyPr/>
                    <a:lstStyle/>
                    <a:p>
                      <a:pPr marR="69215" algn="r">
                        <a:lnSpc>
                          <a:spcPct val="107000"/>
                        </a:lnSpc>
                        <a:spcAft>
                          <a:spcPts val="0"/>
                        </a:spcAft>
                      </a:pPr>
                      <a:r>
                        <a:rPr lang="sk-SK" sz="800" dirty="0">
                          <a:effectLst/>
                        </a:rPr>
                        <a:t>-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nchor="ctr"/>
                </a:tc>
                <a:tc>
                  <a:txBody>
                    <a:bodyPr/>
                    <a:lstStyle/>
                    <a:p>
                      <a:pPr marR="70485" algn="r">
                        <a:lnSpc>
                          <a:spcPct val="107000"/>
                        </a:lnSpc>
                        <a:spcAft>
                          <a:spcPts val="0"/>
                        </a:spcAft>
                      </a:pPr>
                      <a:r>
                        <a:rPr lang="sk-SK" sz="800" dirty="0">
                          <a:effectLst/>
                        </a:rPr>
                        <a:t>61 500 000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nchor="ctr"/>
                </a:tc>
                <a:tc>
                  <a:txBody>
                    <a:bodyPr/>
                    <a:lstStyle/>
                    <a:p>
                      <a:pPr marR="69850" algn="r">
                        <a:lnSpc>
                          <a:spcPct val="107000"/>
                        </a:lnSpc>
                        <a:spcAft>
                          <a:spcPts val="0"/>
                        </a:spcAft>
                      </a:pPr>
                      <a:r>
                        <a:rPr lang="sk-SK" sz="800" dirty="0">
                          <a:effectLst/>
                        </a:rPr>
                        <a:t>61 500 000 </a:t>
                      </a:r>
                      <a:endParaRPr lang="sk-SK"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3720" marR="0" marT="0" marB="0" anchor="ctr"/>
                </a:tc>
                <a:extLst>
                  <a:ext uri="{0D108BD9-81ED-4DB2-BD59-A6C34878D82A}">
                    <a16:rowId xmlns:a16="http://schemas.microsoft.com/office/drawing/2014/main" val="3615726222"/>
                  </a:ext>
                </a:extLst>
              </a:tr>
            </a:tbl>
          </a:graphicData>
        </a:graphic>
      </p:graphicFrame>
    </p:spTree>
    <p:extLst>
      <p:ext uri="{BB962C8B-B14F-4D97-AF65-F5344CB8AC3E}">
        <p14:creationId xmlns:p14="http://schemas.microsoft.com/office/powerpoint/2010/main" val="26191916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4"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327924" y="435770"/>
            <a:ext cx="8349418" cy="4174067"/>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lvl="0" algn="ctr">
              <a:defRPr sz="1800" b="0" i="0" u="none" strike="noStrike" kern="0" cap="none" spc="0" baseline="0">
                <a:solidFill>
                  <a:srgbClr val="000000"/>
                </a:solidFill>
                <a:uFillTx/>
              </a:defRPr>
            </a:pPr>
            <a:r>
              <a:rPr lang="sk-SK" sz="2000" b="1" kern="0" dirty="0">
                <a:solidFill>
                  <a:srgbClr val="000000"/>
                </a:solidFill>
                <a:latin typeface="Arial" panose="020B0604020202020204" pitchFamily="34" charset="0"/>
                <a:cs typeface="Arial" panose="020B0604020202020204" pitchFamily="34" charset="0"/>
              </a:rPr>
              <a:t>PROGRAM </a:t>
            </a:r>
            <a:r>
              <a:rPr lang="sk-SK" sz="2000" b="1" kern="0" dirty="0" smtClean="0">
                <a:solidFill>
                  <a:srgbClr val="000000"/>
                </a:solidFill>
                <a:latin typeface="Arial" panose="020B0604020202020204" pitchFamily="34" charset="0"/>
                <a:cs typeface="Arial" panose="020B0604020202020204" pitchFamily="34" charset="0"/>
              </a:rPr>
              <a:t>ZASADNUTIA</a:t>
            </a:r>
          </a:p>
          <a:p>
            <a:pPr lvl="0" algn="ctr">
              <a:defRPr sz="1800" b="0" i="0" u="none" strike="noStrike" kern="0" cap="none" spc="0" baseline="0">
                <a:solidFill>
                  <a:srgbClr val="000000"/>
                </a:solidFill>
                <a:uFillTx/>
              </a:defRPr>
            </a:pPr>
            <a:r>
              <a:rPr lang="sk-SK" sz="2000" b="1" kern="0" dirty="0" smtClean="0">
                <a:solidFill>
                  <a:srgbClr val="000000"/>
                </a:solidFill>
                <a:latin typeface="Arial" panose="020B0604020202020204" pitchFamily="34" charset="0"/>
                <a:cs typeface="Arial" panose="020B0604020202020204" pitchFamily="34" charset="0"/>
              </a:rPr>
              <a:t>20. novembra </a:t>
            </a:r>
            <a:r>
              <a:rPr lang="sk-SK" sz="2000" b="1" kern="0" dirty="0" smtClean="0">
                <a:solidFill>
                  <a:srgbClr val="000000"/>
                </a:solidFill>
                <a:latin typeface="Arial" panose="020B0604020202020204" pitchFamily="34" charset="0"/>
                <a:cs typeface="Arial" panose="020B0604020202020204" pitchFamily="34" charset="0"/>
              </a:rPr>
              <a:t>2025</a:t>
            </a:r>
          </a:p>
          <a:p>
            <a:pPr lvl="0">
              <a:defRPr sz="1800" b="0" i="0" u="none" strike="noStrike" kern="0" cap="none" spc="0" baseline="0">
                <a:solidFill>
                  <a:srgbClr val="000000"/>
                </a:solidFill>
                <a:uFillTx/>
              </a:defRPr>
            </a:pPr>
            <a:r>
              <a:rPr lang="sk-SK" sz="1200" dirty="0" smtClean="0">
                <a:latin typeface="Arial" panose="020B0604020202020204" pitchFamily="34" charset="0"/>
                <a:cs typeface="Arial" panose="020B0604020202020204" pitchFamily="34" charset="0"/>
              </a:rPr>
              <a:t>Otvorenie </a:t>
            </a:r>
            <a:r>
              <a:rPr lang="sk-SK" sz="1200" dirty="0">
                <a:latin typeface="Arial" panose="020B0604020202020204" pitchFamily="34" charset="0"/>
                <a:cs typeface="Arial" panose="020B0604020202020204" pitchFamily="34" charset="0"/>
              </a:rPr>
              <a:t>zasadnutia: </a:t>
            </a:r>
            <a:endParaRPr lang="sk-SK" sz="1200" dirty="0" smtClean="0">
              <a:latin typeface="Arial" panose="020B0604020202020204" pitchFamily="34" charset="0"/>
              <a:cs typeface="Arial" panose="020B0604020202020204" pitchFamily="34" charset="0"/>
            </a:endParaRPr>
          </a:p>
          <a:p>
            <a:pPr lvl="0">
              <a:defRPr sz="1800" b="0" i="0" u="none" strike="noStrike" kern="0" cap="none" spc="0" baseline="0">
                <a:solidFill>
                  <a:srgbClr val="000000"/>
                </a:solidFill>
                <a:uFillTx/>
              </a:defRPr>
            </a:pPr>
            <a:endParaRPr lang="sk-SK" sz="1200" dirty="0" smtClean="0">
              <a:latin typeface="Arial" panose="020B0604020202020204" pitchFamily="34" charset="0"/>
              <a:cs typeface="Arial" panose="020B0604020202020204" pitchFamily="34" charset="0"/>
            </a:endParaRPr>
          </a:p>
          <a:p>
            <a:pPr marL="342900" lvl="0" indent="-342900">
              <a:buFont typeface="+mj-lt"/>
              <a:buAutoNum type="arabicPeriod"/>
              <a:defRPr sz="1800" b="0" i="0" u="none" strike="noStrike" kern="0" cap="none" spc="0" baseline="0">
                <a:solidFill>
                  <a:srgbClr val="000000"/>
                </a:solidFill>
                <a:uFillTx/>
              </a:defRPr>
            </a:pPr>
            <a:r>
              <a:rPr lang="sk-SK" sz="1400" dirty="0" smtClean="0">
                <a:latin typeface="Arial" panose="020B0604020202020204" pitchFamily="34" charset="0"/>
                <a:cs typeface="Arial" panose="020B0604020202020204" pitchFamily="34" charset="0"/>
              </a:rPr>
              <a:t>overenie uznášaniaschopnosti</a:t>
            </a:r>
          </a:p>
          <a:p>
            <a:pPr marL="342900" lvl="0" indent="-342900">
              <a:buFont typeface="+mj-lt"/>
              <a:buAutoNum type="arabicPeriod"/>
              <a:defRPr sz="1800" b="0" i="0" u="none" strike="noStrike" kern="0" cap="none" spc="0" baseline="0">
                <a:solidFill>
                  <a:srgbClr val="000000"/>
                </a:solidFill>
                <a:uFillTx/>
              </a:defRPr>
            </a:pPr>
            <a:endParaRPr lang="sk-SK" sz="1400" dirty="0">
              <a:latin typeface="Arial" panose="020B0604020202020204" pitchFamily="34" charset="0"/>
              <a:cs typeface="Arial" panose="020B0604020202020204" pitchFamily="34" charset="0"/>
            </a:endParaRPr>
          </a:p>
          <a:p>
            <a:pPr marL="342900" lvl="0" indent="-342900">
              <a:buFont typeface="+mj-lt"/>
              <a:buAutoNum type="arabicPeriod"/>
              <a:defRPr sz="1800" b="0" i="0" u="none" strike="noStrike" kern="0" cap="none" spc="0" baseline="0">
                <a:solidFill>
                  <a:srgbClr val="000000"/>
                </a:solidFill>
                <a:uFillTx/>
              </a:defRPr>
            </a:pPr>
            <a:r>
              <a:rPr lang="sk-SK" sz="1400" dirty="0" smtClean="0">
                <a:latin typeface="Arial" panose="020B0604020202020204" pitchFamily="34" charset="0"/>
                <a:cs typeface="Arial" panose="020B0604020202020204" pitchFamily="34" charset="0"/>
              </a:rPr>
              <a:t>schvaľovanie </a:t>
            </a:r>
            <a:r>
              <a:rPr lang="sk-SK" sz="1400" dirty="0">
                <a:latin typeface="Arial" panose="020B0604020202020204" pitchFamily="34" charset="0"/>
                <a:cs typeface="Arial" panose="020B0604020202020204" pitchFamily="34" charset="0"/>
              </a:rPr>
              <a:t>programu zasadnutia, voľba </a:t>
            </a:r>
            <a:r>
              <a:rPr lang="sk-SK" sz="1400" dirty="0" smtClean="0">
                <a:latin typeface="Arial" panose="020B0604020202020204" pitchFamily="34" charset="0"/>
                <a:cs typeface="Arial" panose="020B0604020202020204" pitchFamily="34" charset="0"/>
              </a:rPr>
              <a:t>overovateľa, informácia o hlasovaní </a:t>
            </a:r>
          </a:p>
          <a:p>
            <a:pPr marL="342900" lvl="0" indent="-342900">
              <a:buFont typeface="+mj-lt"/>
              <a:buAutoNum type="arabicPeriod"/>
              <a:defRPr sz="1800" b="0" i="0" u="none" strike="noStrike" kern="0" cap="none" spc="0" baseline="0">
                <a:solidFill>
                  <a:srgbClr val="000000"/>
                </a:solidFill>
                <a:uFillTx/>
              </a:defRPr>
            </a:pPr>
            <a:endParaRPr lang="sk-SK" sz="1400" dirty="0">
              <a:latin typeface="Arial" panose="020B0604020202020204" pitchFamily="34" charset="0"/>
              <a:cs typeface="Arial" panose="020B0604020202020204" pitchFamily="34" charset="0"/>
            </a:endParaRPr>
          </a:p>
          <a:p>
            <a:pPr marL="342900" lvl="0" indent="-342900">
              <a:buFont typeface="+mj-lt"/>
              <a:buAutoNum type="arabicPeriod"/>
              <a:defRPr sz="1800" b="0" i="0" u="none" strike="noStrike" kern="0" cap="none" spc="0" baseline="0">
                <a:solidFill>
                  <a:srgbClr val="000000"/>
                </a:solidFill>
                <a:uFillTx/>
              </a:defRPr>
            </a:pPr>
            <a:r>
              <a:rPr lang="sk-SK" sz="1400" b="1" dirty="0" smtClean="0">
                <a:latin typeface="Arial" panose="020B0604020202020204" pitchFamily="34" charset="0"/>
                <a:cs typeface="Arial" panose="020B0604020202020204" pitchFamily="34" charset="0"/>
              </a:rPr>
              <a:t>Informácia: Revízia Programu Slovensko – priority CP 4 (technická revízia 4.0) a revízia Programu </a:t>
            </a:r>
            <a:r>
              <a:rPr lang="sk-SK" sz="1400" b="1" dirty="0">
                <a:latin typeface="Arial" panose="020B0604020202020204" pitchFamily="34" charset="0"/>
                <a:cs typeface="Arial" panose="020B0604020202020204" pitchFamily="34" charset="0"/>
              </a:rPr>
              <a:t>Slovensko – nové priority v rámci Modernizovanej politiky súdržnosti </a:t>
            </a:r>
            <a:endParaRPr lang="sk-SK" sz="1400" b="1" dirty="0" smtClean="0">
              <a:latin typeface="Arial" panose="020B0604020202020204" pitchFamily="34" charset="0"/>
              <a:cs typeface="Arial" panose="020B0604020202020204" pitchFamily="34" charset="0"/>
            </a:endParaRPr>
          </a:p>
          <a:p>
            <a:pPr marL="342900" lvl="0" indent="-342900">
              <a:buFont typeface="+mj-lt"/>
              <a:buAutoNum type="arabicPeriod"/>
              <a:defRPr sz="1800" b="0" i="0" u="none" strike="noStrike" kern="0" cap="none" spc="0" baseline="0">
                <a:solidFill>
                  <a:srgbClr val="000000"/>
                </a:solidFill>
                <a:uFillTx/>
              </a:defRPr>
            </a:pPr>
            <a:endParaRPr lang="sk-SK" sz="1400" dirty="0">
              <a:latin typeface="Arial" panose="020B0604020202020204" pitchFamily="34" charset="0"/>
              <a:cs typeface="Arial" panose="020B0604020202020204" pitchFamily="34" charset="0"/>
            </a:endParaRPr>
          </a:p>
          <a:p>
            <a:pPr marL="342900" lvl="0" indent="-342900">
              <a:buFont typeface="+mj-lt"/>
              <a:buAutoNum type="arabicPeriod"/>
              <a:defRPr sz="1800" b="0" i="0" u="none" strike="noStrike" kern="0" cap="none" spc="0" baseline="0">
                <a:solidFill>
                  <a:srgbClr val="000000"/>
                </a:solidFill>
                <a:uFillTx/>
              </a:defRPr>
            </a:pPr>
            <a:r>
              <a:rPr lang="sk-SK" sz="1400" b="1" dirty="0" smtClean="0">
                <a:latin typeface="Arial" panose="020B0604020202020204" pitchFamily="34" charset="0"/>
                <a:cs typeface="Arial" panose="020B0604020202020204" pitchFamily="34" charset="0"/>
              </a:rPr>
              <a:t>Zámer </a:t>
            </a:r>
            <a:r>
              <a:rPr lang="sk-SK" sz="1400" b="1" dirty="0">
                <a:latin typeface="Arial" panose="020B0604020202020204" pitchFamily="34" charset="0"/>
                <a:cs typeface="Arial" panose="020B0604020202020204" pitchFamily="34" charset="0"/>
              </a:rPr>
              <a:t>národného projektu: Finančné stimuly pre zamestnanosť II. </a:t>
            </a:r>
            <a:r>
              <a:rPr lang="sk-SK" sz="1400" b="1" dirty="0" smtClean="0">
                <a:latin typeface="Arial" panose="020B0604020202020204" pitchFamily="34" charset="0"/>
                <a:cs typeface="Arial" panose="020B0604020202020204" pitchFamily="34" charset="0"/>
              </a:rPr>
              <a:t> - prerokovanie </a:t>
            </a:r>
            <a:r>
              <a:rPr lang="sk-SK" sz="1400" b="1" dirty="0">
                <a:latin typeface="Arial" panose="020B0604020202020204" pitchFamily="34" charset="0"/>
                <a:cs typeface="Arial" panose="020B0604020202020204" pitchFamily="34" charset="0"/>
              </a:rPr>
              <a:t>a schvaľovanie </a:t>
            </a:r>
            <a:endParaRPr lang="sk-SK" sz="1400" b="1" dirty="0" smtClean="0">
              <a:latin typeface="Arial" panose="020B0604020202020204" pitchFamily="34" charset="0"/>
              <a:cs typeface="Arial" panose="020B0604020202020204" pitchFamily="34" charset="0"/>
            </a:endParaRPr>
          </a:p>
          <a:p>
            <a:pPr marL="342900" lvl="0" indent="-342900">
              <a:buFont typeface="+mj-lt"/>
              <a:buAutoNum type="arabicPeriod"/>
              <a:defRPr sz="1800" b="0" i="0" u="none" strike="noStrike" kern="0" cap="none" spc="0" baseline="0">
                <a:solidFill>
                  <a:srgbClr val="000000"/>
                </a:solidFill>
                <a:uFillTx/>
              </a:defRPr>
            </a:pPr>
            <a:endParaRPr lang="sk-SK" sz="1400" dirty="0">
              <a:latin typeface="Arial" panose="020B0604020202020204" pitchFamily="34" charset="0"/>
              <a:cs typeface="Arial" panose="020B0604020202020204" pitchFamily="34" charset="0"/>
            </a:endParaRPr>
          </a:p>
          <a:p>
            <a:pPr marL="342900" lvl="0" indent="-342900">
              <a:buFont typeface="+mj-lt"/>
              <a:buAutoNum type="arabicPeriod"/>
              <a:defRPr sz="1800" b="0" i="0" u="none" strike="noStrike" kern="0" cap="none" spc="0" baseline="0">
                <a:solidFill>
                  <a:srgbClr val="000000"/>
                </a:solidFill>
                <a:uFillTx/>
              </a:defRPr>
            </a:pPr>
            <a:r>
              <a:rPr lang="sk-SK" sz="1400" dirty="0" smtClean="0">
                <a:latin typeface="Arial" panose="020B0604020202020204" pitchFamily="34" charset="0"/>
                <a:cs typeface="Arial" panose="020B0604020202020204" pitchFamily="34" charset="0"/>
              </a:rPr>
              <a:t>Rôzne </a:t>
            </a:r>
            <a:r>
              <a:rPr lang="sk-SK" sz="1400" dirty="0">
                <a:latin typeface="Arial" panose="020B0604020202020204" pitchFamily="34" charset="0"/>
                <a:cs typeface="Arial" panose="020B0604020202020204" pitchFamily="34" charset="0"/>
              </a:rPr>
              <a:t>a Záver </a:t>
            </a:r>
            <a:endParaRPr lang="sk-SK" sz="1400" dirty="0" smtClean="0">
              <a:latin typeface="Arial" panose="020B0604020202020204" pitchFamily="34" charset="0"/>
              <a:cs typeface="Arial" panose="020B0604020202020204" pitchFamily="34" charset="0"/>
            </a:endParaRPr>
          </a:p>
          <a:p>
            <a:pPr lvl="0">
              <a:defRPr sz="1800" b="0" i="0" u="none" strike="noStrike" kern="0" cap="none" spc="0" baseline="0">
                <a:solidFill>
                  <a:srgbClr val="000000"/>
                </a:solidFill>
                <a:uFillTx/>
              </a:defRPr>
            </a:pPr>
            <a:r>
              <a:rPr lang="sk-SK" sz="1400" dirty="0" smtClean="0">
                <a:latin typeface="Arial" panose="020B0604020202020204" pitchFamily="34" charset="0"/>
                <a:cs typeface="Arial" panose="020B0604020202020204" pitchFamily="34" charset="0"/>
              </a:rPr>
              <a:t>           Informácia </a:t>
            </a:r>
            <a:r>
              <a:rPr lang="sk-SK" sz="1400" dirty="0">
                <a:latin typeface="Arial" panose="020B0604020202020204" pitchFamily="34" charset="0"/>
                <a:cs typeface="Arial" panose="020B0604020202020204" pitchFamily="34" charset="0"/>
              </a:rPr>
              <a:t>o predbežnom programe komisie CP 4 v Bratislave - 16.12.2025 </a:t>
            </a:r>
            <a:endParaRPr lang="sk-SK" sz="1400" dirty="0">
              <a:latin typeface="Arial" panose="020B0604020202020204" pitchFamily="34" charset="0"/>
              <a:cs typeface="Arial" panose="020B0604020202020204" pitchFamily="34" charset="0"/>
            </a:endParaRPr>
          </a:p>
          <a:p>
            <a:pPr lvl="0">
              <a:defRPr sz="1800" b="0" i="0" u="none" strike="noStrike" kern="0" cap="none" spc="0" baseline="0">
                <a:solidFill>
                  <a:srgbClr val="000000"/>
                </a:solidFill>
                <a:uFillTx/>
              </a:defRPr>
            </a:pPr>
            <a:r>
              <a:rPr lang="sk-SK" sz="1400" dirty="0" smtClean="0">
                <a:latin typeface="Arial" panose="020B0604020202020204" pitchFamily="34" charset="0"/>
                <a:cs typeface="Arial" panose="020B0604020202020204" pitchFamily="34" charset="0"/>
              </a:rPr>
              <a:t>           Informácia </a:t>
            </a:r>
            <a:r>
              <a:rPr lang="sk-SK" sz="1400" dirty="0">
                <a:latin typeface="Arial" panose="020B0604020202020204" pitchFamily="34" charset="0"/>
                <a:cs typeface="Arial" panose="020B0604020202020204" pitchFamily="34" charset="0"/>
              </a:rPr>
              <a:t>o zriadení PS </a:t>
            </a:r>
            <a:r>
              <a:rPr lang="sk-SK" sz="1400" dirty="0" smtClean="0">
                <a:latin typeface="Arial" panose="020B0604020202020204" pitchFamily="34" charset="0"/>
                <a:cs typeface="Arial" panose="020B0604020202020204" pitchFamily="34" charset="0"/>
              </a:rPr>
              <a:t> integrácia </a:t>
            </a:r>
            <a:endParaRPr lang="sk-SK"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84676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5"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192265" y="504217"/>
            <a:ext cx="8373459" cy="4038871"/>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p:txBody>
      </p:sp>
      <p:sp>
        <p:nvSpPr>
          <p:cNvPr id="5" name="Obdĺžnik 4"/>
          <p:cNvSpPr/>
          <p:nvPr/>
        </p:nvSpPr>
        <p:spPr>
          <a:xfrm>
            <a:off x="344062" y="511445"/>
            <a:ext cx="8419740" cy="3309367"/>
          </a:xfrm>
          <a:prstGeom prst="rect">
            <a:avLst/>
          </a:prstGeom>
        </p:spPr>
        <p:txBody>
          <a:bodyPr wrap="square">
            <a:spAutoFit/>
          </a:bodyPr>
          <a:lstStyle/>
          <a:p>
            <a:pPr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Cieľ politiky 4P9 </a:t>
            </a:r>
            <a:r>
              <a:rPr lang="en-US" b="1" kern="0" dirty="0" err="1">
                <a:solidFill>
                  <a:srgbClr val="000000"/>
                </a:solidFill>
                <a:latin typeface="Arial" panose="020B0604020202020204" pitchFamily="34" charset="0"/>
                <a:cs typeface="Arial" panose="020B0604020202020204" pitchFamily="34" charset="0"/>
              </a:rPr>
              <a:t>Cenovo</a:t>
            </a:r>
            <a:r>
              <a:rPr lang="en-US" b="1" kern="0" dirty="0">
                <a:solidFill>
                  <a:srgbClr val="000000"/>
                </a:solidFill>
                <a:latin typeface="Arial" panose="020B0604020202020204" pitchFamily="34" charset="0"/>
                <a:cs typeface="Arial" panose="020B0604020202020204" pitchFamily="34" charset="0"/>
              </a:rPr>
              <a:t> </a:t>
            </a:r>
            <a:r>
              <a:rPr lang="en-US" b="1" kern="0" dirty="0" err="1">
                <a:solidFill>
                  <a:srgbClr val="000000"/>
                </a:solidFill>
                <a:latin typeface="Arial" panose="020B0604020202020204" pitchFamily="34" charset="0"/>
                <a:cs typeface="Arial" panose="020B0604020202020204" pitchFamily="34" charset="0"/>
              </a:rPr>
              <a:t>dostupné</a:t>
            </a:r>
            <a:r>
              <a:rPr lang="en-US" b="1" kern="0" dirty="0">
                <a:solidFill>
                  <a:srgbClr val="000000"/>
                </a:solidFill>
                <a:latin typeface="Arial" panose="020B0604020202020204" pitchFamily="34" charset="0"/>
                <a:cs typeface="Arial" panose="020B0604020202020204" pitchFamily="34" charset="0"/>
              </a:rPr>
              <a:t> a </a:t>
            </a:r>
            <a:r>
              <a:rPr lang="en-US" b="1" kern="0" dirty="0" err="1">
                <a:solidFill>
                  <a:srgbClr val="000000"/>
                </a:solidFill>
                <a:latin typeface="Arial" panose="020B0604020202020204" pitchFamily="34" charset="0"/>
                <a:cs typeface="Arial" panose="020B0604020202020204" pitchFamily="34" charset="0"/>
              </a:rPr>
              <a:t>udržateľné</a:t>
            </a:r>
            <a:r>
              <a:rPr lang="en-US" b="1" kern="0" dirty="0">
                <a:solidFill>
                  <a:srgbClr val="000000"/>
                </a:solidFill>
                <a:latin typeface="Arial" panose="020B0604020202020204" pitchFamily="34" charset="0"/>
                <a:cs typeface="Arial" panose="020B0604020202020204" pitchFamily="34" charset="0"/>
              </a:rPr>
              <a:t> </a:t>
            </a:r>
            <a:r>
              <a:rPr lang="en-US" b="1" kern="0" dirty="0" err="1">
                <a:solidFill>
                  <a:srgbClr val="000000"/>
                </a:solidFill>
                <a:latin typeface="Arial" panose="020B0604020202020204" pitchFamily="34" charset="0"/>
                <a:cs typeface="Arial" panose="020B0604020202020204" pitchFamily="34" charset="0"/>
              </a:rPr>
              <a:t>bývanie</a:t>
            </a:r>
            <a:endParaRPr lang="sk-SK" b="1" kern="0" dirty="0">
              <a:solidFill>
                <a:srgbClr val="000000"/>
              </a:solidFill>
              <a:latin typeface="Arial" panose="020B0604020202020204" pitchFamily="34" charset="0"/>
              <a:cs typeface="Arial" panose="020B0604020202020204" pitchFamily="34" charset="0"/>
            </a:endParaRPr>
          </a:p>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Zodpovedný orgán MPSVR SR, ÚV SR</a:t>
            </a:r>
          </a:p>
          <a:p>
            <a:pPr algn="just" defTabSz="539737">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algn="just">
              <a:spcBef>
                <a:spcPts val="450"/>
              </a:spcBef>
              <a:spcAft>
                <a:spcPts val="450"/>
              </a:spcAft>
            </a:pP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Špecifický</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cieľ</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RSO4.7.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Podpora</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prístupu</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k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cenovo</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dostupnému</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udržateľnému</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bývaniu</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(EFRR)</a:t>
            </a:r>
            <a:endParaRPr lang="sk-SK" sz="1200" b="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lgn="just">
              <a:spcBef>
                <a:spcPts val="450"/>
              </a:spcBef>
              <a:spcAft>
                <a:spcPts val="450"/>
              </a:spcAft>
            </a:pPr>
            <a:r>
              <a:rPr lang="sk-SK" sz="1200" b="1" kern="0" dirty="0">
                <a:solidFill>
                  <a:srgbClr val="000000"/>
                </a:solidFill>
                <a:latin typeface="Arial" panose="020B0604020202020204" pitchFamily="34" charset="0"/>
                <a:cs typeface="Arial" panose="020B0604020202020204" pitchFamily="34" charset="0"/>
              </a:rPr>
              <a:t>Alokácia: 74 000 000 EUR</a:t>
            </a:r>
          </a:p>
          <a:p>
            <a:pPr algn="just">
              <a:spcBef>
                <a:spcPts val="450"/>
              </a:spcBef>
              <a:spcAft>
                <a:spcPts val="450"/>
              </a:spcAft>
            </a:pPr>
            <a:endParaRPr lang="sk-SK" sz="1200" b="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lgn="just">
              <a:lnSpc>
                <a:spcPct val="114000"/>
              </a:lnSpc>
              <a:spcBef>
                <a:spcPts val="450"/>
              </a:spcBef>
              <a:spcAft>
                <a:spcPts val="450"/>
              </a:spcAft>
            </a:pPr>
            <a:r>
              <a:rPr lang="sk-SK"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Typy akcií:</a:t>
            </a:r>
          </a:p>
          <a:p>
            <a:pPr marL="214313" indent="-214313" algn="just">
              <a:lnSpc>
                <a:spcPct val="114000"/>
              </a:lnSpc>
              <a:spcBef>
                <a:spcPts val="450"/>
              </a:spcBef>
              <a:spcAft>
                <a:spcPts val="450"/>
              </a:spcAft>
              <a:buFont typeface="Arial" panose="020B0604020202020204" pitchFamily="34" charset="0"/>
              <a:buChar char="•"/>
            </a:pPr>
            <a:r>
              <a:rPr lang="sk-SK" sz="1200" b="1" dirty="0">
                <a:latin typeface="Arial" panose="020B0604020202020204" pitchFamily="34" charset="0"/>
                <a:cs typeface="Arial" panose="020B0604020202020204" pitchFamily="34" charset="0"/>
              </a:rPr>
              <a:t>Z</a:t>
            </a:r>
            <a:r>
              <a:rPr lang="en-US" sz="1200" b="1" dirty="0" err="1">
                <a:latin typeface="Arial" panose="020B0604020202020204" pitchFamily="34" charset="0"/>
                <a:cs typeface="Arial" panose="020B0604020202020204" pitchFamily="34" charset="0"/>
              </a:rPr>
              <a:t>abezpečenie</a:t>
            </a:r>
            <a:r>
              <a:rPr lang="en-US" sz="1200" b="1" dirty="0">
                <a:latin typeface="Arial" panose="020B0604020202020204" pitchFamily="34" charset="0"/>
                <a:cs typeface="Arial" panose="020B0604020202020204" pitchFamily="34" charset="0"/>
              </a:rPr>
              <a:t> </a:t>
            </a:r>
            <a:r>
              <a:rPr lang="en-US" sz="1200" b="1" dirty="0" err="1">
                <a:latin typeface="Arial" panose="020B0604020202020204" pitchFamily="34" charset="0"/>
                <a:cs typeface="Arial" panose="020B0604020202020204" pitchFamily="34" charset="0"/>
              </a:rPr>
              <a:t>dostupného</a:t>
            </a:r>
            <a:r>
              <a:rPr lang="en-US" sz="1200" b="1" dirty="0">
                <a:latin typeface="Arial" panose="020B0604020202020204" pitchFamily="34" charset="0"/>
                <a:cs typeface="Arial" panose="020B0604020202020204" pitchFamily="34" charset="0"/>
              </a:rPr>
              <a:t> </a:t>
            </a:r>
            <a:r>
              <a:rPr lang="en-US" sz="1200" b="1" dirty="0" err="1">
                <a:latin typeface="Arial" panose="020B0604020202020204" pitchFamily="34" charset="0"/>
                <a:cs typeface="Arial" panose="020B0604020202020204" pitchFamily="34" charset="0"/>
              </a:rPr>
              <a:t>bývania</a:t>
            </a:r>
            <a:r>
              <a:rPr lang="en-US" sz="1200" b="1" dirty="0">
                <a:latin typeface="Arial" panose="020B0604020202020204" pitchFamily="34" charset="0"/>
                <a:cs typeface="Arial" panose="020B0604020202020204" pitchFamily="34" charset="0"/>
              </a:rPr>
              <a:t> pre </a:t>
            </a:r>
            <a:r>
              <a:rPr lang="en-US" sz="1200" b="1" dirty="0" err="1">
                <a:latin typeface="Arial" panose="020B0604020202020204" pitchFamily="34" charset="0"/>
                <a:cs typeface="Arial" panose="020B0604020202020204" pitchFamily="34" charset="0"/>
              </a:rPr>
              <a:t>najviac</a:t>
            </a:r>
            <a:r>
              <a:rPr lang="en-US" sz="1200" b="1" dirty="0">
                <a:latin typeface="Arial" panose="020B0604020202020204" pitchFamily="34" charset="0"/>
                <a:cs typeface="Arial" panose="020B0604020202020204" pitchFamily="34" charset="0"/>
              </a:rPr>
              <a:t> </a:t>
            </a:r>
            <a:r>
              <a:rPr lang="en-US" sz="1200" b="1" dirty="0" err="1">
                <a:latin typeface="Arial" panose="020B0604020202020204" pitchFamily="34" charset="0"/>
                <a:cs typeface="Arial" panose="020B0604020202020204" pitchFamily="34" charset="0"/>
              </a:rPr>
              <a:t>odkázané</a:t>
            </a:r>
            <a:r>
              <a:rPr lang="en-US" sz="1200" b="1" dirty="0">
                <a:latin typeface="Arial" panose="020B0604020202020204" pitchFamily="34" charset="0"/>
                <a:cs typeface="Arial" panose="020B0604020202020204" pitchFamily="34" charset="0"/>
              </a:rPr>
              <a:t> </a:t>
            </a:r>
            <a:r>
              <a:rPr lang="en-US" sz="1200" b="1" dirty="0" err="1">
                <a:latin typeface="Arial" panose="020B0604020202020204" pitchFamily="34" charset="0"/>
                <a:cs typeface="Arial" panose="020B0604020202020204" pitchFamily="34" charset="0"/>
              </a:rPr>
              <a:t>osoby</a:t>
            </a:r>
            <a:endParaRPr lang="sk-SK" sz="1200" dirty="0">
              <a:latin typeface="Arial" panose="020B0604020202020204" pitchFamily="34" charset="0"/>
              <a:cs typeface="Arial" panose="020B0604020202020204" pitchFamily="34" charset="0"/>
            </a:endParaRPr>
          </a:p>
          <a:p>
            <a:pPr marL="214313" indent="-214313" algn="just">
              <a:lnSpc>
                <a:spcPct val="114000"/>
              </a:lnSpc>
              <a:spcBef>
                <a:spcPts val="450"/>
              </a:spcBef>
              <a:spcAft>
                <a:spcPts val="450"/>
              </a:spcAft>
              <a:buFont typeface="Arial" panose="020B0604020202020204" pitchFamily="34" charset="0"/>
              <a:buChar char="•"/>
            </a:pPr>
            <a:r>
              <a:rPr lang="sk-SK" sz="1200" b="1" dirty="0">
                <a:latin typeface="Arial" panose="020B0604020202020204" pitchFamily="34" charset="0"/>
                <a:cs typeface="Arial" panose="020B0604020202020204" pitchFamily="34" charset="0"/>
              </a:rPr>
              <a:t>Z</a:t>
            </a:r>
            <a:r>
              <a:rPr lang="en-US" sz="1200" b="1" dirty="0" err="1">
                <a:latin typeface="Arial" panose="020B0604020202020204" pitchFamily="34" charset="0"/>
                <a:cs typeface="Arial" panose="020B0604020202020204" pitchFamily="34" charset="0"/>
              </a:rPr>
              <a:t>vyšovanie</a:t>
            </a:r>
            <a:r>
              <a:rPr lang="en-US" sz="1200" b="1" dirty="0">
                <a:latin typeface="Arial" panose="020B0604020202020204" pitchFamily="34" charset="0"/>
                <a:cs typeface="Arial" panose="020B0604020202020204" pitchFamily="34" charset="0"/>
              </a:rPr>
              <a:t> </a:t>
            </a:r>
            <a:r>
              <a:rPr lang="en-US" sz="1200" b="1" dirty="0" err="1">
                <a:latin typeface="Arial" panose="020B0604020202020204" pitchFamily="34" charset="0"/>
                <a:cs typeface="Arial" panose="020B0604020202020204" pitchFamily="34" charset="0"/>
              </a:rPr>
              <a:t>dostupnosti</a:t>
            </a:r>
            <a:r>
              <a:rPr lang="en-US" sz="1200" b="1" dirty="0">
                <a:latin typeface="Arial" panose="020B0604020202020204" pitchFamily="34" charset="0"/>
                <a:cs typeface="Arial" panose="020B0604020202020204" pitchFamily="34" charset="0"/>
              </a:rPr>
              <a:t> </a:t>
            </a:r>
            <a:r>
              <a:rPr lang="en-US" sz="1200" b="1" dirty="0" err="1">
                <a:latin typeface="Arial" panose="020B0604020202020204" pitchFamily="34" charset="0"/>
                <a:cs typeface="Arial" panose="020B0604020202020204" pitchFamily="34" charset="0"/>
              </a:rPr>
              <a:t>nájomného</a:t>
            </a:r>
            <a:r>
              <a:rPr lang="en-US" sz="1200" b="1" dirty="0">
                <a:latin typeface="Arial" panose="020B0604020202020204" pitchFamily="34" charset="0"/>
                <a:cs typeface="Arial" panose="020B0604020202020204" pitchFamily="34" charset="0"/>
              </a:rPr>
              <a:t> </a:t>
            </a:r>
            <a:r>
              <a:rPr lang="en-US" sz="1200" b="1" dirty="0" err="1">
                <a:latin typeface="Arial" panose="020B0604020202020204" pitchFamily="34" charset="0"/>
                <a:cs typeface="Arial" panose="020B0604020202020204" pitchFamily="34" charset="0"/>
              </a:rPr>
              <a:t>bývania</a:t>
            </a:r>
            <a:r>
              <a:rPr lang="en-US" sz="1200" b="1" dirty="0">
                <a:latin typeface="Arial" panose="020B0604020202020204" pitchFamily="34" charset="0"/>
                <a:cs typeface="Arial" panose="020B0604020202020204" pitchFamily="34" charset="0"/>
              </a:rPr>
              <a:t> </a:t>
            </a:r>
            <a:r>
              <a:rPr lang="en-US" sz="1200" b="1" dirty="0" err="1">
                <a:latin typeface="Arial" panose="020B0604020202020204" pitchFamily="34" charset="0"/>
                <a:cs typeface="Arial" panose="020B0604020202020204" pitchFamily="34" charset="0"/>
              </a:rPr>
              <a:t>prostredníctvom</a:t>
            </a:r>
            <a:r>
              <a:rPr lang="en-US" sz="1200" b="1" dirty="0">
                <a:latin typeface="Arial" panose="020B0604020202020204" pitchFamily="34" charset="0"/>
                <a:cs typeface="Arial" panose="020B0604020202020204" pitchFamily="34" charset="0"/>
              </a:rPr>
              <a:t> </a:t>
            </a:r>
            <a:r>
              <a:rPr lang="en-US" sz="1200" b="1" dirty="0" err="1">
                <a:latin typeface="Arial" panose="020B0604020202020204" pitchFamily="34" charset="0"/>
                <a:cs typeface="Arial" panose="020B0604020202020204" pitchFamily="34" charset="0"/>
              </a:rPr>
              <a:t>zapojenia</a:t>
            </a:r>
            <a:r>
              <a:rPr lang="en-US" sz="1200" b="1" dirty="0">
                <a:latin typeface="Arial" panose="020B0604020202020204" pitchFamily="34" charset="0"/>
                <a:cs typeface="Arial" panose="020B0604020202020204" pitchFamily="34" charset="0"/>
              </a:rPr>
              <a:t> </a:t>
            </a:r>
            <a:r>
              <a:rPr lang="en-US" sz="1200" b="1" dirty="0" err="1">
                <a:latin typeface="Arial" panose="020B0604020202020204" pitchFamily="34" charset="0"/>
                <a:cs typeface="Arial" panose="020B0604020202020204" pitchFamily="34" charset="0"/>
              </a:rPr>
              <a:t>finančných</a:t>
            </a:r>
            <a:r>
              <a:rPr lang="en-US" sz="1200" b="1" dirty="0">
                <a:latin typeface="Arial" panose="020B0604020202020204" pitchFamily="34" charset="0"/>
                <a:cs typeface="Arial" panose="020B0604020202020204" pitchFamily="34" charset="0"/>
              </a:rPr>
              <a:t> </a:t>
            </a:r>
            <a:r>
              <a:rPr lang="en-US" sz="1200" b="1" dirty="0" err="1">
                <a:latin typeface="Arial" panose="020B0604020202020204" pitchFamily="34" charset="0"/>
                <a:cs typeface="Arial" panose="020B0604020202020204" pitchFamily="34" charset="0"/>
              </a:rPr>
              <a:t>nástrojov</a:t>
            </a:r>
            <a:endParaRPr lang="sk-SK" sz="1200" dirty="0">
              <a:latin typeface="Arial" panose="020B0604020202020204" pitchFamily="34" charset="0"/>
              <a:cs typeface="Arial" panose="020B0604020202020204" pitchFamily="34" charset="0"/>
            </a:endParaRPr>
          </a:p>
          <a:p>
            <a:pPr marL="214313" indent="-214313" algn="just">
              <a:lnSpc>
                <a:spcPct val="114000"/>
              </a:lnSpc>
              <a:spcBef>
                <a:spcPts val="450"/>
              </a:spcBef>
              <a:spcAft>
                <a:spcPts val="450"/>
              </a:spcAft>
              <a:buFont typeface="Arial" panose="020B0604020202020204" pitchFamily="34" charset="0"/>
              <a:buChar char="•"/>
            </a:pPr>
            <a:r>
              <a:rPr lang="sk-SK" sz="1200" b="1" dirty="0">
                <a:latin typeface="Arial" panose="020B0604020202020204" pitchFamily="34" charset="0"/>
                <a:cs typeface="Arial" panose="020B0604020202020204" pitchFamily="34" charset="0"/>
              </a:rPr>
              <a:t>Z</a:t>
            </a:r>
            <a:r>
              <a:rPr lang="en-US" sz="1200" b="1" dirty="0" err="1">
                <a:latin typeface="Arial" panose="020B0604020202020204" pitchFamily="34" charset="0"/>
                <a:cs typeface="Arial" panose="020B0604020202020204" pitchFamily="34" charset="0"/>
              </a:rPr>
              <a:t>výšenie</a:t>
            </a:r>
            <a:r>
              <a:rPr lang="en-US" sz="1200" b="1" dirty="0">
                <a:latin typeface="Arial" panose="020B0604020202020204" pitchFamily="34" charset="0"/>
                <a:cs typeface="Arial" panose="020B0604020202020204" pitchFamily="34" charset="0"/>
              </a:rPr>
              <a:t> </a:t>
            </a:r>
            <a:r>
              <a:rPr lang="en-US" sz="1200" b="1" dirty="0" err="1">
                <a:latin typeface="Arial" panose="020B0604020202020204" pitchFamily="34" charset="0"/>
                <a:cs typeface="Arial" panose="020B0604020202020204" pitchFamily="34" charset="0"/>
              </a:rPr>
              <a:t>dostupnosti</a:t>
            </a:r>
            <a:r>
              <a:rPr lang="en-US" sz="1200" b="1" dirty="0">
                <a:latin typeface="Arial" panose="020B0604020202020204" pitchFamily="34" charset="0"/>
                <a:cs typeface="Arial" panose="020B0604020202020204" pitchFamily="34" charset="0"/>
              </a:rPr>
              <a:t> </a:t>
            </a:r>
            <a:r>
              <a:rPr lang="en-US" sz="1200" b="1" dirty="0" err="1">
                <a:latin typeface="Arial" panose="020B0604020202020204" pitchFamily="34" charset="0"/>
                <a:cs typeface="Arial" panose="020B0604020202020204" pitchFamily="34" charset="0"/>
              </a:rPr>
              <a:t>bývania</a:t>
            </a:r>
            <a:r>
              <a:rPr lang="en-US" sz="1200" b="1" dirty="0">
                <a:latin typeface="Arial" panose="020B0604020202020204" pitchFamily="34" charset="0"/>
                <a:cs typeface="Arial" panose="020B0604020202020204" pitchFamily="34" charset="0"/>
              </a:rPr>
              <a:t> </a:t>
            </a:r>
            <a:r>
              <a:rPr lang="en-US" sz="1200" b="1" dirty="0" err="1">
                <a:latin typeface="Arial" panose="020B0604020202020204" pitchFamily="34" charset="0"/>
                <a:cs typeface="Arial" panose="020B0604020202020204" pitchFamily="34" charset="0"/>
              </a:rPr>
              <a:t>obstaraním</a:t>
            </a:r>
            <a:r>
              <a:rPr lang="en-US" sz="1200" b="1" dirty="0">
                <a:latin typeface="Arial" panose="020B0604020202020204" pitchFamily="34" charset="0"/>
                <a:cs typeface="Arial" panose="020B0604020202020204" pitchFamily="34" charset="0"/>
              </a:rPr>
              <a:t> </a:t>
            </a:r>
            <a:r>
              <a:rPr lang="en-US" sz="1200" b="1" dirty="0" err="1">
                <a:latin typeface="Arial" panose="020B0604020202020204" pitchFamily="34" charset="0"/>
                <a:cs typeface="Arial" panose="020B0604020202020204" pitchFamily="34" charset="0"/>
              </a:rPr>
              <a:t>sociálneho</a:t>
            </a:r>
            <a:r>
              <a:rPr lang="en-US" sz="1200" b="1" dirty="0">
                <a:latin typeface="Arial" panose="020B0604020202020204" pitchFamily="34" charset="0"/>
                <a:cs typeface="Arial" panose="020B0604020202020204" pitchFamily="34" charset="0"/>
              </a:rPr>
              <a:t> </a:t>
            </a:r>
            <a:r>
              <a:rPr lang="en-US" sz="1200" b="1" dirty="0" err="1">
                <a:latin typeface="Arial" panose="020B0604020202020204" pitchFamily="34" charset="0"/>
                <a:cs typeface="Arial" panose="020B0604020202020204" pitchFamily="34" charset="0"/>
              </a:rPr>
              <a:t>bývania</a:t>
            </a:r>
            <a:endParaRPr lang="sk-SK" sz="1200" dirty="0">
              <a:latin typeface="Arial" panose="020B0604020202020204" pitchFamily="34" charset="0"/>
              <a:cs typeface="Arial" panose="020B0604020202020204" pitchFamily="34" charset="0"/>
            </a:endParaRPr>
          </a:p>
          <a:p>
            <a:pPr indent="179384" algn="just" defTabSz="539737">
              <a:buFontTx/>
              <a:buChar cha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4514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5"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192265" y="504217"/>
            <a:ext cx="8373459" cy="4038871"/>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p:txBody>
      </p:sp>
      <p:sp>
        <p:nvSpPr>
          <p:cNvPr id="5" name="Obdĺžnik 4"/>
          <p:cNvSpPr/>
          <p:nvPr/>
        </p:nvSpPr>
        <p:spPr>
          <a:xfrm>
            <a:off x="344062" y="511445"/>
            <a:ext cx="8419740" cy="3736087"/>
          </a:xfrm>
          <a:prstGeom prst="rect">
            <a:avLst/>
          </a:prstGeom>
        </p:spPr>
        <p:txBody>
          <a:bodyPr wrap="square">
            <a:spAutoFit/>
          </a:bodyPr>
          <a:lstStyle/>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Cieľ politiky 4P10 </a:t>
            </a:r>
            <a:r>
              <a:rPr lang="en-US" b="1" kern="0" dirty="0" err="1">
                <a:solidFill>
                  <a:srgbClr val="000000"/>
                </a:solidFill>
                <a:latin typeface="Arial" panose="020B0604020202020204" pitchFamily="34" charset="0"/>
                <a:cs typeface="Arial" panose="020B0604020202020204" pitchFamily="34" charset="0"/>
              </a:rPr>
              <a:t>Zručnosti</a:t>
            </a:r>
            <a:r>
              <a:rPr lang="en-US" b="1" kern="0" dirty="0">
                <a:solidFill>
                  <a:srgbClr val="000000"/>
                </a:solidFill>
                <a:latin typeface="Arial" panose="020B0604020202020204" pitchFamily="34" charset="0"/>
                <a:cs typeface="Arial" panose="020B0604020202020204" pitchFamily="34" charset="0"/>
              </a:rPr>
              <a:t> v </a:t>
            </a:r>
            <a:r>
              <a:rPr lang="en-US" b="1" kern="0" dirty="0" err="1">
                <a:solidFill>
                  <a:srgbClr val="000000"/>
                </a:solidFill>
                <a:latin typeface="Arial" panose="020B0604020202020204" pitchFamily="34" charset="0"/>
                <a:cs typeface="Arial" panose="020B0604020202020204" pitchFamily="34" charset="0"/>
              </a:rPr>
              <a:t>civilnej</a:t>
            </a:r>
            <a:r>
              <a:rPr lang="en-US" b="1" kern="0" dirty="0">
                <a:solidFill>
                  <a:srgbClr val="000000"/>
                </a:solidFill>
                <a:latin typeface="Arial" panose="020B0604020202020204" pitchFamily="34" charset="0"/>
                <a:cs typeface="Arial" panose="020B0604020202020204" pitchFamily="34" charset="0"/>
              </a:rPr>
              <a:t> </a:t>
            </a:r>
            <a:r>
              <a:rPr lang="en-US" b="1" kern="0" dirty="0" err="1">
                <a:solidFill>
                  <a:srgbClr val="000000"/>
                </a:solidFill>
                <a:latin typeface="Arial" panose="020B0604020202020204" pitchFamily="34" charset="0"/>
                <a:cs typeface="Arial" panose="020B0604020202020204" pitchFamily="34" charset="0"/>
              </a:rPr>
              <a:t>pripravenosti</a:t>
            </a:r>
            <a:endParaRPr lang="sk-SK" b="1" kern="0" dirty="0">
              <a:solidFill>
                <a:srgbClr val="000000"/>
              </a:solidFill>
              <a:latin typeface="Arial" panose="020B0604020202020204" pitchFamily="34" charset="0"/>
              <a:cs typeface="Arial" panose="020B0604020202020204" pitchFamily="34" charset="0"/>
            </a:endParaRPr>
          </a:p>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Zodpovedný orgán MZ SR</a:t>
            </a:r>
            <a:endParaRPr lang="sk-SK" sz="1200" kern="0" dirty="0">
              <a:solidFill>
                <a:srgbClr val="000000"/>
              </a:solidFill>
              <a:latin typeface="Arial" panose="020B0604020202020204" pitchFamily="34" charset="0"/>
              <a:cs typeface="Arial" panose="020B0604020202020204" pitchFamily="34" charset="0"/>
            </a:endParaRPr>
          </a:p>
          <a:p>
            <a:pPr lvl="0" algn="ctr">
              <a:defRPr sz="1800" b="0" i="0" u="none" strike="noStrike" kern="0" cap="none" spc="0" baseline="0">
                <a:solidFill>
                  <a:srgbClr val="000000"/>
                </a:solidFill>
                <a:uFillTx/>
              </a:defRPr>
            </a:pPr>
            <a:endParaRPr lang="sk-SK" sz="1200" b="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lgn="just">
              <a:lnSpc>
                <a:spcPct val="114000"/>
              </a:lnSpc>
              <a:spcBef>
                <a:spcPts val="450"/>
              </a:spcBef>
              <a:spcAft>
                <a:spcPts val="450"/>
              </a:spcAft>
            </a:pP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Špecifický</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cieľ</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ESO4:7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podpora</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celoživotného</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vzdelávania</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najmä</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flexibilných</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príležitostí</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na</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zvyšovanie</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kvalifikácie</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rekvalifikáciu</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pre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všetkých</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s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prihliadnutím</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na</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podnikateľské</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digitálne</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zručnosti</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lepšie</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predvídanie</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zmien</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nových</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požiadaviek</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na</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zručnosti</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na</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základe</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potrieb</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trhu</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práce</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uľahčovanie</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kariérnych</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zmien</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podpora</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200" b="1" dirty="0" err="1">
                <a:solidFill>
                  <a:srgbClr val="000000"/>
                </a:solidFill>
                <a:latin typeface="Arial" panose="020B0604020202020204" pitchFamily="34" charset="0"/>
                <a:ea typeface="Times New Roman" panose="02020603050405020304" pitchFamily="18" charset="0"/>
                <a:cs typeface="Arial" panose="020B0604020202020204" pitchFamily="34" charset="0"/>
              </a:rPr>
              <a:t>profesijnej</a:t>
            </a:r>
            <a:r>
              <a:rPr lang="en-US"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 mobility</a:t>
            </a:r>
            <a:endParaRPr lang="sk-SK" sz="1200" b="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lgn="just">
              <a:lnSpc>
                <a:spcPct val="114000"/>
              </a:lnSpc>
              <a:spcBef>
                <a:spcPts val="450"/>
              </a:spcBef>
              <a:spcAft>
                <a:spcPts val="450"/>
              </a:spcAft>
            </a:pPr>
            <a:r>
              <a:rPr lang="sk-SK"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Alokácia: 2 378 000 EUR </a:t>
            </a:r>
          </a:p>
          <a:p>
            <a:pPr algn="just">
              <a:lnSpc>
                <a:spcPct val="114000"/>
              </a:lnSpc>
              <a:spcBef>
                <a:spcPts val="450"/>
              </a:spcBef>
              <a:spcAft>
                <a:spcPts val="450"/>
              </a:spcAft>
            </a:pPr>
            <a:endParaRPr lang="sk-SK" sz="1200" b="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lgn="just">
              <a:lnSpc>
                <a:spcPct val="114000"/>
              </a:lnSpc>
              <a:spcBef>
                <a:spcPts val="450"/>
              </a:spcBef>
              <a:spcAft>
                <a:spcPts val="450"/>
              </a:spcAft>
            </a:pPr>
            <a:r>
              <a:rPr lang="sk-SK" sz="1200" b="1" dirty="0">
                <a:solidFill>
                  <a:srgbClr val="000000"/>
                </a:solidFill>
                <a:latin typeface="Arial" panose="020B0604020202020204" pitchFamily="34" charset="0"/>
                <a:ea typeface="Times New Roman" panose="02020603050405020304" pitchFamily="18" charset="0"/>
                <a:cs typeface="Arial" panose="020B0604020202020204" pitchFamily="34" charset="0"/>
              </a:rPr>
              <a:t>Typy akcií:</a:t>
            </a:r>
          </a:p>
          <a:p>
            <a:pPr marL="214313" indent="-214313">
              <a:lnSpc>
                <a:spcPct val="114000"/>
              </a:lnSpc>
              <a:spcBef>
                <a:spcPts val="450"/>
              </a:spcBef>
              <a:spcAft>
                <a:spcPts val="450"/>
              </a:spcAft>
              <a:buFont typeface="Arial" panose="020B0604020202020204" pitchFamily="34" charset="0"/>
              <a:buChar char="•"/>
            </a:pPr>
            <a:r>
              <a:rPr lang="en-US" sz="1200" b="1" dirty="0" err="1">
                <a:latin typeface="Arial" panose="020B0604020202020204" pitchFamily="34" charset="0"/>
                <a:cs typeface="Arial" panose="020B0604020202020204" pitchFamily="34" charset="0"/>
              </a:rPr>
              <a:t>Zabezpečenie</a:t>
            </a:r>
            <a:r>
              <a:rPr lang="en-US" sz="1200" b="1" dirty="0">
                <a:latin typeface="Arial" panose="020B0604020202020204" pitchFamily="34" charset="0"/>
                <a:cs typeface="Arial" panose="020B0604020202020204" pitchFamily="34" charset="0"/>
              </a:rPr>
              <a:t> </a:t>
            </a:r>
            <a:r>
              <a:rPr lang="en-US" sz="1200" b="1" dirty="0" err="1">
                <a:latin typeface="Arial" panose="020B0604020202020204" pitchFamily="34" charset="0"/>
                <a:cs typeface="Arial" panose="020B0604020202020204" pitchFamily="34" charset="0"/>
              </a:rPr>
              <a:t>dostatočného</a:t>
            </a:r>
            <a:r>
              <a:rPr lang="en-US" sz="1200" b="1" dirty="0">
                <a:latin typeface="Arial" panose="020B0604020202020204" pitchFamily="34" charset="0"/>
                <a:cs typeface="Arial" panose="020B0604020202020204" pitchFamily="34" charset="0"/>
              </a:rPr>
              <a:t> </a:t>
            </a:r>
            <a:r>
              <a:rPr lang="en-US" sz="1200" b="1" dirty="0" err="1">
                <a:latin typeface="Arial" panose="020B0604020202020204" pitchFamily="34" charset="0"/>
                <a:cs typeface="Arial" panose="020B0604020202020204" pitchFamily="34" charset="0"/>
              </a:rPr>
              <a:t>množstva</a:t>
            </a:r>
            <a:r>
              <a:rPr lang="en-US" sz="1200" b="1" dirty="0">
                <a:latin typeface="Arial" panose="020B0604020202020204" pitchFamily="34" charset="0"/>
                <a:cs typeface="Arial" panose="020B0604020202020204" pitchFamily="34" charset="0"/>
              </a:rPr>
              <a:t> </a:t>
            </a:r>
            <a:r>
              <a:rPr lang="en-US" sz="1200" b="1" dirty="0" err="1">
                <a:latin typeface="Arial" panose="020B0604020202020204" pitchFamily="34" charset="0"/>
                <a:cs typeface="Arial" panose="020B0604020202020204" pitchFamily="34" charset="0"/>
              </a:rPr>
              <a:t>vyškoleného</a:t>
            </a:r>
            <a:r>
              <a:rPr lang="en-US" sz="1200" b="1" dirty="0">
                <a:latin typeface="Arial" panose="020B0604020202020204" pitchFamily="34" charset="0"/>
                <a:cs typeface="Arial" panose="020B0604020202020204" pitchFamily="34" charset="0"/>
              </a:rPr>
              <a:t> </a:t>
            </a:r>
            <a:r>
              <a:rPr lang="en-US" sz="1200" b="1" dirty="0" err="1">
                <a:latin typeface="Arial" panose="020B0604020202020204" pitchFamily="34" charset="0"/>
                <a:cs typeface="Arial" panose="020B0604020202020204" pitchFamily="34" charset="0"/>
              </a:rPr>
              <a:t>zdravotníckeho</a:t>
            </a:r>
            <a:r>
              <a:rPr lang="en-US" sz="1200" b="1" dirty="0">
                <a:latin typeface="Arial" panose="020B0604020202020204" pitchFamily="34" charset="0"/>
                <a:cs typeface="Arial" panose="020B0604020202020204" pitchFamily="34" charset="0"/>
              </a:rPr>
              <a:t> </a:t>
            </a:r>
            <a:r>
              <a:rPr lang="en-US" sz="1200" b="1" dirty="0" err="1">
                <a:latin typeface="Arial" panose="020B0604020202020204" pitchFamily="34" charset="0"/>
                <a:cs typeface="Arial" panose="020B0604020202020204" pitchFamily="34" charset="0"/>
              </a:rPr>
              <a:t>personálu</a:t>
            </a:r>
            <a:r>
              <a:rPr lang="en-US" sz="1200" b="1" dirty="0">
                <a:latin typeface="Arial" panose="020B0604020202020204" pitchFamily="34" charset="0"/>
                <a:cs typeface="Arial" panose="020B0604020202020204" pitchFamily="34" charset="0"/>
              </a:rPr>
              <a:t> s </a:t>
            </a:r>
            <a:r>
              <a:rPr lang="en-US" sz="1200" b="1" dirty="0" err="1">
                <a:latin typeface="Arial" panose="020B0604020202020204" pitchFamily="34" charset="0"/>
                <a:cs typeface="Arial" panose="020B0604020202020204" pitchFamily="34" charset="0"/>
              </a:rPr>
              <a:t>kvalitnými</a:t>
            </a:r>
            <a:r>
              <a:rPr lang="en-US" sz="1200" b="1" dirty="0">
                <a:latin typeface="Arial" panose="020B0604020202020204" pitchFamily="34" charset="0"/>
                <a:cs typeface="Arial" panose="020B0604020202020204" pitchFamily="34" charset="0"/>
              </a:rPr>
              <a:t> a </a:t>
            </a:r>
            <a:r>
              <a:rPr lang="en-US" sz="1200" b="1" dirty="0" err="1">
                <a:latin typeface="Arial" panose="020B0604020202020204" pitchFamily="34" charset="0"/>
                <a:cs typeface="Arial" panose="020B0604020202020204" pitchFamily="34" charset="0"/>
              </a:rPr>
              <a:t>adekvátnymi</a:t>
            </a:r>
            <a:r>
              <a:rPr lang="en-US" sz="1200" b="1" dirty="0">
                <a:latin typeface="Arial" panose="020B0604020202020204" pitchFamily="34" charset="0"/>
                <a:cs typeface="Arial" panose="020B0604020202020204" pitchFamily="34" charset="0"/>
              </a:rPr>
              <a:t> </a:t>
            </a:r>
            <a:r>
              <a:rPr lang="en-US" sz="1200" b="1" dirty="0" err="1">
                <a:latin typeface="Arial" panose="020B0604020202020204" pitchFamily="34" charset="0"/>
                <a:cs typeface="Arial" panose="020B0604020202020204" pitchFamily="34" charset="0"/>
              </a:rPr>
              <a:t>zručnosťami</a:t>
            </a:r>
            <a:endParaRPr lang="sk-SK" sz="1200" dirty="0">
              <a:latin typeface="Arial" panose="020B0604020202020204" pitchFamily="34" charset="0"/>
              <a:cs typeface="Arial" panose="020B0604020202020204" pitchFamily="34" charset="0"/>
            </a:endParaRPr>
          </a:p>
          <a:p>
            <a:pPr algn="just" defTabSz="539737">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indent="179384" algn="just" defTabSz="539737">
              <a:buFontTx/>
              <a:buChar cha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2630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5"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192265" y="504217"/>
            <a:ext cx="8373459" cy="4038871"/>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p:txBody>
      </p:sp>
      <p:sp>
        <p:nvSpPr>
          <p:cNvPr id="5" name="Obdĺžnik 4"/>
          <p:cNvSpPr/>
          <p:nvPr/>
        </p:nvSpPr>
        <p:spPr>
          <a:xfrm>
            <a:off x="344062" y="511444"/>
            <a:ext cx="8419740" cy="2377574"/>
          </a:xfrm>
          <a:prstGeom prst="rect">
            <a:avLst/>
          </a:prstGeom>
        </p:spPr>
        <p:txBody>
          <a:bodyPr wrap="square">
            <a:spAutoFit/>
          </a:bodyPr>
          <a:lstStyle/>
          <a:p>
            <a:pPr lvl="0" algn="ctr">
              <a:defRPr sz="1800" b="0" i="0" u="none" strike="noStrike" kern="0" cap="none" spc="0" baseline="0">
                <a:solidFill>
                  <a:srgbClr val="000000"/>
                </a:solidFill>
                <a:uFillTx/>
              </a:defRPr>
            </a:pPr>
            <a:endParaRPr lang="sk-SK" sz="2250" b="1" kern="0" dirty="0">
              <a:solidFill>
                <a:srgbClr val="000000"/>
              </a:solidFill>
              <a:latin typeface="Arial" panose="020B0604020202020204" pitchFamily="34" charset="0"/>
              <a:cs typeface="Arial" panose="020B0604020202020204" pitchFamily="34" charset="0"/>
            </a:endParaRPr>
          </a:p>
          <a:p>
            <a:pPr lvl="0" algn="ctr">
              <a:defRPr sz="1800" b="0" i="0" u="none" strike="noStrike" kern="0" cap="none" spc="0" baseline="0">
                <a:solidFill>
                  <a:srgbClr val="000000"/>
                </a:solidFill>
                <a:uFillTx/>
              </a:defRPr>
            </a:pPr>
            <a:endParaRPr lang="sk-SK" sz="2250" b="1" kern="0" dirty="0">
              <a:solidFill>
                <a:srgbClr val="000000"/>
              </a:solidFill>
              <a:latin typeface="Arial" panose="020B0604020202020204" pitchFamily="34" charset="0"/>
              <a:cs typeface="Arial" panose="020B0604020202020204" pitchFamily="34" charset="0"/>
            </a:endParaRPr>
          </a:p>
          <a:p>
            <a:pPr lvl="0" algn="ctr">
              <a:defRPr sz="1800" b="0" i="0" u="none" strike="noStrike" kern="0" cap="none" spc="0" baseline="0">
                <a:solidFill>
                  <a:srgbClr val="000000"/>
                </a:solidFill>
                <a:uFillTx/>
              </a:defRPr>
            </a:pPr>
            <a:endParaRPr lang="sk-SK" sz="2250" b="1" kern="0" dirty="0">
              <a:solidFill>
                <a:srgbClr val="000000"/>
              </a:solidFill>
              <a:latin typeface="Arial" panose="020B0604020202020204" pitchFamily="34" charset="0"/>
              <a:cs typeface="Arial" panose="020B0604020202020204" pitchFamily="34" charset="0"/>
            </a:endParaRPr>
          </a:p>
          <a:p>
            <a:pPr lvl="0" algn="ctr">
              <a:defRPr sz="1800" b="0" i="0" u="none" strike="noStrike" kern="0" cap="none" spc="0" baseline="0">
                <a:solidFill>
                  <a:srgbClr val="000000"/>
                </a:solidFill>
                <a:uFillTx/>
              </a:defRPr>
            </a:pPr>
            <a:endParaRPr lang="sk-SK" sz="2250" b="1" kern="0" dirty="0">
              <a:solidFill>
                <a:srgbClr val="000000"/>
              </a:solidFill>
              <a:latin typeface="Arial" panose="020B0604020202020204" pitchFamily="34" charset="0"/>
              <a:cs typeface="Arial" panose="020B0604020202020204" pitchFamily="34" charset="0"/>
            </a:endParaRPr>
          </a:p>
          <a:p>
            <a:pPr lvl="0" algn="ctr">
              <a:defRPr sz="1800" b="0" i="0" u="none" strike="noStrike" kern="0" cap="none" spc="0" baseline="0">
                <a:solidFill>
                  <a:srgbClr val="000000"/>
                </a:solidFill>
                <a:uFillTx/>
              </a:defRPr>
            </a:pPr>
            <a:r>
              <a:rPr lang="sk-SK" sz="2250" b="1" kern="0" dirty="0">
                <a:solidFill>
                  <a:srgbClr val="000000"/>
                </a:solidFill>
                <a:latin typeface="Arial" panose="020B0604020202020204" pitchFamily="34" charset="0"/>
                <a:cs typeface="Arial" panose="020B0604020202020204" pitchFamily="34" charset="0"/>
              </a:rPr>
              <a:t>Pripomienky k revízii Programu Slovensko</a:t>
            </a:r>
            <a:endParaRPr lang="sk-SK" sz="2250" kern="0" dirty="0">
              <a:solidFill>
                <a:srgbClr val="000000"/>
              </a:solidFill>
              <a:latin typeface="Arial" panose="020B0604020202020204" pitchFamily="34" charset="0"/>
              <a:cs typeface="Arial" panose="020B0604020202020204" pitchFamily="34" charset="0"/>
            </a:endParaRPr>
          </a:p>
          <a:p>
            <a:pPr lvl="0" algn="ctr">
              <a:defRPr sz="1800" b="0" i="0" u="none" strike="noStrike" kern="0" cap="none" spc="0" baseline="0">
                <a:solidFill>
                  <a:srgbClr val="000000"/>
                </a:solidFill>
                <a:uFillTx/>
              </a:defRPr>
            </a:pPr>
            <a:endParaRPr lang="sk-SK" sz="1200" b="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lgn="just" defTabSz="539737">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indent="179384" algn="just" defTabSz="539737">
              <a:buFontTx/>
              <a:buChar cha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74413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5"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192265" y="504217"/>
            <a:ext cx="8373459" cy="4038871"/>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p:txBody>
      </p:sp>
      <p:sp>
        <p:nvSpPr>
          <p:cNvPr id="5" name="Obdĺžnik 4"/>
          <p:cNvSpPr/>
          <p:nvPr/>
        </p:nvSpPr>
        <p:spPr>
          <a:xfrm>
            <a:off x="344062" y="511445"/>
            <a:ext cx="8419740" cy="5128968"/>
          </a:xfrm>
          <a:prstGeom prst="rect">
            <a:avLst/>
          </a:prstGeom>
        </p:spPr>
        <p:txBody>
          <a:bodyPr wrap="square">
            <a:spAutoFit/>
          </a:bodyPr>
          <a:lstStyle/>
          <a:p>
            <a:pPr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Vyhodnotenie pripomienok k revízii Programu Slovensko</a:t>
            </a:r>
            <a:endParaRPr lang="sk-SK" kern="0" dirty="0">
              <a:solidFill>
                <a:srgbClr val="000000"/>
              </a:solidFill>
              <a:latin typeface="Arial" panose="020B0604020202020204" pitchFamily="34" charset="0"/>
              <a:cs typeface="Arial" panose="020B0604020202020204" pitchFamily="34" charset="0"/>
            </a:endParaRPr>
          </a:p>
          <a:p>
            <a:pPr lvl="0">
              <a:defRPr sz="1800" b="0" i="0" u="none" strike="noStrike" kern="0" cap="none" spc="0" baseline="0">
                <a:solidFill>
                  <a:srgbClr val="000000"/>
                </a:solidFill>
                <a:uFillTx/>
              </a:defRPr>
            </a:pPr>
            <a:endParaRPr lang="sk-SK" sz="2250" b="1" kern="0" dirty="0">
              <a:solidFill>
                <a:srgbClr val="000000"/>
              </a:solidFill>
              <a:latin typeface="Arial" panose="020B0604020202020204" pitchFamily="34" charset="0"/>
              <a:cs typeface="Arial" panose="020B0604020202020204" pitchFamily="34" charset="0"/>
            </a:endParaRPr>
          </a:p>
          <a:p>
            <a:pPr lvl="0">
              <a:defRPr sz="1800" b="0" i="0" u="none" strike="noStrike" kern="0" cap="none" spc="0" baseline="0">
                <a:solidFill>
                  <a:srgbClr val="000000"/>
                </a:solidFill>
                <a:uFillTx/>
              </a:defRPr>
            </a:pPr>
            <a:endParaRPr lang="sk-SK" sz="2250" b="1" kern="0" dirty="0">
              <a:solidFill>
                <a:srgbClr val="000000"/>
              </a:solidFill>
              <a:latin typeface="Arial" panose="020B0604020202020204" pitchFamily="34" charset="0"/>
              <a:cs typeface="Arial" panose="020B0604020202020204" pitchFamily="34" charset="0"/>
            </a:endParaRPr>
          </a:p>
          <a:p>
            <a:pPr marL="177800" indent="-177800">
              <a:lnSpc>
                <a:spcPct val="114000"/>
              </a:lnSpc>
              <a:buFont typeface="Wingdings" panose="05000000000000000000" pitchFamily="2" charset="2"/>
              <a:buChar char="q"/>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Precizovanie textov a </a:t>
            </a:r>
            <a:r>
              <a:rPr lang="sk-SK" sz="1200" b="1" kern="0" smtClean="0">
                <a:solidFill>
                  <a:srgbClr val="000000"/>
                </a:solidFill>
                <a:latin typeface="Arial" panose="020B0604020202020204" pitchFamily="34" charset="0"/>
                <a:cs typeface="Arial" panose="020B0604020202020204" pitchFamily="34" charset="0"/>
              </a:rPr>
              <a:t>úprava ukazovateľov</a:t>
            </a:r>
            <a:endParaRPr lang="sk-SK" sz="1200" b="1" kern="0" dirty="0" smtClean="0">
              <a:solidFill>
                <a:srgbClr val="000000"/>
              </a:solidFill>
              <a:latin typeface="Arial" panose="020B0604020202020204" pitchFamily="34" charset="0"/>
              <a:cs typeface="Arial" panose="020B0604020202020204" pitchFamily="34" charset="0"/>
            </a:endParaRPr>
          </a:p>
          <a:p>
            <a:pPr>
              <a:lnSpc>
                <a:spcPct val="114000"/>
              </a:lnSpc>
              <a:defRPr sz="1800" b="0" i="0" u="none" strike="noStrike" kern="0" cap="none" spc="0" baseline="0">
                <a:solidFill>
                  <a:srgbClr val="000000"/>
                </a:solidFill>
                <a:uFillTx/>
              </a:defRPr>
            </a:pPr>
            <a:endParaRPr lang="sk-SK" sz="1200" b="1" kern="0" dirty="0" smtClean="0">
              <a:solidFill>
                <a:srgbClr val="000000"/>
              </a:solidFill>
              <a:latin typeface="Arial" panose="020B0604020202020204" pitchFamily="34" charset="0"/>
              <a:cs typeface="Arial" panose="020B0604020202020204" pitchFamily="34" charset="0"/>
            </a:endParaRPr>
          </a:p>
          <a:p>
            <a:pPr marL="177800" indent="-177800">
              <a:lnSpc>
                <a:spcPct val="114000"/>
              </a:lnSpc>
              <a:buFont typeface="Wingdings" panose="05000000000000000000" pitchFamily="2" charset="2"/>
              <a:buChar char="q"/>
              <a:defRPr sz="1800" b="0" i="0" u="none" strike="noStrike" kern="0" cap="none" spc="0" baseline="0">
                <a:solidFill>
                  <a:srgbClr val="000000"/>
                </a:solidFill>
                <a:uFillTx/>
              </a:defRPr>
            </a:pPr>
            <a:r>
              <a:rPr lang="sk-SK" sz="1200" b="1" kern="0" dirty="0" smtClean="0">
                <a:solidFill>
                  <a:srgbClr val="000000"/>
                </a:solidFill>
                <a:latin typeface="Arial" panose="020B0604020202020204" pitchFamily="34" charset="0"/>
                <a:cs typeface="Arial" panose="020B0604020202020204" pitchFamily="34" charset="0"/>
              </a:rPr>
              <a:t>Úprava textácie ohľadom mechanizmu IUI v 4P5, ROS4.3 </a:t>
            </a:r>
          </a:p>
          <a:p>
            <a:pPr>
              <a:lnSpc>
                <a:spcPct val="114000"/>
              </a:lnSpc>
              <a:defRPr sz="1800" b="0" i="0" u="none" strike="noStrike" kern="0" cap="none" spc="0" baseline="0">
                <a:solidFill>
                  <a:srgbClr val="000000"/>
                </a:solidFill>
                <a:uFillTx/>
              </a:defRPr>
            </a:pPr>
            <a:endParaRPr lang="sk-SK" sz="1200" b="1" kern="0" dirty="0" smtClean="0">
              <a:solidFill>
                <a:srgbClr val="000000"/>
              </a:solidFill>
              <a:latin typeface="Arial" panose="020B0604020202020204" pitchFamily="34" charset="0"/>
              <a:cs typeface="Arial" panose="020B0604020202020204" pitchFamily="34" charset="0"/>
            </a:endParaRPr>
          </a:p>
          <a:p>
            <a:pPr marL="177800" indent="-177800">
              <a:lnSpc>
                <a:spcPct val="114000"/>
              </a:lnSpc>
              <a:buFont typeface="Wingdings" panose="05000000000000000000" pitchFamily="2" charset="2"/>
              <a:buChar char="q"/>
              <a:defRPr sz="1800" b="0" i="0" u="none" strike="noStrike" kern="0" cap="none" spc="0" baseline="0">
                <a:solidFill>
                  <a:srgbClr val="000000"/>
                </a:solidFill>
                <a:uFillTx/>
              </a:defRPr>
            </a:pPr>
            <a:r>
              <a:rPr lang="sk-SK" sz="1200" b="1" kern="0" dirty="0" smtClean="0">
                <a:solidFill>
                  <a:srgbClr val="000000"/>
                </a:solidFill>
                <a:latin typeface="Arial" panose="020B0604020202020204" pitchFamily="34" charset="0"/>
                <a:cs typeface="Arial" panose="020B0604020202020204" pitchFamily="34" charset="0"/>
              </a:rPr>
              <a:t>Zachovanie počtu </a:t>
            </a:r>
            <a:r>
              <a:rPr lang="sk-SK" sz="1200" b="1" kern="0" dirty="0">
                <a:solidFill>
                  <a:srgbClr val="000000"/>
                </a:solidFill>
                <a:latin typeface="Arial" panose="020B0604020202020204" pitchFamily="34" charset="0"/>
                <a:cs typeface="Arial" panose="020B0604020202020204" pitchFamily="34" charset="0"/>
              </a:rPr>
              <a:t>novovytvorených </a:t>
            </a:r>
            <a:r>
              <a:rPr lang="pl-PL" sz="1200" b="1" kern="0" dirty="0">
                <a:solidFill>
                  <a:srgbClr val="000000"/>
                </a:solidFill>
                <a:latin typeface="Arial" panose="020B0604020202020204" pitchFamily="34" charset="0"/>
                <a:cs typeface="Arial" panose="020B0604020202020204" pitchFamily="34" charset="0"/>
              </a:rPr>
              <a:t>miest v zariadeniach starostlivosti o deti do 3 rokov na úrovni 1000, ako je to stanovené v Partnerskej dohode 2021 – 2027 v 4P1, RSO4.1. </a:t>
            </a:r>
            <a:endParaRPr lang="pl-PL" sz="1200" b="1" kern="0" dirty="0" smtClean="0">
              <a:solidFill>
                <a:srgbClr val="000000"/>
              </a:solidFill>
              <a:latin typeface="Arial" panose="020B0604020202020204" pitchFamily="34" charset="0"/>
              <a:cs typeface="Arial" panose="020B0604020202020204" pitchFamily="34" charset="0"/>
            </a:endParaRPr>
          </a:p>
          <a:p>
            <a:pPr marL="177800" indent="-177800">
              <a:lnSpc>
                <a:spcPct val="114000"/>
              </a:lnSpc>
              <a:buFont typeface="Wingdings" panose="05000000000000000000" pitchFamily="2" charset="2"/>
              <a:buChar char="q"/>
              <a:defRPr sz="1800" b="0" i="0" u="none" strike="noStrike" kern="0" cap="none" spc="0" baseline="0">
                <a:solidFill>
                  <a:srgbClr val="000000"/>
                </a:solidFill>
                <a:uFillTx/>
              </a:defRPr>
            </a:pPr>
            <a:endParaRPr lang="pl-PL" sz="1200" b="1" kern="0" dirty="0" smtClean="0">
              <a:solidFill>
                <a:srgbClr val="000000"/>
              </a:solidFill>
              <a:latin typeface="Arial" panose="020B0604020202020204" pitchFamily="34" charset="0"/>
              <a:cs typeface="Arial" panose="020B0604020202020204" pitchFamily="34" charset="0"/>
            </a:endParaRPr>
          </a:p>
          <a:p>
            <a:pPr indent="177800">
              <a:lnSpc>
                <a:spcPct val="114000"/>
              </a:lnSpc>
              <a:defRPr sz="1800" b="0" i="0" u="none" strike="noStrike" kern="0" cap="none" spc="0" baseline="0">
                <a:solidFill>
                  <a:srgbClr val="000000"/>
                </a:solidFill>
                <a:uFillTx/>
              </a:defRPr>
            </a:pPr>
            <a:r>
              <a:rPr lang="pl-PL" sz="1200" b="1" kern="0" dirty="0" smtClean="0">
                <a:solidFill>
                  <a:srgbClr val="000000"/>
                </a:solidFill>
                <a:latin typeface="Arial" panose="020B0604020202020204" pitchFamily="34" charset="0"/>
                <a:cs typeface="Arial" panose="020B0604020202020204" pitchFamily="34" charset="0"/>
              </a:rPr>
              <a:t>Reáln</a:t>
            </a:r>
            <a:r>
              <a:rPr lang="sk-SK" sz="1200" b="1" kern="0" dirty="0">
                <a:solidFill>
                  <a:srgbClr val="000000"/>
                </a:solidFill>
                <a:latin typeface="Arial" panose="020B0604020202020204" pitchFamily="34" charset="0"/>
                <a:cs typeface="Arial" panose="020B0604020202020204" pitchFamily="34" charset="0"/>
              </a:rPr>
              <a:t>y dopyt </a:t>
            </a:r>
            <a:r>
              <a:rPr lang="sk-SK" sz="1200" b="1" kern="0" dirty="0" smtClean="0">
                <a:solidFill>
                  <a:srgbClr val="000000"/>
                </a:solidFill>
                <a:latin typeface="Arial" panose="020B0604020202020204" pitchFamily="34" charset="0"/>
                <a:cs typeface="Arial" panose="020B0604020202020204" pitchFamily="34" charset="0"/>
              </a:rPr>
              <a:t>po službe sa </a:t>
            </a:r>
            <a:r>
              <a:rPr lang="sk-SK" sz="1200" b="1" kern="0" dirty="0">
                <a:solidFill>
                  <a:srgbClr val="000000"/>
                </a:solidFill>
                <a:latin typeface="Arial" panose="020B0604020202020204" pitchFamily="34" charset="0"/>
                <a:cs typeface="Arial" panose="020B0604020202020204" pitchFamily="34" charset="0"/>
              </a:rPr>
              <a:t>ukáže v procese realizácie </a:t>
            </a:r>
            <a:r>
              <a:rPr lang="sk-SK" sz="1200" b="1" kern="0" dirty="0" smtClean="0">
                <a:solidFill>
                  <a:srgbClr val="000000"/>
                </a:solidFill>
                <a:latin typeface="Arial" panose="020B0604020202020204" pitchFamily="34" charset="0"/>
                <a:cs typeface="Arial" panose="020B0604020202020204" pitchFamily="34" charset="0"/>
              </a:rPr>
              <a:t>projektu</a:t>
            </a:r>
          </a:p>
          <a:p>
            <a:pPr>
              <a:lnSpc>
                <a:spcPct val="114000"/>
              </a:lnSpc>
              <a:defRPr sz="1800" b="0" i="0" u="none" strike="noStrike" kern="0" cap="none" spc="0" baseline="0">
                <a:solidFill>
                  <a:srgbClr val="000000"/>
                </a:solidFill>
                <a:uFillTx/>
              </a:defRPr>
            </a:pPr>
            <a:endParaRPr lang="sk-SK" sz="1200" b="1" kern="0" dirty="0" smtClean="0">
              <a:solidFill>
                <a:srgbClr val="000000"/>
              </a:solidFill>
              <a:latin typeface="Arial" panose="020B0604020202020204" pitchFamily="34" charset="0"/>
              <a:cs typeface="Arial" panose="020B0604020202020204" pitchFamily="34" charset="0"/>
            </a:endParaRPr>
          </a:p>
          <a:p>
            <a:pPr marL="177800" indent="-177800">
              <a:lnSpc>
                <a:spcPct val="114000"/>
              </a:lnSpc>
              <a:buFont typeface="Wingdings" panose="05000000000000000000" pitchFamily="2" charset="2"/>
              <a:buChar char="q"/>
              <a:defRPr sz="1800" b="0" i="0" u="none" strike="noStrike" kern="0" cap="none" spc="0" baseline="0">
                <a:solidFill>
                  <a:srgbClr val="000000"/>
                </a:solidFill>
                <a:uFillTx/>
              </a:defRPr>
            </a:pPr>
            <a:r>
              <a:rPr lang="sk-SK" sz="1200" b="1" kern="0" dirty="0" smtClean="0">
                <a:solidFill>
                  <a:srgbClr val="000000"/>
                </a:solidFill>
                <a:latin typeface="Arial" panose="020B0604020202020204" pitchFamily="34" charset="0"/>
                <a:cs typeface="Arial" panose="020B0604020202020204" pitchFamily="34" charset="0"/>
              </a:rPr>
              <a:t> Vysvetlenie nejasností v textácii a obsahu v 4P10</a:t>
            </a:r>
            <a:endParaRPr lang="sk-SK" sz="1200" b="1" kern="0" dirty="0">
              <a:solidFill>
                <a:srgbClr val="000000"/>
              </a:solidFill>
              <a:latin typeface="Arial" panose="020B0604020202020204" pitchFamily="34" charset="0"/>
              <a:cs typeface="Arial" panose="020B0604020202020204" pitchFamily="34" charset="0"/>
            </a:endParaRPr>
          </a:p>
          <a:p>
            <a:pPr marL="342900" indent="-342900">
              <a:buFontTx/>
              <a:buChar cha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marL="342900" indent="-342900">
              <a:buFontTx/>
              <a:buChar cha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lvl="0" algn="ctr">
              <a:defRPr sz="1800" b="0" i="0" u="none" strike="noStrike" kern="0" cap="none" spc="0" baseline="0">
                <a:solidFill>
                  <a:srgbClr val="000000"/>
                </a:solidFill>
                <a:uFillTx/>
              </a:defRPr>
            </a:pPr>
            <a:endParaRPr lang="sk-SK" sz="2250" b="1" kern="0" dirty="0">
              <a:solidFill>
                <a:srgbClr val="000000"/>
              </a:solidFill>
              <a:latin typeface="Arial" panose="020B0604020202020204" pitchFamily="34" charset="0"/>
              <a:cs typeface="Arial" panose="020B0604020202020204" pitchFamily="34" charset="0"/>
            </a:endParaRPr>
          </a:p>
          <a:p>
            <a:pPr lvl="0" algn="ctr">
              <a:defRPr sz="1800" b="0" i="0" u="none" strike="noStrike" kern="0" cap="none" spc="0" baseline="0">
                <a:solidFill>
                  <a:srgbClr val="000000"/>
                </a:solidFill>
                <a:uFillTx/>
              </a:defRPr>
            </a:pPr>
            <a:endParaRPr lang="sk-SK" sz="2250" b="1" kern="0" dirty="0">
              <a:solidFill>
                <a:srgbClr val="000000"/>
              </a:solidFill>
              <a:latin typeface="Arial" panose="020B0604020202020204" pitchFamily="34" charset="0"/>
              <a:cs typeface="Arial" panose="020B0604020202020204" pitchFamily="34" charset="0"/>
            </a:endParaRPr>
          </a:p>
          <a:p>
            <a:pPr lvl="0" algn="ctr">
              <a:defRPr sz="1800" b="0" i="0" u="none" strike="noStrike" kern="0" cap="none" spc="0" baseline="0">
                <a:solidFill>
                  <a:srgbClr val="000000"/>
                </a:solidFill>
                <a:uFillTx/>
              </a:defRPr>
            </a:pPr>
            <a:endParaRPr lang="sk-SK" sz="2250" b="1" kern="0" dirty="0">
              <a:solidFill>
                <a:srgbClr val="000000"/>
              </a:solidFill>
              <a:latin typeface="Arial" panose="020B0604020202020204" pitchFamily="34" charset="0"/>
              <a:cs typeface="Arial" panose="020B0604020202020204" pitchFamily="34" charset="0"/>
            </a:endParaRPr>
          </a:p>
          <a:p>
            <a:pPr lvl="0" algn="ctr">
              <a:defRPr sz="1800" b="0" i="0" u="none" strike="noStrike" kern="0" cap="none" spc="0" baseline="0">
                <a:solidFill>
                  <a:srgbClr val="000000"/>
                </a:solidFill>
                <a:uFillTx/>
              </a:defRPr>
            </a:pPr>
            <a:endParaRPr lang="sk-SK" sz="1200" b="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lgn="just" defTabSz="539737">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indent="179384" algn="just" defTabSz="539737">
              <a:buFontTx/>
              <a:buChar cha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23874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4"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344062" y="511444"/>
            <a:ext cx="8373459" cy="4038871"/>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50" lvl="0" algn="ctr" defTabSz="914400">
              <a:tabLst>
                <a:tab pos="803275" algn="l"/>
                <a:tab pos="1524000" algn="l"/>
              </a:tabLst>
              <a:defRPr sz="1800" b="0" i="0" u="none" strike="noStrike" kern="0" cap="none" spc="0" baseline="0">
                <a:solidFill>
                  <a:srgbClr val="000000"/>
                </a:solidFill>
                <a:uFillTx/>
              </a:defRPr>
            </a:pPr>
            <a:endParaRPr lang="sk-SK" sz="2200" b="1" kern="0" dirty="0" smtClean="0">
              <a:solidFill>
                <a:srgbClr val="000000"/>
              </a:solidFill>
              <a:latin typeface="Arial" panose="020B0604020202020204" pitchFamily="34" charset="0"/>
              <a:cs typeface="Arial" panose="020B0604020202020204" pitchFamily="34" charset="0"/>
            </a:endParaRPr>
          </a:p>
          <a:p>
            <a:pPr marL="361950" lvl="0" algn="ctr" defTabSz="914400">
              <a:tabLst>
                <a:tab pos="803275" algn="l"/>
                <a:tab pos="1524000" algn="l"/>
              </a:tabLst>
              <a:defRPr sz="1800" b="0" i="0" u="none" strike="noStrike" kern="0" cap="none" spc="0" baseline="0">
                <a:solidFill>
                  <a:srgbClr val="000000"/>
                </a:solidFill>
                <a:uFillTx/>
              </a:defRPr>
            </a:pPr>
            <a:endParaRPr lang="sk-SK" sz="2200" b="1" kern="0" dirty="0" smtClean="0">
              <a:solidFill>
                <a:srgbClr val="000000"/>
              </a:solidFill>
              <a:latin typeface="Arial" panose="020B0604020202020204" pitchFamily="34" charset="0"/>
              <a:cs typeface="Arial" panose="020B0604020202020204" pitchFamily="34" charset="0"/>
            </a:endParaRPr>
          </a:p>
          <a:p>
            <a:pPr marL="361950" lvl="0" algn="ctr" defTabSz="914400">
              <a:tabLst>
                <a:tab pos="803275" algn="l"/>
                <a:tab pos="1524000"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50" lvl="0" algn="ctr" defTabSz="914400">
              <a:tabLst>
                <a:tab pos="803275" algn="l"/>
                <a:tab pos="1524000" algn="l"/>
              </a:tabLst>
              <a:defRPr sz="1800" b="0" i="0" u="none" strike="noStrike" kern="0" cap="none" spc="0" baseline="0">
                <a:solidFill>
                  <a:srgbClr val="000000"/>
                </a:solidFill>
                <a:uFillTx/>
              </a:defRPr>
            </a:pPr>
            <a:endParaRPr lang="sk-SK" sz="2200" b="1" kern="0" dirty="0" smtClean="0">
              <a:solidFill>
                <a:srgbClr val="000000"/>
              </a:solidFill>
              <a:latin typeface="Arial" panose="020B0604020202020204" pitchFamily="34" charset="0"/>
              <a:cs typeface="Arial" panose="020B0604020202020204" pitchFamily="34" charset="0"/>
            </a:endParaRPr>
          </a:p>
          <a:p>
            <a:pPr marL="361950" lvl="0" algn="ctr" defTabSz="914400">
              <a:tabLst>
                <a:tab pos="803275" algn="l"/>
                <a:tab pos="1524000" algn="l"/>
              </a:tabLst>
              <a:defRPr sz="1800" b="0" i="0" u="none" strike="noStrike" kern="0" cap="none" spc="0" baseline="0">
                <a:solidFill>
                  <a:srgbClr val="000000"/>
                </a:solidFill>
                <a:uFillTx/>
              </a:defRPr>
            </a:pPr>
            <a:endParaRPr lang="sk-SK" sz="2200" b="1" kern="0" dirty="0" smtClean="0">
              <a:solidFill>
                <a:srgbClr val="000000"/>
              </a:solidFill>
              <a:latin typeface="Arial" panose="020B0604020202020204" pitchFamily="34" charset="0"/>
              <a:cs typeface="Arial" panose="020B0604020202020204" pitchFamily="34" charset="0"/>
            </a:endParaRPr>
          </a:p>
          <a:p>
            <a:pPr marL="180975" lvl="0" algn="ctr" defTabSz="914400">
              <a:tabLst>
                <a:tab pos="803275" algn="l"/>
                <a:tab pos="1524000" algn="l"/>
              </a:tabLst>
              <a:defRPr sz="1800" b="0" i="0" u="none" strike="noStrike" kern="0" cap="none" spc="0" baseline="0">
                <a:solidFill>
                  <a:srgbClr val="000000"/>
                </a:solidFill>
                <a:uFillTx/>
              </a:defRPr>
            </a:pPr>
            <a:r>
              <a:rPr lang="sk-SK" sz="2200" b="1" kern="0" dirty="0" smtClean="0">
                <a:solidFill>
                  <a:srgbClr val="000000"/>
                </a:solidFill>
                <a:latin typeface="Arial" panose="020B0604020202020204" pitchFamily="34" charset="0"/>
                <a:cs typeface="Arial" panose="020B0604020202020204" pitchFamily="34" charset="0"/>
              </a:rPr>
              <a:t>Zámer národného projektu </a:t>
            </a:r>
            <a:r>
              <a:rPr lang="sk-SK" sz="2200" b="1" kern="0" dirty="0">
                <a:solidFill>
                  <a:srgbClr val="000000"/>
                </a:solidFill>
                <a:latin typeface="Arial" panose="020B0604020202020204" pitchFamily="34" charset="0"/>
                <a:cs typeface="Arial" panose="020B0604020202020204" pitchFamily="34" charset="0"/>
              </a:rPr>
              <a:t>– diskusia a </a:t>
            </a:r>
            <a:r>
              <a:rPr lang="sk-SK" sz="2200" b="1" kern="0" dirty="0" smtClean="0">
                <a:solidFill>
                  <a:srgbClr val="000000"/>
                </a:solidFill>
                <a:latin typeface="Arial" panose="020B0604020202020204" pitchFamily="34" charset="0"/>
                <a:cs typeface="Arial" panose="020B0604020202020204" pitchFamily="34" charset="0"/>
              </a:rPr>
              <a:t>schvaľovanie</a:t>
            </a:r>
          </a:p>
          <a:p>
            <a:pPr marL="180975" lvl="0" algn="ctr" defTabSz="914400">
              <a:tabLst>
                <a:tab pos="803275" algn="l"/>
                <a:tab pos="1524000" algn="l"/>
              </a:tabLst>
              <a:defRPr sz="1800" b="0" i="0" u="none" strike="noStrike" kern="0" cap="none" spc="0" baseline="0">
                <a:solidFill>
                  <a:srgbClr val="000000"/>
                </a:solidFill>
                <a:uFillTx/>
              </a:defRPr>
            </a:pPr>
            <a:endParaRPr lang="sk-SK" sz="2200" b="1" kern="0" dirty="0" smtClean="0">
              <a:solidFill>
                <a:srgbClr val="000000"/>
              </a:solidFill>
              <a:latin typeface="Arial" panose="020B0604020202020204" pitchFamily="34" charset="0"/>
              <a:cs typeface="Arial" panose="020B0604020202020204" pitchFamily="34" charset="0"/>
            </a:endParaRPr>
          </a:p>
          <a:p>
            <a:pPr marL="180975" lvl="0" algn="ctr" defTabSz="914400">
              <a:tabLst>
                <a:tab pos="803275" algn="l"/>
                <a:tab pos="1524000"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180975" lvl="0" algn="ctr" defTabSz="914400">
              <a:tabLst>
                <a:tab pos="803275" algn="l"/>
                <a:tab pos="1524000"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180975" lvl="0" algn="ctr" defTabSz="914400">
              <a:tabLst>
                <a:tab pos="803275" algn="l"/>
                <a:tab pos="1524000" algn="l"/>
              </a:tabLst>
              <a:defRPr sz="1800" b="0" i="0" u="none" strike="noStrike" kern="0" cap="none" spc="0" baseline="0">
                <a:solidFill>
                  <a:srgbClr val="000000"/>
                </a:solidFill>
                <a:uFillTx/>
              </a:defRPr>
            </a:pPr>
            <a:endParaRPr lang="sk-SK" sz="2200" b="1" kern="0" dirty="0" smtClean="0">
              <a:solidFill>
                <a:srgbClr val="000000"/>
              </a:solidFill>
              <a:latin typeface="Arial" panose="020B0604020202020204" pitchFamily="34" charset="0"/>
              <a:cs typeface="Arial" panose="020B0604020202020204" pitchFamily="34" charset="0"/>
            </a:endParaRPr>
          </a:p>
          <a:p>
            <a:pPr marL="466725" lvl="0" indent="-285750" defTabSz="914400">
              <a:buFont typeface="Arial" panose="020B0604020202020204" pitchFamily="34" charset="0"/>
              <a:buChar char="•"/>
              <a:tabLst>
                <a:tab pos="803275" algn="l"/>
                <a:tab pos="1524000" algn="l"/>
              </a:tabLst>
              <a:defRPr sz="1800" b="0" i="0" u="none" strike="noStrike" kern="0" cap="none" spc="0" baseline="0">
                <a:solidFill>
                  <a:srgbClr val="000000"/>
                </a:solidFill>
                <a:uFillTx/>
              </a:defRPr>
            </a:pPr>
            <a:r>
              <a:rPr lang="sk-SK" sz="1400" b="1" dirty="0">
                <a:latin typeface="Arial" panose="020B0604020202020204" pitchFamily="34" charset="0"/>
                <a:cs typeface="Arial" panose="020B0604020202020204" pitchFamily="34" charset="0"/>
              </a:rPr>
              <a:t>Zámer NP: </a:t>
            </a:r>
            <a:r>
              <a:rPr lang="sk-SK" sz="1400" b="1" kern="0" dirty="0">
                <a:solidFill>
                  <a:srgbClr val="000000"/>
                </a:solidFill>
                <a:latin typeface="Arial" panose="020B0604020202020204" pitchFamily="34" charset="0"/>
                <a:cs typeface="Arial" panose="020B0604020202020204" pitchFamily="34" charset="0"/>
              </a:rPr>
              <a:t>„ F</a:t>
            </a:r>
            <a:r>
              <a:rPr lang="en-US" sz="1400" b="1" kern="0" dirty="0" err="1">
                <a:solidFill>
                  <a:srgbClr val="000000"/>
                </a:solidFill>
                <a:latin typeface="Arial" panose="020B0604020202020204" pitchFamily="34" charset="0"/>
                <a:cs typeface="Arial" panose="020B0604020202020204" pitchFamily="34" charset="0"/>
              </a:rPr>
              <a:t>inančné</a:t>
            </a:r>
            <a:r>
              <a:rPr lang="en-US" sz="1400" b="1" kern="0" dirty="0">
                <a:solidFill>
                  <a:srgbClr val="000000"/>
                </a:solidFill>
                <a:latin typeface="Arial" panose="020B0604020202020204" pitchFamily="34" charset="0"/>
                <a:cs typeface="Arial" panose="020B0604020202020204" pitchFamily="34" charset="0"/>
              </a:rPr>
              <a:t> </a:t>
            </a:r>
            <a:r>
              <a:rPr lang="en-US" sz="1400" b="1" kern="0" dirty="0" err="1">
                <a:solidFill>
                  <a:srgbClr val="000000"/>
                </a:solidFill>
                <a:latin typeface="Arial" panose="020B0604020202020204" pitchFamily="34" charset="0"/>
                <a:cs typeface="Arial" panose="020B0604020202020204" pitchFamily="34" charset="0"/>
              </a:rPr>
              <a:t>stimuly</a:t>
            </a:r>
            <a:r>
              <a:rPr lang="en-US" sz="1400" b="1" kern="0" dirty="0">
                <a:solidFill>
                  <a:srgbClr val="000000"/>
                </a:solidFill>
                <a:latin typeface="Arial" panose="020B0604020202020204" pitchFamily="34" charset="0"/>
                <a:cs typeface="Arial" panose="020B0604020202020204" pitchFamily="34" charset="0"/>
              </a:rPr>
              <a:t> pre </a:t>
            </a:r>
            <a:r>
              <a:rPr lang="en-US" sz="1400" b="1" kern="0" dirty="0" err="1" smtClean="0">
                <a:solidFill>
                  <a:srgbClr val="000000"/>
                </a:solidFill>
                <a:latin typeface="Arial" panose="020B0604020202020204" pitchFamily="34" charset="0"/>
                <a:cs typeface="Arial" panose="020B0604020202020204" pitchFamily="34" charset="0"/>
              </a:rPr>
              <a:t>zamestnanosť</a:t>
            </a:r>
            <a:r>
              <a:rPr lang="sk-SK" sz="1400" b="1" kern="0" dirty="0" smtClean="0">
                <a:solidFill>
                  <a:srgbClr val="000000"/>
                </a:solidFill>
                <a:latin typeface="Arial" panose="020B0604020202020204" pitchFamily="34" charset="0"/>
                <a:cs typeface="Arial" panose="020B0604020202020204" pitchFamily="34" charset="0"/>
              </a:rPr>
              <a:t> </a:t>
            </a:r>
            <a:r>
              <a:rPr lang="en-US" sz="1400" b="1" kern="0" dirty="0" smtClean="0">
                <a:solidFill>
                  <a:srgbClr val="000000"/>
                </a:solidFill>
                <a:latin typeface="Arial" panose="020B0604020202020204" pitchFamily="34" charset="0"/>
                <a:cs typeface="Arial" panose="020B0604020202020204" pitchFamily="34" charset="0"/>
              </a:rPr>
              <a:t>II</a:t>
            </a:r>
            <a:r>
              <a:rPr lang="en-US" sz="1400" b="1" kern="0" dirty="0">
                <a:solidFill>
                  <a:srgbClr val="000000"/>
                </a:solidFill>
                <a:latin typeface="Arial" panose="020B0604020202020204" pitchFamily="34" charset="0"/>
                <a:cs typeface="Arial" panose="020B0604020202020204" pitchFamily="34" charset="0"/>
              </a:rPr>
              <a:t>. </a:t>
            </a:r>
            <a:r>
              <a:rPr lang="sk-SK" sz="1400" b="1" kern="0" dirty="0">
                <a:solidFill>
                  <a:srgbClr val="000000"/>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4136800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4"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344062" y="511444"/>
            <a:ext cx="8056019" cy="3769187"/>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50" lvl="0" algn="ctr" defTabSz="914400">
              <a:tabLst>
                <a:tab pos="803275" algn="l"/>
                <a:tab pos="1524000" algn="l"/>
              </a:tabLst>
              <a:defRPr sz="1800" b="0" i="0" u="none" strike="noStrike" kern="0" cap="none" spc="0" baseline="0">
                <a:solidFill>
                  <a:srgbClr val="000000"/>
                </a:solidFill>
                <a:uFillTx/>
              </a:defRPr>
            </a:pPr>
            <a:endParaRPr lang="sk-SK" sz="2200" b="1" kern="0" dirty="0" smtClean="0">
              <a:solidFill>
                <a:srgbClr val="000000"/>
              </a:solidFill>
              <a:latin typeface="Arial" panose="020B0604020202020204" pitchFamily="34" charset="0"/>
              <a:cs typeface="Arial" panose="020B0604020202020204" pitchFamily="34" charset="0"/>
            </a:endParaRPr>
          </a:p>
        </p:txBody>
      </p:sp>
      <p:sp>
        <p:nvSpPr>
          <p:cNvPr id="5" name="Text Placeholder 1"/>
          <p:cNvSpPr txBox="1"/>
          <p:nvPr/>
        </p:nvSpPr>
        <p:spPr>
          <a:xfrm>
            <a:off x="275897" y="459007"/>
            <a:ext cx="8505496" cy="3821624"/>
          </a:xfrm>
          <a:prstGeom prst="rect">
            <a:avLst/>
          </a:prstGeom>
          <a:noFill/>
          <a:ln cap="flat">
            <a:noFill/>
          </a:ln>
        </p:spPr>
        <p:txBody>
          <a:bodyPr vert="horz" wrap="square" lIns="91440" tIns="45720" rIns="91440" bIns="45720" anchor="t" anchorCtr="1" compatLnSpc="1">
            <a:noAutofit/>
          </a:bodyPr>
          <a:lstStyle/>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F</a:t>
            </a:r>
            <a:r>
              <a:rPr lang="en-US" b="1" kern="0" dirty="0" err="1">
                <a:solidFill>
                  <a:srgbClr val="000000"/>
                </a:solidFill>
                <a:latin typeface="Arial" panose="020B0604020202020204" pitchFamily="34" charset="0"/>
                <a:cs typeface="Arial" panose="020B0604020202020204" pitchFamily="34" charset="0"/>
              </a:rPr>
              <a:t>inančné</a:t>
            </a:r>
            <a:r>
              <a:rPr lang="en-US" b="1" kern="0" dirty="0">
                <a:solidFill>
                  <a:srgbClr val="000000"/>
                </a:solidFill>
                <a:latin typeface="Arial" panose="020B0604020202020204" pitchFamily="34" charset="0"/>
                <a:cs typeface="Arial" panose="020B0604020202020204" pitchFamily="34" charset="0"/>
              </a:rPr>
              <a:t> </a:t>
            </a:r>
            <a:r>
              <a:rPr lang="en-US" b="1" kern="0" dirty="0" err="1">
                <a:solidFill>
                  <a:srgbClr val="000000"/>
                </a:solidFill>
                <a:latin typeface="Arial" panose="020B0604020202020204" pitchFamily="34" charset="0"/>
                <a:cs typeface="Arial" panose="020B0604020202020204" pitchFamily="34" charset="0"/>
              </a:rPr>
              <a:t>stimuly</a:t>
            </a:r>
            <a:r>
              <a:rPr lang="en-US" b="1" kern="0" dirty="0">
                <a:solidFill>
                  <a:srgbClr val="000000"/>
                </a:solidFill>
                <a:latin typeface="Arial" panose="020B0604020202020204" pitchFamily="34" charset="0"/>
                <a:cs typeface="Arial" panose="020B0604020202020204" pitchFamily="34" charset="0"/>
              </a:rPr>
              <a:t> pre </a:t>
            </a:r>
            <a:r>
              <a:rPr lang="en-US" b="1" kern="0" dirty="0" err="1" smtClean="0">
                <a:solidFill>
                  <a:srgbClr val="000000"/>
                </a:solidFill>
                <a:latin typeface="Arial" panose="020B0604020202020204" pitchFamily="34" charset="0"/>
                <a:cs typeface="Arial" panose="020B0604020202020204" pitchFamily="34" charset="0"/>
              </a:rPr>
              <a:t>zamestnanosť</a:t>
            </a:r>
            <a:r>
              <a:rPr lang="en-US" b="1" kern="0" dirty="0" smtClean="0">
                <a:solidFill>
                  <a:srgbClr val="000000"/>
                </a:solidFill>
                <a:latin typeface="Arial" panose="020B0604020202020204" pitchFamily="34" charset="0"/>
                <a:cs typeface="Arial" panose="020B0604020202020204" pitchFamily="34" charset="0"/>
              </a:rPr>
              <a:t> </a:t>
            </a:r>
            <a:r>
              <a:rPr lang="en-US" b="1" kern="0" dirty="0">
                <a:solidFill>
                  <a:srgbClr val="000000"/>
                </a:solidFill>
                <a:latin typeface="Arial" panose="020B0604020202020204" pitchFamily="34" charset="0"/>
                <a:cs typeface="Arial" panose="020B0604020202020204" pitchFamily="34" charset="0"/>
              </a:rPr>
              <a:t>II</a:t>
            </a:r>
            <a:r>
              <a:rPr lang="en-US" b="1" kern="0" dirty="0" smtClean="0">
                <a:solidFill>
                  <a:srgbClr val="000000"/>
                </a:solidFill>
                <a:latin typeface="Arial" panose="020B0604020202020204" pitchFamily="34" charset="0"/>
                <a:cs typeface="Arial" panose="020B0604020202020204" pitchFamily="34" charset="0"/>
              </a:rPr>
              <a:t>.</a:t>
            </a:r>
            <a:endParaRPr lang="sk-SK" b="1" kern="0" dirty="0" smtClean="0">
              <a:solidFill>
                <a:srgbClr val="000000"/>
              </a:solidFill>
              <a:latin typeface="Arial" panose="020B0604020202020204" pitchFamily="34" charset="0"/>
              <a:cs typeface="Arial" panose="020B0604020202020204" pitchFamily="34" charset="0"/>
            </a:endParaRPr>
          </a:p>
          <a:p>
            <a:pPr lvl="0" algn="ctr">
              <a:defRPr sz="1800" b="0" i="0" u="none" strike="noStrike" kern="0" cap="none" spc="0" baseline="0">
                <a:solidFill>
                  <a:srgbClr val="000000"/>
                </a:solidFill>
                <a:uFillTx/>
              </a:defRPr>
            </a:pPr>
            <a:endParaRPr lang="sk-SK" b="1" kern="0" dirty="0">
              <a:solidFill>
                <a:srgbClr val="000000"/>
              </a:solidFill>
              <a:latin typeface="Arial" panose="020B0604020202020204" pitchFamily="34" charset="0"/>
              <a:cs typeface="Arial" panose="020B0604020202020204" pitchFamily="34" charset="0"/>
            </a:endParaRPr>
          </a:p>
          <a:p>
            <a:pPr marL="177800" lvl="0">
              <a:spcAft>
                <a:spcPts val="600"/>
              </a:spcAft>
              <a:defRPr sz="1800" b="0" i="0" u="none" strike="noStrike" kern="0" cap="none" spc="0" baseline="0">
                <a:solidFill>
                  <a:srgbClr val="000000"/>
                </a:solidFill>
                <a:uFillTx/>
              </a:defRPr>
            </a:pPr>
            <a:r>
              <a:rPr lang="sk-SK" sz="1400" b="1" i="0" u="none" strike="noStrike" kern="0" cap="none" spc="0" baseline="0" dirty="0" smtClean="0">
                <a:solidFill>
                  <a:srgbClr val="000000"/>
                </a:solidFill>
                <a:uFillTx/>
                <a:latin typeface="Arial" panose="020B0604020202020204" pitchFamily="34" charset="0"/>
                <a:cs typeface="Arial" panose="020B0604020202020204" pitchFamily="34" charset="0"/>
              </a:rPr>
              <a:t>Priorita: </a:t>
            </a:r>
            <a:r>
              <a:rPr lang="sk-SK" sz="1400" kern="0" dirty="0" smtClean="0">
                <a:solidFill>
                  <a:srgbClr val="000000"/>
                </a:solidFill>
                <a:latin typeface="Arial" panose="020B0604020202020204" pitchFamily="34" charset="0"/>
                <a:cs typeface="Arial" panose="020B0604020202020204" pitchFamily="34" charset="0"/>
              </a:rPr>
              <a:t>4P1</a:t>
            </a:r>
            <a:r>
              <a:rPr lang="pt-BR" sz="1400" kern="0" dirty="0" smtClean="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Adaptabilný</a:t>
            </a:r>
            <a:r>
              <a:rPr lang="en-US" sz="1400" kern="0" dirty="0">
                <a:solidFill>
                  <a:srgbClr val="000000"/>
                </a:solidFill>
                <a:latin typeface="Arial" panose="020B0604020202020204" pitchFamily="34" charset="0"/>
                <a:cs typeface="Arial" panose="020B0604020202020204" pitchFamily="34" charset="0"/>
              </a:rPr>
              <a:t> a </a:t>
            </a:r>
            <a:r>
              <a:rPr lang="en-US" sz="1400" kern="0" dirty="0" err="1">
                <a:solidFill>
                  <a:srgbClr val="000000"/>
                </a:solidFill>
                <a:latin typeface="Arial" panose="020B0604020202020204" pitchFamily="34" charset="0"/>
                <a:cs typeface="Arial" panose="020B0604020202020204" pitchFamily="34" charset="0"/>
              </a:rPr>
              <a:t>prístupný</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trh</a:t>
            </a:r>
            <a:r>
              <a:rPr lang="en-US" sz="1400" kern="0" dirty="0">
                <a:solidFill>
                  <a:srgbClr val="000000"/>
                </a:solidFill>
                <a:latin typeface="Arial" panose="020B0604020202020204" pitchFamily="34" charset="0"/>
                <a:cs typeface="Arial" panose="020B0604020202020204" pitchFamily="34" charset="0"/>
              </a:rPr>
              <a:t> </a:t>
            </a:r>
            <a:r>
              <a:rPr lang="en-US" sz="1400" kern="0" dirty="0" err="1" smtClean="0">
                <a:solidFill>
                  <a:srgbClr val="000000"/>
                </a:solidFill>
                <a:latin typeface="Arial" panose="020B0604020202020204" pitchFamily="34" charset="0"/>
                <a:cs typeface="Arial" panose="020B0604020202020204" pitchFamily="34" charset="0"/>
              </a:rPr>
              <a:t>práce</a:t>
            </a:r>
            <a:endParaRPr lang="sk-SK" sz="1400" kern="0" dirty="0" smtClean="0">
              <a:solidFill>
                <a:srgbClr val="000000"/>
              </a:solidFill>
              <a:latin typeface="Arial" panose="020B0604020202020204" pitchFamily="34" charset="0"/>
              <a:cs typeface="Arial" panose="020B0604020202020204" pitchFamily="34" charset="0"/>
            </a:endParaRPr>
          </a:p>
          <a:p>
            <a:pPr marL="177800">
              <a:spcAft>
                <a:spcPts val="600"/>
              </a:spcAft>
              <a:defRPr sz="1800" b="0" i="0" u="none" strike="noStrike" kern="0" cap="none" spc="0" baseline="0">
                <a:solidFill>
                  <a:srgbClr val="000000"/>
                </a:solidFill>
                <a:uFillTx/>
              </a:defRPr>
            </a:pPr>
            <a:r>
              <a:rPr lang="sk-SK" sz="1400" b="1" kern="0" dirty="0">
                <a:solidFill>
                  <a:srgbClr val="000000"/>
                </a:solidFill>
                <a:latin typeface="Arial" panose="020B0604020202020204" pitchFamily="34" charset="0"/>
                <a:cs typeface="Arial" panose="020B0604020202020204" pitchFamily="34" charset="0"/>
              </a:rPr>
              <a:t>Priorita: </a:t>
            </a:r>
            <a:r>
              <a:rPr lang="sk-SK" sz="1400" kern="0" dirty="0">
                <a:solidFill>
                  <a:srgbClr val="000000"/>
                </a:solidFill>
                <a:latin typeface="Arial" panose="020B0604020202020204" pitchFamily="34" charset="0"/>
                <a:cs typeface="Arial" panose="020B0604020202020204" pitchFamily="34" charset="0"/>
              </a:rPr>
              <a:t>4P4</a:t>
            </a:r>
            <a:r>
              <a:rPr lang="pt-BR" sz="1400" kern="0" dirty="0">
                <a:solidFill>
                  <a:srgbClr val="000000"/>
                </a:solidFill>
                <a:latin typeface="Arial" panose="020B0604020202020204" pitchFamily="34" charset="0"/>
                <a:cs typeface="Arial" panose="020B0604020202020204" pitchFamily="34" charset="0"/>
              </a:rPr>
              <a:t> </a:t>
            </a:r>
            <a:r>
              <a:rPr lang="sk-SK" sz="1400" kern="0" dirty="0">
                <a:solidFill>
                  <a:srgbClr val="000000"/>
                </a:solidFill>
                <a:latin typeface="Arial" panose="020B0604020202020204" pitchFamily="34" charset="0"/>
                <a:cs typeface="Arial" panose="020B0604020202020204" pitchFamily="34" charset="0"/>
              </a:rPr>
              <a:t>Záruka pre </a:t>
            </a:r>
            <a:r>
              <a:rPr lang="sk-SK" sz="1400" kern="0" dirty="0" smtClean="0">
                <a:solidFill>
                  <a:srgbClr val="000000"/>
                </a:solidFill>
                <a:latin typeface="Arial" panose="020B0604020202020204" pitchFamily="34" charset="0"/>
                <a:cs typeface="Arial" panose="020B0604020202020204" pitchFamily="34" charset="0"/>
              </a:rPr>
              <a:t>mladých</a:t>
            </a:r>
            <a:endParaRPr lang="sk-SK" sz="1400" kern="0" dirty="0">
              <a:solidFill>
                <a:srgbClr val="000000"/>
              </a:solidFill>
              <a:latin typeface="Arial" panose="020B0604020202020204" pitchFamily="34" charset="0"/>
              <a:cs typeface="Arial" panose="020B0604020202020204" pitchFamily="34" charset="0"/>
            </a:endParaRPr>
          </a:p>
          <a:p>
            <a:pPr marL="177800" lvl="0" algn="just" defTabSz="914400">
              <a:spcBef>
                <a:spcPts val="600"/>
              </a:spcBef>
              <a:spcAft>
                <a:spcPts val="600"/>
              </a:spcAft>
              <a:defRPr sz="1800" b="0" i="0" u="none" strike="noStrike" kern="0" cap="none" spc="0" baseline="0">
                <a:solidFill>
                  <a:srgbClr val="000000"/>
                </a:solidFill>
                <a:uFillTx/>
              </a:defRPr>
            </a:pPr>
            <a:r>
              <a:rPr lang="sk-SK" sz="1400" b="1" kern="0" dirty="0">
                <a:solidFill>
                  <a:srgbClr val="000000"/>
                </a:solidFill>
                <a:latin typeface="Arial" panose="020B0604020202020204" pitchFamily="34" charset="0"/>
                <a:cs typeface="Arial" panose="020B0604020202020204" pitchFamily="34" charset="0"/>
              </a:rPr>
              <a:t>Špecifický cieľ: </a:t>
            </a:r>
            <a:r>
              <a:rPr lang="sk-SK" sz="1400" kern="0" dirty="0">
                <a:solidFill>
                  <a:srgbClr val="000000"/>
                </a:solidFill>
                <a:latin typeface="Arial" panose="020B0604020202020204" pitchFamily="34" charset="0"/>
                <a:cs typeface="Arial" panose="020B0604020202020204" pitchFamily="34" charset="0"/>
              </a:rPr>
              <a:t>ESO4.1 Zlepšenie prístupu k zamestnaniu a aktivačným opatreniam pre všetkých uchádzačov o zamestnanie, predovšetkým mladých ľudí, a to najmä vykonávaním záruky pre mladých ľudí, pre dlhodobo nezamestnaných a znevýhodnené skupiny na trhu práce a neaktívne o osoby, ako aj prostredníctvom podpory samostatnej zárobkovej činnosti a sociálneho hospodárstva; </a:t>
            </a:r>
            <a:r>
              <a:rPr lang="sk-SK" sz="1400" kern="0" dirty="0" smtClean="0">
                <a:solidFill>
                  <a:srgbClr val="000000"/>
                </a:solidFill>
                <a:latin typeface="Arial" panose="020B0604020202020204" pitchFamily="34" charset="0"/>
                <a:cs typeface="Arial" panose="020B0604020202020204" pitchFamily="34" charset="0"/>
              </a:rPr>
              <a:t>(</a:t>
            </a:r>
            <a:r>
              <a:rPr lang="sk-SK" sz="1400" kern="0" dirty="0">
                <a:solidFill>
                  <a:srgbClr val="000000"/>
                </a:solidFill>
                <a:latin typeface="Arial" panose="020B0604020202020204" pitchFamily="34" charset="0"/>
                <a:cs typeface="Arial" panose="020B0604020202020204" pitchFamily="34" charset="0"/>
              </a:rPr>
              <a:t>ESF+) </a:t>
            </a:r>
            <a:endParaRPr lang="sk-SK" sz="1400" kern="0" dirty="0" smtClean="0">
              <a:solidFill>
                <a:srgbClr val="000000"/>
              </a:solidFill>
              <a:latin typeface="Arial" panose="020B0604020202020204" pitchFamily="34" charset="0"/>
              <a:cs typeface="Arial" panose="020B0604020202020204" pitchFamily="34" charset="0"/>
            </a:endParaRPr>
          </a:p>
          <a:p>
            <a:pPr marL="177800" algn="just" defTabSz="914400">
              <a:spcBef>
                <a:spcPts val="600"/>
              </a:spcBef>
              <a:spcAft>
                <a:spcPts val="600"/>
              </a:spcAft>
              <a:defRPr sz="1800" b="0" i="0" u="none" strike="noStrike" kern="0" cap="none" spc="0" baseline="0">
                <a:solidFill>
                  <a:srgbClr val="000000"/>
                </a:solidFill>
                <a:uFillTx/>
              </a:defRPr>
            </a:pPr>
            <a:r>
              <a:rPr lang="sk-SK" sz="1400" b="1" i="0" u="none" strike="noStrike" kern="0" cap="none" spc="0" baseline="0" dirty="0" smtClean="0">
                <a:solidFill>
                  <a:srgbClr val="000000"/>
                </a:solidFill>
                <a:uFillTx/>
                <a:latin typeface="Arial" panose="020B0604020202020204" pitchFamily="34" charset="0"/>
                <a:cs typeface="Arial" panose="020B0604020202020204" pitchFamily="34" charset="0"/>
              </a:rPr>
              <a:t>Akcia v zmysle P SK</a:t>
            </a:r>
            <a:r>
              <a:rPr lang="sk-SK" sz="1400" b="0" i="0" u="none" strike="noStrike" kern="0" cap="none" spc="0" baseline="0" dirty="0" smtClean="0">
                <a:solidFill>
                  <a:srgbClr val="000000"/>
                </a:solidFill>
                <a:uFillTx/>
                <a:latin typeface="Arial" panose="020B0604020202020204" pitchFamily="34" charset="0"/>
                <a:cs typeface="Arial" panose="020B0604020202020204" pitchFamily="34" charset="0"/>
              </a:rPr>
              <a:t>: </a:t>
            </a:r>
          </a:p>
          <a:p>
            <a:pPr marL="177800" algn="just" defTabSz="914400">
              <a:spcBef>
                <a:spcPts val="600"/>
              </a:spcBef>
              <a:spcAft>
                <a:spcPts val="600"/>
              </a:spcAft>
              <a:defRPr sz="1800" b="0" i="0" u="none" strike="noStrike" kern="0" cap="none" spc="0" baseline="0">
                <a:solidFill>
                  <a:srgbClr val="000000"/>
                </a:solidFill>
                <a:uFillTx/>
              </a:defRPr>
            </a:pPr>
            <a:r>
              <a:rPr lang="sk-SK" sz="1400" b="1" kern="0" dirty="0" smtClean="0">
                <a:solidFill>
                  <a:srgbClr val="000000"/>
                </a:solidFill>
                <a:latin typeface="Arial" panose="020B0604020202020204" pitchFamily="34" charset="0"/>
                <a:cs typeface="Arial" panose="020B0604020202020204" pitchFamily="34" charset="0"/>
              </a:rPr>
              <a:t>4P1</a:t>
            </a:r>
            <a:r>
              <a:rPr lang="sk-SK" sz="1400" kern="0" dirty="0" smtClean="0">
                <a:solidFill>
                  <a:srgbClr val="000000"/>
                </a:solidFill>
                <a:latin typeface="Arial" panose="020B0604020202020204" pitchFamily="34" charset="0"/>
                <a:cs typeface="Arial" panose="020B0604020202020204" pitchFamily="34" charset="0"/>
              </a:rPr>
              <a:t>: Vytváranie </a:t>
            </a:r>
            <a:r>
              <a:rPr lang="sk-SK" sz="1400" kern="0" dirty="0">
                <a:solidFill>
                  <a:srgbClr val="000000"/>
                </a:solidFill>
                <a:latin typeface="Arial" panose="020B0604020202020204" pitchFamily="34" charset="0"/>
                <a:cs typeface="Arial" panose="020B0604020202020204" pitchFamily="34" charset="0"/>
              </a:rPr>
              <a:t>udržateľných pracovných miest pre znevýhodnených uchádzačov o zamestnanie, vrátane individualizovanej podpory pri ich zapracovaní na vytvorenom pracovnom </a:t>
            </a:r>
            <a:r>
              <a:rPr lang="sk-SK" sz="1400" kern="0" dirty="0" smtClean="0">
                <a:solidFill>
                  <a:srgbClr val="000000"/>
                </a:solidFill>
                <a:latin typeface="Arial" panose="020B0604020202020204" pitchFamily="34" charset="0"/>
                <a:cs typeface="Arial" panose="020B0604020202020204" pitchFamily="34" charset="0"/>
              </a:rPr>
              <a:t>mieste</a:t>
            </a:r>
          </a:p>
          <a:p>
            <a:pPr marL="177800" algn="just" defTabSz="914400">
              <a:spcBef>
                <a:spcPts val="600"/>
              </a:spcBef>
              <a:spcAft>
                <a:spcPts val="600"/>
              </a:spcAft>
              <a:defRPr sz="1800" b="0" i="0" u="none" strike="noStrike" kern="0" cap="none" spc="0" baseline="0">
                <a:solidFill>
                  <a:srgbClr val="000000"/>
                </a:solidFill>
                <a:uFillTx/>
              </a:defRPr>
            </a:pPr>
            <a:r>
              <a:rPr lang="sk-SK" sz="1400" b="1" kern="0" dirty="0" smtClean="0">
                <a:solidFill>
                  <a:srgbClr val="000000"/>
                </a:solidFill>
                <a:latin typeface="Arial" panose="020B0604020202020204" pitchFamily="34" charset="0"/>
                <a:cs typeface="Arial" panose="020B0604020202020204" pitchFamily="34" charset="0"/>
              </a:rPr>
              <a:t>4P4</a:t>
            </a:r>
            <a:r>
              <a:rPr lang="sk-SK" sz="1400" kern="0" dirty="0" smtClean="0">
                <a:solidFill>
                  <a:srgbClr val="000000"/>
                </a:solidFill>
                <a:latin typeface="Arial" panose="020B0604020202020204" pitchFamily="34" charset="0"/>
                <a:cs typeface="Arial" panose="020B0604020202020204" pitchFamily="34" charset="0"/>
              </a:rPr>
              <a:t>: </a:t>
            </a:r>
            <a:r>
              <a:rPr lang="sk-SK" sz="1400" kern="0" dirty="0">
                <a:solidFill>
                  <a:srgbClr val="000000"/>
                </a:solidFill>
                <a:latin typeface="Arial" panose="020B0604020202020204" pitchFamily="34" charset="0"/>
                <a:cs typeface="Arial" panose="020B0604020202020204" pitchFamily="34" charset="0"/>
              </a:rPr>
              <a:t>Vytváranie udržateľných pracovných miest pre mladých ľudí v situácii NEET</a:t>
            </a:r>
          </a:p>
        </p:txBody>
      </p:sp>
    </p:spTree>
    <p:extLst>
      <p:ext uri="{BB962C8B-B14F-4D97-AF65-F5344CB8AC3E}">
        <p14:creationId xmlns:p14="http://schemas.microsoft.com/office/powerpoint/2010/main" val="21589994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4"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344062" y="511444"/>
            <a:ext cx="8056019" cy="3769187"/>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50" lvl="0" algn="ctr" defTabSz="914400">
              <a:tabLst>
                <a:tab pos="803275" algn="l"/>
                <a:tab pos="1524000" algn="l"/>
              </a:tabLst>
              <a:defRPr sz="1800" b="0" i="0" u="none" strike="noStrike" kern="0" cap="none" spc="0" baseline="0">
                <a:solidFill>
                  <a:srgbClr val="000000"/>
                </a:solidFill>
                <a:uFillTx/>
              </a:defRPr>
            </a:pPr>
            <a:endParaRPr lang="sk-SK" sz="2200" b="1" kern="0" dirty="0" smtClean="0">
              <a:solidFill>
                <a:srgbClr val="000000"/>
              </a:solidFill>
              <a:latin typeface="Arial" panose="020B0604020202020204" pitchFamily="34" charset="0"/>
              <a:cs typeface="Arial" panose="020B0604020202020204" pitchFamily="34" charset="0"/>
            </a:endParaRPr>
          </a:p>
        </p:txBody>
      </p:sp>
      <p:sp>
        <p:nvSpPr>
          <p:cNvPr id="5" name="Text Placeholder 1"/>
          <p:cNvSpPr txBox="1"/>
          <p:nvPr/>
        </p:nvSpPr>
        <p:spPr>
          <a:xfrm>
            <a:off x="275897" y="459007"/>
            <a:ext cx="8505496" cy="3821624"/>
          </a:xfrm>
          <a:prstGeom prst="rect">
            <a:avLst/>
          </a:prstGeom>
          <a:noFill/>
          <a:ln cap="flat">
            <a:noFill/>
          </a:ln>
        </p:spPr>
        <p:txBody>
          <a:bodyPr vert="horz" wrap="square" lIns="91440" tIns="45720" rIns="91440" bIns="45720" anchor="t" anchorCtr="1" compatLnSpc="1">
            <a:noAutofit/>
          </a:bodyPr>
          <a:lstStyle/>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F</a:t>
            </a:r>
            <a:r>
              <a:rPr lang="en-US" b="1" kern="0" dirty="0" err="1">
                <a:solidFill>
                  <a:srgbClr val="000000"/>
                </a:solidFill>
                <a:latin typeface="Arial" panose="020B0604020202020204" pitchFamily="34" charset="0"/>
                <a:cs typeface="Arial" panose="020B0604020202020204" pitchFamily="34" charset="0"/>
              </a:rPr>
              <a:t>inančné</a:t>
            </a:r>
            <a:r>
              <a:rPr lang="en-US" b="1" kern="0" dirty="0">
                <a:solidFill>
                  <a:srgbClr val="000000"/>
                </a:solidFill>
                <a:latin typeface="Arial" panose="020B0604020202020204" pitchFamily="34" charset="0"/>
                <a:cs typeface="Arial" panose="020B0604020202020204" pitchFamily="34" charset="0"/>
              </a:rPr>
              <a:t> </a:t>
            </a:r>
            <a:r>
              <a:rPr lang="en-US" b="1" kern="0" dirty="0" err="1">
                <a:solidFill>
                  <a:srgbClr val="000000"/>
                </a:solidFill>
                <a:latin typeface="Arial" panose="020B0604020202020204" pitchFamily="34" charset="0"/>
                <a:cs typeface="Arial" panose="020B0604020202020204" pitchFamily="34" charset="0"/>
              </a:rPr>
              <a:t>stimuly</a:t>
            </a:r>
            <a:r>
              <a:rPr lang="en-US" b="1" kern="0" dirty="0">
                <a:solidFill>
                  <a:srgbClr val="000000"/>
                </a:solidFill>
                <a:latin typeface="Arial" panose="020B0604020202020204" pitchFamily="34" charset="0"/>
                <a:cs typeface="Arial" panose="020B0604020202020204" pitchFamily="34" charset="0"/>
              </a:rPr>
              <a:t> pre </a:t>
            </a:r>
            <a:r>
              <a:rPr lang="en-US" b="1" kern="0" dirty="0" err="1" smtClean="0">
                <a:solidFill>
                  <a:srgbClr val="000000"/>
                </a:solidFill>
                <a:latin typeface="Arial" panose="020B0604020202020204" pitchFamily="34" charset="0"/>
                <a:cs typeface="Arial" panose="020B0604020202020204" pitchFamily="34" charset="0"/>
              </a:rPr>
              <a:t>zamestnanosť</a:t>
            </a:r>
            <a:r>
              <a:rPr lang="en-US" b="1" kern="0" dirty="0" smtClean="0">
                <a:solidFill>
                  <a:srgbClr val="000000"/>
                </a:solidFill>
                <a:latin typeface="Arial" panose="020B0604020202020204" pitchFamily="34" charset="0"/>
                <a:cs typeface="Arial" panose="020B0604020202020204" pitchFamily="34" charset="0"/>
              </a:rPr>
              <a:t> </a:t>
            </a:r>
            <a:r>
              <a:rPr lang="en-US" b="1" kern="0" dirty="0">
                <a:solidFill>
                  <a:srgbClr val="000000"/>
                </a:solidFill>
                <a:latin typeface="Arial" panose="020B0604020202020204" pitchFamily="34" charset="0"/>
                <a:cs typeface="Arial" panose="020B0604020202020204" pitchFamily="34" charset="0"/>
              </a:rPr>
              <a:t>II</a:t>
            </a:r>
            <a:r>
              <a:rPr lang="en-US" b="1" kern="0" dirty="0" smtClean="0">
                <a:solidFill>
                  <a:srgbClr val="000000"/>
                </a:solidFill>
                <a:latin typeface="Arial" panose="020B0604020202020204" pitchFamily="34" charset="0"/>
                <a:cs typeface="Arial" panose="020B0604020202020204" pitchFamily="34" charset="0"/>
              </a:rPr>
              <a:t>.</a:t>
            </a:r>
            <a:endParaRPr lang="sk-SK" sz="1400" b="1" kern="0" dirty="0" smtClean="0">
              <a:solidFill>
                <a:srgbClr val="000000"/>
              </a:solidFill>
              <a:latin typeface="Arial" panose="020B0604020202020204" pitchFamily="34" charset="0"/>
              <a:cs typeface="Arial" panose="020B0604020202020204" pitchFamily="34" charset="0"/>
            </a:endParaRPr>
          </a:p>
          <a:p>
            <a:pPr lvl="0" defTabSz="914400">
              <a:spcBef>
                <a:spcPts val="600"/>
              </a:spcBef>
              <a:spcAft>
                <a:spcPts val="600"/>
              </a:spcAft>
              <a:defRPr sz="1800" b="0" i="0" u="none" strike="noStrike" kern="0" cap="none" spc="0" baseline="0">
                <a:solidFill>
                  <a:srgbClr val="000000"/>
                </a:solidFill>
                <a:uFillTx/>
              </a:defRPr>
            </a:pPr>
            <a:r>
              <a:rPr lang="sk-SK" sz="1400" b="1" kern="0" dirty="0" smtClean="0">
                <a:solidFill>
                  <a:srgbClr val="000000"/>
                </a:solidFill>
                <a:latin typeface="Arial" panose="020B0604020202020204" pitchFamily="34" charset="0"/>
                <a:cs typeface="Arial" panose="020B0604020202020204" pitchFamily="34" charset="0"/>
              </a:rPr>
              <a:t>Žiadateľ</a:t>
            </a:r>
            <a:r>
              <a:rPr lang="sk-SK" sz="1400" b="1" kern="0" dirty="0">
                <a:solidFill>
                  <a:srgbClr val="000000"/>
                </a:solidFill>
                <a:latin typeface="Arial" panose="020B0604020202020204" pitchFamily="34" charset="0"/>
                <a:cs typeface="Arial" panose="020B0604020202020204" pitchFamily="34" charset="0"/>
              </a:rPr>
              <a:t>: </a:t>
            </a:r>
            <a:r>
              <a:rPr lang="sk-SK" sz="1400" kern="0" dirty="0">
                <a:solidFill>
                  <a:srgbClr val="000000"/>
                </a:solidFill>
                <a:latin typeface="Arial" panose="020B0604020202020204" pitchFamily="34" charset="0"/>
                <a:cs typeface="Arial" panose="020B0604020202020204" pitchFamily="34" charset="0"/>
              </a:rPr>
              <a:t>Ústredie práce, sociálnych vecí a rodiny</a:t>
            </a:r>
          </a:p>
          <a:p>
            <a:r>
              <a:rPr lang="sk-SK" sz="1400" b="1" kern="0" dirty="0" smtClean="0">
                <a:solidFill>
                  <a:srgbClr val="000000"/>
                </a:solidFill>
                <a:latin typeface="Arial" panose="020B0604020202020204" pitchFamily="34" charset="0"/>
                <a:cs typeface="Arial" panose="020B0604020202020204" pitchFamily="34" charset="0"/>
              </a:rPr>
              <a:t>Cieľové </a:t>
            </a:r>
            <a:r>
              <a:rPr lang="sk-SK" sz="1400" b="1" kern="0" dirty="0" smtClean="0">
                <a:solidFill>
                  <a:srgbClr val="000000"/>
                </a:solidFill>
                <a:latin typeface="Arial" panose="020B0604020202020204" pitchFamily="34" charset="0"/>
                <a:cs typeface="Arial" panose="020B0604020202020204" pitchFamily="34" charset="0"/>
              </a:rPr>
              <a:t>skupiny v zmysle 4P1 a 4P4, ide najmä o:</a:t>
            </a:r>
            <a:endParaRPr lang="sk-SK" sz="14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sk-SK" sz="1400" b="1" i="1" kern="0" dirty="0" smtClean="0">
                <a:solidFill>
                  <a:srgbClr val="000000"/>
                </a:solidFill>
                <a:latin typeface="Arial" panose="020B0604020202020204" pitchFamily="34" charset="0"/>
                <a:cs typeface="Arial" panose="020B0604020202020204" pitchFamily="34" charset="0"/>
              </a:rPr>
              <a:t>n</a:t>
            </a:r>
            <a:r>
              <a:rPr lang="en-US" sz="1400" b="1" i="1" kern="0" dirty="0" err="1" smtClean="0">
                <a:solidFill>
                  <a:srgbClr val="000000"/>
                </a:solidFill>
                <a:latin typeface="Arial" panose="020B0604020202020204" pitchFamily="34" charset="0"/>
                <a:cs typeface="Arial" panose="020B0604020202020204" pitchFamily="34" charset="0"/>
              </a:rPr>
              <a:t>eaktívn</a:t>
            </a:r>
            <a:r>
              <a:rPr lang="sk-SK" sz="1400" b="1" i="1" kern="0" dirty="0" smtClean="0">
                <a:solidFill>
                  <a:srgbClr val="000000"/>
                </a:solidFill>
                <a:latin typeface="Arial" panose="020B0604020202020204" pitchFamily="34" charset="0"/>
                <a:cs typeface="Arial" panose="020B0604020202020204" pitchFamily="34" charset="0"/>
              </a:rPr>
              <a:t>e</a:t>
            </a:r>
            <a:r>
              <a:rPr lang="en-US" sz="1400" b="1" i="1" kern="0" dirty="0" smtClean="0">
                <a:solidFill>
                  <a:srgbClr val="000000"/>
                </a:solidFill>
                <a:latin typeface="Arial" panose="020B0604020202020204" pitchFamily="34" charset="0"/>
                <a:cs typeface="Arial" panose="020B0604020202020204" pitchFamily="34" charset="0"/>
              </a:rPr>
              <a:t> </a:t>
            </a:r>
            <a:r>
              <a:rPr lang="en-US" sz="1400" b="1" i="1" kern="0" dirty="0" err="1" smtClean="0">
                <a:solidFill>
                  <a:srgbClr val="000000"/>
                </a:solidFill>
                <a:latin typeface="Arial" panose="020B0604020202020204" pitchFamily="34" charset="0"/>
                <a:cs typeface="Arial" panose="020B0604020202020204" pitchFamily="34" charset="0"/>
              </a:rPr>
              <a:t>osob</a:t>
            </a:r>
            <a:r>
              <a:rPr lang="sk-SK" sz="1400" b="1" i="1" kern="0" dirty="0" smtClean="0">
                <a:solidFill>
                  <a:srgbClr val="000000"/>
                </a:solidFill>
                <a:latin typeface="Arial" panose="020B0604020202020204" pitchFamily="34" charset="0"/>
                <a:cs typeface="Arial" panose="020B0604020202020204" pitchFamily="34" charset="0"/>
              </a:rPr>
              <a:t>y</a:t>
            </a:r>
            <a:r>
              <a:rPr lang="en-US" sz="1400" b="1" i="1" kern="0" dirty="0" smtClean="0">
                <a:solidFill>
                  <a:srgbClr val="000000"/>
                </a:solidFill>
                <a:latin typeface="Arial" panose="020B0604020202020204" pitchFamily="34" charset="0"/>
                <a:cs typeface="Arial" panose="020B0604020202020204" pitchFamily="34" charset="0"/>
              </a:rPr>
              <a:t> </a:t>
            </a:r>
            <a:r>
              <a:rPr lang="en-US" sz="1400" kern="0" dirty="0">
                <a:solidFill>
                  <a:srgbClr val="000000"/>
                </a:solidFill>
                <a:latin typeface="Arial" panose="020B0604020202020204" pitchFamily="34" charset="0"/>
                <a:cs typeface="Arial" panose="020B0604020202020204" pitchFamily="34" charset="0"/>
              </a:rPr>
              <a:t>(</a:t>
            </a:r>
            <a:r>
              <a:rPr lang="en-US" sz="1400" kern="0" dirty="0" err="1" smtClean="0">
                <a:solidFill>
                  <a:srgbClr val="000000"/>
                </a:solidFill>
                <a:latin typeface="Arial" panose="020B0604020202020204" pitchFamily="34" charset="0"/>
                <a:cs typeface="Arial" panose="020B0604020202020204" pitchFamily="34" charset="0"/>
              </a:rPr>
              <a:t>fyzick</a:t>
            </a:r>
            <a:r>
              <a:rPr lang="sk-SK" sz="1400" kern="0" dirty="0" smtClean="0">
                <a:solidFill>
                  <a:srgbClr val="000000"/>
                </a:solidFill>
                <a:latin typeface="Arial" panose="020B0604020202020204" pitchFamily="34" charset="0"/>
                <a:cs typeface="Arial" panose="020B0604020202020204" pitchFamily="34" charset="0"/>
              </a:rPr>
              <a:t>é</a:t>
            </a:r>
            <a:r>
              <a:rPr lang="en-US" sz="1400" kern="0" dirty="0" smtClean="0">
                <a:solidFill>
                  <a:srgbClr val="000000"/>
                </a:solidFill>
                <a:latin typeface="Arial" panose="020B0604020202020204" pitchFamily="34" charset="0"/>
                <a:cs typeface="Arial" panose="020B0604020202020204" pitchFamily="34" charset="0"/>
              </a:rPr>
              <a:t> </a:t>
            </a:r>
            <a:r>
              <a:rPr lang="en-US" sz="1400" kern="0" dirty="0" err="1" smtClean="0">
                <a:solidFill>
                  <a:srgbClr val="000000"/>
                </a:solidFill>
                <a:latin typeface="Arial" panose="020B0604020202020204" pitchFamily="34" charset="0"/>
                <a:cs typeface="Arial" panose="020B0604020202020204" pitchFamily="34" charset="0"/>
              </a:rPr>
              <a:t>osob</a:t>
            </a:r>
            <a:r>
              <a:rPr lang="sk-SK" sz="1400" kern="0" dirty="0" smtClean="0">
                <a:solidFill>
                  <a:srgbClr val="000000"/>
                </a:solidFill>
                <a:latin typeface="Arial" panose="020B0604020202020204" pitchFamily="34" charset="0"/>
                <a:cs typeface="Arial" panose="020B0604020202020204" pitchFamily="34" charset="0"/>
              </a:rPr>
              <a:t>y</a:t>
            </a:r>
            <a:r>
              <a:rPr lang="en-US" sz="1400" kern="0" dirty="0" smtClean="0">
                <a:solidFill>
                  <a:srgbClr val="000000"/>
                </a:solidFill>
                <a:latin typeface="Arial" panose="020B0604020202020204" pitchFamily="34" charset="0"/>
                <a:cs typeface="Arial" panose="020B0604020202020204" pitchFamily="34" charset="0"/>
              </a:rPr>
              <a:t>, </a:t>
            </a:r>
            <a:r>
              <a:rPr lang="en-US" sz="1400" kern="0" dirty="0" err="1" smtClean="0">
                <a:solidFill>
                  <a:srgbClr val="000000"/>
                </a:solidFill>
                <a:latin typeface="Arial" panose="020B0604020202020204" pitchFamily="34" charset="0"/>
                <a:cs typeface="Arial" panose="020B0604020202020204" pitchFamily="34" charset="0"/>
              </a:rPr>
              <a:t>ktor</a:t>
            </a:r>
            <a:r>
              <a:rPr lang="sk-SK" sz="1400" kern="0" dirty="0" smtClean="0">
                <a:solidFill>
                  <a:srgbClr val="000000"/>
                </a:solidFill>
                <a:latin typeface="Arial" panose="020B0604020202020204" pitchFamily="34" charset="0"/>
                <a:cs typeface="Arial" panose="020B0604020202020204" pitchFamily="34" charset="0"/>
              </a:rPr>
              <a:t>é</a:t>
            </a:r>
            <a:r>
              <a:rPr lang="en-US" sz="1400" kern="0" dirty="0" smtClean="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nie</a:t>
            </a:r>
            <a:r>
              <a:rPr lang="en-US" sz="1400" kern="0" dirty="0">
                <a:solidFill>
                  <a:srgbClr val="000000"/>
                </a:solidFill>
                <a:latin typeface="Arial" panose="020B0604020202020204" pitchFamily="34" charset="0"/>
                <a:cs typeface="Arial" panose="020B0604020202020204" pitchFamily="34" charset="0"/>
              </a:rPr>
              <a:t> </a:t>
            </a:r>
            <a:r>
              <a:rPr lang="sk-SK" sz="1400" kern="0" dirty="0" smtClean="0">
                <a:solidFill>
                  <a:srgbClr val="000000"/>
                </a:solidFill>
                <a:latin typeface="Arial" panose="020B0604020202020204" pitchFamily="34" charset="0"/>
                <a:cs typeface="Arial" panose="020B0604020202020204" pitchFamily="34" charset="0"/>
              </a:rPr>
              <a:t>sú</a:t>
            </a:r>
            <a:r>
              <a:rPr lang="en-US" sz="1400" kern="0" dirty="0" smtClean="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uchádzačom</a:t>
            </a:r>
            <a:r>
              <a:rPr lang="en-US" sz="1400" kern="0" dirty="0">
                <a:solidFill>
                  <a:srgbClr val="000000"/>
                </a:solidFill>
                <a:latin typeface="Arial" panose="020B0604020202020204" pitchFamily="34" charset="0"/>
                <a:cs typeface="Arial" panose="020B0604020202020204" pitchFamily="34" charset="0"/>
              </a:rPr>
              <a:t> o </a:t>
            </a:r>
            <a:r>
              <a:rPr lang="en-US" sz="1400" kern="0" dirty="0" err="1">
                <a:solidFill>
                  <a:srgbClr val="000000"/>
                </a:solidFill>
                <a:latin typeface="Arial" panose="020B0604020202020204" pitchFamily="34" charset="0"/>
                <a:cs typeface="Arial" panose="020B0604020202020204" pitchFamily="34" charset="0"/>
              </a:rPr>
              <a:t>zamestnanie</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nie</a:t>
            </a:r>
            <a:r>
              <a:rPr lang="en-US" sz="1400" kern="0" dirty="0">
                <a:solidFill>
                  <a:srgbClr val="000000"/>
                </a:solidFill>
                <a:latin typeface="Arial" panose="020B0604020202020204" pitchFamily="34" charset="0"/>
                <a:cs typeface="Arial" panose="020B0604020202020204" pitchFamily="34" charset="0"/>
              </a:rPr>
              <a:t> </a:t>
            </a:r>
            <a:r>
              <a:rPr lang="sk-SK" sz="1400" kern="0" dirty="0" smtClean="0">
                <a:solidFill>
                  <a:srgbClr val="000000"/>
                </a:solidFill>
                <a:latin typeface="Arial" panose="020B0604020202020204" pitchFamily="34" charset="0"/>
                <a:cs typeface="Arial" panose="020B0604020202020204" pitchFamily="34" charset="0"/>
              </a:rPr>
              <a:t>sú</a:t>
            </a:r>
            <a:r>
              <a:rPr lang="en-US" sz="1400" kern="0" dirty="0" smtClean="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zamestnancom</a:t>
            </a:r>
            <a:r>
              <a:rPr lang="en-US" sz="1400" kern="0" dirty="0">
                <a:solidFill>
                  <a:srgbClr val="000000"/>
                </a:solidFill>
                <a:latin typeface="Arial" panose="020B0604020202020204" pitchFamily="34" charset="0"/>
                <a:cs typeface="Arial" panose="020B0604020202020204" pitchFamily="34" charset="0"/>
              </a:rPr>
              <a:t>, </a:t>
            </a:r>
            <a:r>
              <a:rPr lang="en-US" sz="1400" kern="0" dirty="0" err="1" smtClean="0">
                <a:solidFill>
                  <a:srgbClr val="000000"/>
                </a:solidFill>
                <a:latin typeface="Arial" panose="020B0604020202020204" pitchFamily="34" charset="0"/>
                <a:cs typeface="Arial" panose="020B0604020202020204" pitchFamily="34" charset="0"/>
              </a:rPr>
              <a:t>nevykonáva</a:t>
            </a:r>
            <a:r>
              <a:rPr lang="sk-SK" sz="1400" kern="0" dirty="0" err="1" smtClean="0">
                <a:solidFill>
                  <a:srgbClr val="000000"/>
                </a:solidFill>
                <a:latin typeface="Arial" panose="020B0604020202020204" pitchFamily="34" charset="0"/>
                <a:cs typeface="Arial" panose="020B0604020202020204" pitchFamily="34" charset="0"/>
              </a:rPr>
              <a:t>jú</a:t>
            </a:r>
            <a:r>
              <a:rPr lang="en-US" sz="1400" kern="0" dirty="0" smtClean="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alebo</a:t>
            </a:r>
            <a:r>
              <a:rPr lang="en-US" sz="1400" kern="0" dirty="0">
                <a:solidFill>
                  <a:srgbClr val="000000"/>
                </a:solidFill>
                <a:latin typeface="Arial" panose="020B0604020202020204" pitchFamily="34" charset="0"/>
                <a:cs typeface="Arial" panose="020B0604020202020204" pitchFamily="34" charset="0"/>
              </a:rPr>
              <a:t> </a:t>
            </a:r>
            <a:r>
              <a:rPr lang="en-US" sz="1400" kern="0" dirty="0" err="1" smtClean="0">
                <a:solidFill>
                  <a:srgbClr val="000000"/>
                </a:solidFill>
                <a:latin typeface="Arial" panose="020B0604020202020204" pitchFamily="34" charset="0"/>
                <a:cs typeface="Arial" panose="020B0604020202020204" pitchFamily="34" charset="0"/>
              </a:rPr>
              <a:t>neprevádzkuj</a:t>
            </a:r>
            <a:r>
              <a:rPr lang="sk-SK" sz="1400" kern="0" dirty="0" smtClean="0">
                <a:solidFill>
                  <a:srgbClr val="000000"/>
                </a:solidFill>
                <a:latin typeface="Arial" panose="020B0604020202020204" pitchFamily="34" charset="0"/>
                <a:cs typeface="Arial" panose="020B0604020202020204" pitchFamily="34" charset="0"/>
              </a:rPr>
              <a:t>ú</a:t>
            </a:r>
            <a:r>
              <a:rPr lang="en-US" sz="1400" kern="0" dirty="0" smtClean="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samostatnú</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zárobkovú</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činnosť</a:t>
            </a:r>
            <a:r>
              <a:rPr lang="en-US" sz="1400" kern="0" dirty="0">
                <a:solidFill>
                  <a:srgbClr val="000000"/>
                </a:solidFill>
                <a:latin typeface="Arial" panose="020B0604020202020204" pitchFamily="34" charset="0"/>
                <a:cs typeface="Arial" panose="020B0604020202020204" pitchFamily="34" charset="0"/>
              </a:rPr>
              <a:t> a </a:t>
            </a:r>
            <a:r>
              <a:rPr lang="en-US" sz="1400" kern="0" dirty="0" err="1">
                <a:solidFill>
                  <a:srgbClr val="000000"/>
                </a:solidFill>
                <a:latin typeface="Arial" panose="020B0604020202020204" pitchFamily="34" charset="0"/>
                <a:cs typeface="Arial" panose="020B0604020202020204" pitchFamily="34" charset="0"/>
              </a:rPr>
              <a:t>sústavne</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sa</a:t>
            </a:r>
            <a:r>
              <a:rPr lang="en-US" sz="1400" kern="0" dirty="0">
                <a:solidFill>
                  <a:srgbClr val="000000"/>
                </a:solidFill>
                <a:latin typeface="Arial" panose="020B0604020202020204" pitchFamily="34" charset="0"/>
                <a:cs typeface="Arial" panose="020B0604020202020204" pitchFamily="34" charset="0"/>
              </a:rPr>
              <a:t> </a:t>
            </a:r>
            <a:r>
              <a:rPr lang="en-US" sz="1400" kern="0" dirty="0" err="1" smtClean="0">
                <a:solidFill>
                  <a:srgbClr val="000000"/>
                </a:solidFill>
                <a:latin typeface="Arial" panose="020B0604020202020204" pitchFamily="34" charset="0"/>
                <a:cs typeface="Arial" panose="020B0604020202020204" pitchFamily="34" charset="0"/>
              </a:rPr>
              <a:t>nepripravu</a:t>
            </a:r>
            <a:r>
              <a:rPr lang="sk-SK" sz="1400" kern="0" dirty="0" err="1" smtClean="0">
                <a:solidFill>
                  <a:srgbClr val="000000"/>
                </a:solidFill>
                <a:latin typeface="Arial" panose="020B0604020202020204" pitchFamily="34" charset="0"/>
                <a:cs typeface="Arial" panose="020B0604020202020204" pitchFamily="34" charset="0"/>
              </a:rPr>
              <a:t>jú</a:t>
            </a:r>
            <a:r>
              <a:rPr lang="en-US" sz="1400" kern="0" dirty="0" smtClean="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na</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povolanie</a:t>
            </a:r>
            <a:r>
              <a:rPr lang="en-US" sz="1400" kern="0" dirty="0">
                <a:solidFill>
                  <a:srgbClr val="000000"/>
                </a:solidFill>
                <a:latin typeface="Arial" panose="020B0604020202020204" pitchFamily="34" charset="0"/>
                <a:cs typeface="Arial" panose="020B0604020202020204" pitchFamily="34" charset="0"/>
              </a:rPr>
              <a:t>). </a:t>
            </a:r>
            <a:endParaRPr lang="sk-SK" sz="1400" kern="0" dirty="0">
              <a:solidFill>
                <a:srgbClr val="000000"/>
              </a:solidFill>
              <a:latin typeface="Arial" panose="020B0604020202020204" pitchFamily="34" charset="0"/>
              <a:cs typeface="Arial" panose="020B0604020202020204" pitchFamily="34" charset="0"/>
            </a:endParaRPr>
          </a:p>
          <a:p>
            <a:pPr marL="285750" lvl="0" indent="-285750" fontAlgn="base" hangingPunct="0">
              <a:buFont typeface="Arial" panose="020B0604020202020204" pitchFamily="34" charset="0"/>
              <a:buChar char="•"/>
            </a:pPr>
            <a:r>
              <a:rPr lang="en-US" sz="1400" b="1" i="1" kern="0" dirty="0" err="1">
                <a:solidFill>
                  <a:srgbClr val="000000"/>
                </a:solidFill>
                <a:latin typeface="Arial" panose="020B0604020202020204" pitchFamily="34" charset="0"/>
                <a:cs typeface="Arial" panose="020B0604020202020204" pitchFamily="34" charset="0"/>
              </a:rPr>
              <a:t>osoby</a:t>
            </a:r>
            <a:r>
              <a:rPr lang="en-US" sz="1400" b="1" i="1" kern="0" dirty="0">
                <a:solidFill>
                  <a:srgbClr val="000000"/>
                </a:solidFill>
                <a:latin typeface="Arial" panose="020B0604020202020204" pitchFamily="34" charset="0"/>
                <a:cs typeface="Arial" panose="020B0604020202020204" pitchFamily="34" charset="0"/>
              </a:rPr>
              <a:t> v </a:t>
            </a:r>
            <a:r>
              <a:rPr lang="en-US" sz="1400" b="1" i="1" kern="0" dirty="0" err="1">
                <a:solidFill>
                  <a:srgbClr val="000000"/>
                </a:solidFill>
                <a:latin typeface="Arial" panose="020B0604020202020204" pitchFamily="34" charset="0"/>
                <a:cs typeface="Arial" panose="020B0604020202020204" pitchFamily="34" charset="0"/>
              </a:rPr>
              <a:t>hmotnej</a:t>
            </a:r>
            <a:r>
              <a:rPr lang="en-US" sz="1400" b="1" i="1" kern="0" dirty="0">
                <a:solidFill>
                  <a:srgbClr val="000000"/>
                </a:solidFill>
                <a:latin typeface="Arial" panose="020B0604020202020204" pitchFamily="34" charset="0"/>
                <a:cs typeface="Arial" panose="020B0604020202020204" pitchFamily="34" charset="0"/>
              </a:rPr>
              <a:t> </a:t>
            </a:r>
            <a:r>
              <a:rPr lang="en-US" sz="1400" b="1" i="1" kern="0" dirty="0" err="1">
                <a:solidFill>
                  <a:srgbClr val="000000"/>
                </a:solidFill>
                <a:latin typeface="Arial" panose="020B0604020202020204" pitchFamily="34" charset="0"/>
                <a:cs typeface="Arial" panose="020B0604020202020204" pitchFamily="34" charset="0"/>
              </a:rPr>
              <a:t>núdzi</a:t>
            </a:r>
            <a:r>
              <a:rPr lang="en-US" sz="1400" b="1" i="1" kern="0" dirty="0">
                <a:solidFill>
                  <a:srgbClr val="000000"/>
                </a:solidFill>
                <a:latin typeface="Arial" panose="020B0604020202020204" pitchFamily="34" charset="0"/>
                <a:cs typeface="Arial" panose="020B0604020202020204" pitchFamily="34" charset="0"/>
              </a:rPr>
              <a:t> </a:t>
            </a:r>
            <a:r>
              <a:rPr lang="en-US" sz="1400" kern="0" dirty="0">
                <a:solidFill>
                  <a:srgbClr val="000000"/>
                </a:solidFill>
                <a:latin typeface="Arial" panose="020B0604020202020204" pitchFamily="34" charset="0"/>
                <a:cs typeface="Arial" panose="020B0604020202020204" pitchFamily="34" charset="0"/>
              </a:rPr>
              <a:t>(v </a:t>
            </a:r>
            <a:r>
              <a:rPr lang="en-US" sz="1400" kern="0" dirty="0" err="1">
                <a:solidFill>
                  <a:srgbClr val="000000"/>
                </a:solidFill>
                <a:latin typeface="Arial" panose="020B0604020202020204" pitchFamily="34" charset="0"/>
                <a:cs typeface="Arial" panose="020B0604020202020204" pitchFamily="34" charset="0"/>
              </a:rPr>
              <a:t>zmysle</a:t>
            </a:r>
            <a:r>
              <a:rPr lang="en-US" sz="1400" kern="0" dirty="0">
                <a:solidFill>
                  <a:srgbClr val="000000"/>
                </a:solidFill>
                <a:latin typeface="Arial" panose="020B0604020202020204" pitchFamily="34" charset="0"/>
                <a:cs typeface="Arial" panose="020B0604020202020204" pitchFamily="34" charset="0"/>
              </a:rPr>
              <a:t> § 2 </a:t>
            </a:r>
            <a:r>
              <a:rPr lang="en-US" sz="1400" kern="0" dirty="0" err="1">
                <a:solidFill>
                  <a:srgbClr val="000000"/>
                </a:solidFill>
                <a:latin typeface="Arial" panose="020B0604020202020204" pitchFamily="34" charset="0"/>
                <a:cs typeface="Arial" panose="020B0604020202020204" pitchFamily="34" charset="0"/>
              </a:rPr>
              <a:t>ods</a:t>
            </a:r>
            <a:r>
              <a:rPr lang="en-US" sz="1400" kern="0" dirty="0">
                <a:solidFill>
                  <a:srgbClr val="000000"/>
                </a:solidFill>
                <a:latin typeface="Arial" panose="020B0604020202020204" pitchFamily="34" charset="0"/>
                <a:cs typeface="Arial" panose="020B0604020202020204" pitchFamily="34" charset="0"/>
              </a:rPr>
              <a:t>. 7 </a:t>
            </a:r>
            <a:r>
              <a:rPr lang="en-US" sz="1400" kern="0" dirty="0" err="1">
                <a:solidFill>
                  <a:srgbClr val="000000"/>
                </a:solidFill>
                <a:latin typeface="Arial" panose="020B0604020202020204" pitchFamily="34" charset="0"/>
                <a:cs typeface="Arial" panose="020B0604020202020204" pitchFamily="34" charset="0"/>
              </a:rPr>
              <a:t>zákona</a:t>
            </a:r>
            <a:r>
              <a:rPr lang="en-US" sz="1400" kern="0" dirty="0">
                <a:solidFill>
                  <a:srgbClr val="000000"/>
                </a:solidFill>
                <a:latin typeface="Arial" panose="020B0604020202020204" pitchFamily="34" charset="0"/>
                <a:cs typeface="Arial" panose="020B0604020202020204" pitchFamily="34" charset="0"/>
              </a:rPr>
              <a:t> o </a:t>
            </a:r>
            <a:r>
              <a:rPr lang="en-US" sz="1400" kern="0" dirty="0" err="1">
                <a:solidFill>
                  <a:srgbClr val="000000"/>
                </a:solidFill>
                <a:latin typeface="Arial" panose="020B0604020202020204" pitchFamily="34" charset="0"/>
                <a:cs typeface="Arial" panose="020B0604020202020204" pitchFamily="34" charset="0"/>
              </a:rPr>
              <a:t>službách</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zamestnanosti</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ktoré</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sú</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cieľovou</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skupinou</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iniciatívy</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Práca</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namiesto</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dávok</a:t>
            </a:r>
            <a:r>
              <a:rPr lang="en-US" sz="1400" kern="0" dirty="0">
                <a:solidFill>
                  <a:srgbClr val="000000"/>
                </a:solidFill>
                <a:latin typeface="Arial" panose="020B0604020202020204" pitchFamily="34" charset="0"/>
                <a:cs typeface="Arial" panose="020B0604020202020204" pitchFamily="34" charset="0"/>
              </a:rPr>
              <a:t>  </a:t>
            </a:r>
            <a:endParaRPr lang="sk-SK" sz="1400" kern="0" dirty="0">
              <a:solidFill>
                <a:srgbClr val="000000"/>
              </a:solidFill>
              <a:latin typeface="Arial" panose="020B0604020202020204" pitchFamily="34" charset="0"/>
              <a:cs typeface="Arial" panose="020B0604020202020204" pitchFamily="34" charset="0"/>
            </a:endParaRPr>
          </a:p>
          <a:p>
            <a:pPr marL="285750" lvl="0" indent="-285750" fontAlgn="base" hangingPunct="0">
              <a:buFont typeface="Arial" panose="020B0604020202020204" pitchFamily="34" charset="0"/>
              <a:buChar char="•"/>
            </a:pPr>
            <a:r>
              <a:rPr lang="en-US" sz="1400" b="1" i="1" kern="0" dirty="0" err="1">
                <a:solidFill>
                  <a:srgbClr val="000000"/>
                </a:solidFill>
                <a:latin typeface="Arial" panose="020B0604020202020204" pitchFamily="34" charset="0"/>
                <a:cs typeface="Arial" panose="020B0604020202020204" pitchFamily="34" charset="0"/>
              </a:rPr>
              <a:t>osamelí</a:t>
            </a:r>
            <a:r>
              <a:rPr lang="en-US" sz="1400" b="1" i="1" kern="0" dirty="0">
                <a:solidFill>
                  <a:srgbClr val="000000"/>
                </a:solidFill>
                <a:latin typeface="Arial" panose="020B0604020202020204" pitchFamily="34" charset="0"/>
                <a:cs typeface="Arial" panose="020B0604020202020204" pitchFamily="34" charset="0"/>
              </a:rPr>
              <a:t> </a:t>
            </a:r>
            <a:r>
              <a:rPr lang="en-US" sz="1400" b="1" i="1" kern="0" dirty="0" err="1">
                <a:solidFill>
                  <a:srgbClr val="000000"/>
                </a:solidFill>
                <a:latin typeface="Arial" panose="020B0604020202020204" pitchFamily="34" charset="0"/>
                <a:cs typeface="Arial" panose="020B0604020202020204" pitchFamily="34" charset="0"/>
              </a:rPr>
              <a:t>rodičia</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ktorí</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sú</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zapojení</a:t>
            </a:r>
            <a:r>
              <a:rPr lang="en-US" sz="1400" kern="0" dirty="0">
                <a:solidFill>
                  <a:srgbClr val="000000"/>
                </a:solidFill>
                <a:latin typeface="Arial" panose="020B0604020202020204" pitchFamily="34" charset="0"/>
                <a:cs typeface="Arial" panose="020B0604020202020204" pitchFamily="34" charset="0"/>
              </a:rPr>
              <a:t> do </a:t>
            </a:r>
            <a:r>
              <a:rPr lang="en-US" sz="1400" kern="0" dirty="0" err="1">
                <a:solidFill>
                  <a:srgbClr val="000000"/>
                </a:solidFill>
                <a:latin typeface="Arial" panose="020B0604020202020204" pitchFamily="34" charset="0"/>
                <a:cs typeface="Arial" panose="020B0604020202020204" pitchFamily="34" charset="0"/>
              </a:rPr>
              <a:t>aktivít</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národného</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projektu</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Podpora</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osamelých</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rodičov</a:t>
            </a:r>
            <a:r>
              <a:rPr lang="en-US" sz="1400" kern="0" dirty="0">
                <a:solidFill>
                  <a:srgbClr val="000000"/>
                </a:solidFill>
                <a:latin typeface="Arial" panose="020B0604020202020204" pitchFamily="34" charset="0"/>
                <a:cs typeface="Arial" panose="020B0604020202020204" pitchFamily="34" charset="0"/>
              </a:rPr>
              <a:t> -  </a:t>
            </a:r>
            <a:r>
              <a:rPr lang="en-US" sz="1400" kern="0" dirty="0" err="1">
                <a:solidFill>
                  <a:srgbClr val="000000"/>
                </a:solidFill>
                <a:latin typeface="Arial" panose="020B0604020202020204" pitchFamily="34" charset="0"/>
                <a:cs typeface="Arial" panose="020B0604020202020204" pitchFamily="34" charset="0"/>
              </a:rPr>
              <a:t>poradenstvo</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inak</a:t>
            </a:r>
            <a:r>
              <a:rPr lang="en-US" sz="1400" kern="0" dirty="0">
                <a:solidFill>
                  <a:srgbClr val="000000"/>
                </a:solidFill>
                <a:latin typeface="Arial" panose="020B0604020202020204" pitchFamily="34" charset="0"/>
                <a:cs typeface="Arial" panose="020B0604020202020204" pitchFamily="34" charset="0"/>
              </a:rPr>
              <a:t> </a:t>
            </a:r>
            <a:endParaRPr lang="sk-SK" sz="1400" kern="0" dirty="0">
              <a:solidFill>
                <a:srgbClr val="000000"/>
              </a:solidFill>
              <a:latin typeface="Arial" panose="020B0604020202020204" pitchFamily="34" charset="0"/>
              <a:cs typeface="Arial" panose="020B0604020202020204" pitchFamily="34" charset="0"/>
            </a:endParaRPr>
          </a:p>
          <a:p>
            <a:pPr marL="285750" lvl="0" indent="-285750" fontAlgn="base" hangingPunct="0">
              <a:buFont typeface="Arial" panose="020B0604020202020204" pitchFamily="34" charset="0"/>
              <a:buChar char="•"/>
            </a:pPr>
            <a:r>
              <a:rPr lang="en-US" sz="1400" b="1" i="1" kern="0" dirty="0" err="1">
                <a:solidFill>
                  <a:srgbClr val="000000"/>
                </a:solidFill>
                <a:latin typeface="Arial" panose="020B0604020202020204" pitchFamily="34" charset="0"/>
                <a:cs typeface="Arial" panose="020B0604020202020204" pitchFamily="34" charset="0"/>
              </a:rPr>
              <a:t>neaktívne</a:t>
            </a:r>
            <a:r>
              <a:rPr lang="en-US" sz="1400" b="1" i="1" kern="0" dirty="0">
                <a:solidFill>
                  <a:srgbClr val="000000"/>
                </a:solidFill>
                <a:latin typeface="Arial" panose="020B0604020202020204" pitchFamily="34" charset="0"/>
                <a:cs typeface="Arial" panose="020B0604020202020204" pitchFamily="34" charset="0"/>
              </a:rPr>
              <a:t> </a:t>
            </a:r>
            <a:r>
              <a:rPr lang="en-US" sz="1400" b="1" i="1" kern="0" dirty="0" err="1">
                <a:solidFill>
                  <a:srgbClr val="000000"/>
                </a:solidFill>
                <a:latin typeface="Arial" panose="020B0604020202020204" pitchFamily="34" charset="0"/>
                <a:cs typeface="Arial" panose="020B0604020202020204" pitchFamily="34" charset="0"/>
              </a:rPr>
              <a:t>osoby</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ktoré</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sú</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zapojené</a:t>
            </a:r>
            <a:r>
              <a:rPr lang="en-US" sz="1400" kern="0" dirty="0">
                <a:solidFill>
                  <a:srgbClr val="000000"/>
                </a:solidFill>
                <a:latin typeface="Arial" panose="020B0604020202020204" pitchFamily="34" charset="0"/>
                <a:cs typeface="Arial" panose="020B0604020202020204" pitchFamily="34" charset="0"/>
              </a:rPr>
              <a:t> do </a:t>
            </a:r>
            <a:r>
              <a:rPr lang="en-US" sz="1400" kern="0" dirty="0" err="1">
                <a:solidFill>
                  <a:srgbClr val="000000"/>
                </a:solidFill>
                <a:latin typeface="Arial" panose="020B0604020202020204" pitchFamily="34" charset="0"/>
                <a:cs typeface="Arial" panose="020B0604020202020204" pitchFamily="34" charset="0"/>
              </a:rPr>
              <a:t>aktivít</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projektu</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dopytovej</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výzvy</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Inovácia</a:t>
            </a:r>
            <a:r>
              <a:rPr lang="en-US" sz="1400" kern="0" dirty="0">
                <a:solidFill>
                  <a:srgbClr val="000000"/>
                </a:solidFill>
                <a:latin typeface="Arial" panose="020B0604020202020204" pitchFamily="34" charset="0"/>
                <a:cs typeface="Arial" panose="020B0604020202020204" pitchFamily="34" charset="0"/>
              </a:rPr>
              <a:t> v </a:t>
            </a:r>
            <a:r>
              <a:rPr lang="en-US" sz="1400" kern="0" dirty="0" err="1">
                <a:solidFill>
                  <a:srgbClr val="000000"/>
                </a:solidFill>
                <a:latin typeface="Arial" panose="020B0604020202020204" pitchFamily="34" charset="0"/>
                <a:cs typeface="Arial" panose="020B0604020202020204" pitchFamily="34" charset="0"/>
              </a:rPr>
              <a:t>zamestnávaní</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Pracovný</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kouč</a:t>
            </a:r>
            <a:r>
              <a:rPr lang="en-US" sz="1400" kern="0" dirty="0">
                <a:solidFill>
                  <a:srgbClr val="000000"/>
                </a:solidFill>
                <a:latin typeface="Arial" panose="020B0604020202020204" pitchFamily="34" charset="0"/>
                <a:cs typeface="Arial" panose="020B0604020202020204" pitchFamily="34" charset="0"/>
              </a:rPr>
              <a:t> pre </a:t>
            </a:r>
            <a:r>
              <a:rPr lang="en-US" sz="1400" kern="0" dirty="0" err="1" smtClean="0">
                <a:solidFill>
                  <a:srgbClr val="000000"/>
                </a:solidFill>
                <a:latin typeface="Arial" panose="020B0604020202020204" pitchFamily="34" charset="0"/>
                <a:cs typeface="Arial" panose="020B0604020202020204" pitchFamily="34" charset="0"/>
              </a:rPr>
              <a:t>znevýhodnených</a:t>
            </a:r>
            <a:endParaRPr lang="sk-SK" sz="1400" kern="0" dirty="0" smtClean="0">
              <a:solidFill>
                <a:srgbClr val="000000"/>
              </a:solidFill>
              <a:latin typeface="Arial" panose="020B0604020202020204" pitchFamily="34" charset="0"/>
              <a:cs typeface="Arial" panose="020B0604020202020204" pitchFamily="34" charset="0"/>
            </a:endParaRPr>
          </a:p>
          <a:p>
            <a:pPr marL="285750" lvl="0" indent="-285750" fontAlgn="base" hangingPunct="0">
              <a:buFont typeface="Arial" panose="020B0604020202020204" pitchFamily="34" charset="0"/>
              <a:buChar char="•"/>
            </a:pPr>
            <a:endParaRPr lang="sk-SK" sz="1400" kern="0" dirty="0">
              <a:solidFill>
                <a:srgbClr val="000000"/>
              </a:solidFill>
              <a:latin typeface="Arial" panose="020B0604020202020204" pitchFamily="34" charset="0"/>
              <a:cs typeface="Arial" panose="020B0604020202020204" pitchFamily="34" charset="0"/>
            </a:endParaRPr>
          </a:p>
          <a:p>
            <a:pPr lvl="0" algn="just" defTabSz="914400">
              <a:spcBef>
                <a:spcPts val="600"/>
              </a:spcBef>
              <a:spcAft>
                <a:spcPts val="600"/>
              </a:spcAft>
              <a:defRPr sz="1800" b="0" i="0" u="none" strike="noStrike" kern="0" cap="none" spc="0" baseline="0">
                <a:solidFill>
                  <a:srgbClr val="000000"/>
                </a:solidFill>
                <a:uFillTx/>
              </a:defRPr>
            </a:pPr>
            <a:r>
              <a:rPr lang="sk-SK" sz="1400" b="1" kern="0" dirty="0" smtClean="0">
                <a:solidFill>
                  <a:srgbClr val="000000"/>
                </a:solidFill>
                <a:latin typeface="Arial" panose="020B0604020202020204" pitchFamily="34" charset="0"/>
                <a:cs typeface="Arial" panose="020B0604020202020204" pitchFamily="34" charset="0"/>
              </a:rPr>
              <a:t>Alokácia </a:t>
            </a:r>
            <a:r>
              <a:rPr lang="sk-SK" sz="1400" b="1" kern="0" dirty="0">
                <a:solidFill>
                  <a:srgbClr val="000000"/>
                </a:solidFill>
                <a:latin typeface="Arial" panose="020B0604020202020204" pitchFamily="34" charset="0"/>
                <a:cs typeface="Arial" panose="020B0604020202020204" pitchFamily="34" charset="0"/>
              </a:rPr>
              <a:t>NP: </a:t>
            </a:r>
            <a:r>
              <a:rPr lang="sk-SK" sz="1400" kern="0" dirty="0">
                <a:solidFill>
                  <a:srgbClr val="000000"/>
                </a:solidFill>
                <a:latin typeface="Arial" panose="020B0604020202020204" pitchFamily="34" charset="0"/>
                <a:cs typeface="Arial" panose="020B0604020202020204" pitchFamily="34" charset="0"/>
              </a:rPr>
              <a:t>COV</a:t>
            </a:r>
            <a:r>
              <a:rPr lang="sk-SK" sz="1400" b="1" kern="0" dirty="0">
                <a:solidFill>
                  <a:srgbClr val="000000"/>
                </a:solidFill>
                <a:latin typeface="Arial" panose="020B0604020202020204" pitchFamily="34" charset="0"/>
                <a:cs typeface="Arial" panose="020B0604020202020204" pitchFamily="34" charset="0"/>
              </a:rPr>
              <a:t> 13 053 679 eur</a:t>
            </a:r>
          </a:p>
        </p:txBody>
      </p:sp>
    </p:spTree>
    <p:extLst>
      <p:ext uri="{BB962C8B-B14F-4D97-AF65-F5344CB8AC3E}">
        <p14:creationId xmlns:p14="http://schemas.microsoft.com/office/powerpoint/2010/main" val="59014261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4"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344062" y="511444"/>
            <a:ext cx="8056019" cy="3769187"/>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50" lvl="0" algn="ctr" defTabSz="914400">
              <a:tabLst>
                <a:tab pos="803275" algn="l"/>
                <a:tab pos="1524000" algn="l"/>
              </a:tabLst>
              <a:defRPr sz="1800" b="0" i="0" u="none" strike="noStrike" kern="0" cap="none" spc="0" baseline="0">
                <a:solidFill>
                  <a:srgbClr val="000000"/>
                </a:solidFill>
                <a:uFillTx/>
              </a:defRPr>
            </a:pPr>
            <a:endParaRPr lang="sk-SK" sz="2200" b="1" kern="0" dirty="0" smtClean="0">
              <a:solidFill>
                <a:srgbClr val="000000"/>
              </a:solidFill>
              <a:latin typeface="Arial" panose="020B0604020202020204" pitchFamily="34" charset="0"/>
              <a:cs typeface="Arial" panose="020B0604020202020204" pitchFamily="34" charset="0"/>
            </a:endParaRPr>
          </a:p>
        </p:txBody>
      </p:sp>
      <p:sp>
        <p:nvSpPr>
          <p:cNvPr id="5" name="Text Placeholder 1"/>
          <p:cNvSpPr txBox="1"/>
          <p:nvPr/>
        </p:nvSpPr>
        <p:spPr>
          <a:xfrm>
            <a:off x="236817" y="442074"/>
            <a:ext cx="8460979" cy="4081462"/>
          </a:xfrm>
          <a:prstGeom prst="rect">
            <a:avLst/>
          </a:prstGeom>
          <a:noFill/>
          <a:ln cap="flat">
            <a:noFill/>
          </a:ln>
        </p:spPr>
        <p:txBody>
          <a:bodyPr vert="horz" wrap="square" lIns="91440" tIns="45720" rIns="91440" bIns="45720" anchor="t" anchorCtr="1" compatLnSpc="1">
            <a:noAutofit/>
          </a:bodyPr>
          <a:lstStyle/>
          <a:p>
            <a:pPr lvl="0" algn="ctr">
              <a:defRPr sz="1800" b="0" i="0" u="none" strike="noStrike" kern="0" cap="none" spc="0" baseline="0">
                <a:solidFill>
                  <a:srgbClr val="000000"/>
                </a:solidFill>
                <a:uFillTx/>
              </a:defRPr>
            </a:pPr>
            <a:r>
              <a:rPr lang="sk-SK" b="1" kern="0" dirty="0" smtClean="0">
                <a:solidFill>
                  <a:srgbClr val="000000"/>
                </a:solidFill>
                <a:latin typeface="Arial" panose="020B0604020202020204" pitchFamily="34" charset="0"/>
                <a:cs typeface="Arial" panose="020B0604020202020204" pitchFamily="34" charset="0"/>
              </a:rPr>
              <a:t> F</a:t>
            </a:r>
            <a:r>
              <a:rPr lang="en-US" b="1" kern="0" dirty="0" err="1">
                <a:solidFill>
                  <a:srgbClr val="000000"/>
                </a:solidFill>
                <a:latin typeface="Arial" panose="020B0604020202020204" pitchFamily="34" charset="0"/>
                <a:cs typeface="Arial" panose="020B0604020202020204" pitchFamily="34" charset="0"/>
              </a:rPr>
              <a:t>inančné</a:t>
            </a:r>
            <a:r>
              <a:rPr lang="en-US" b="1" kern="0" dirty="0">
                <a:solidFill>
                  <a:srgbClr val="000000"/>
                </a:solidFill>
                <a:latin typeface="Arial" panose="020B0604020202020204" pitchFamily="34" charset="0"/>
                <a:cs typeface="Arial" panose="020B0604020202020204" pitchFamily="34" charset="0"/>
              </a:rPr>
              <a:t> </a:t>
            </a:r>
            <a:r>
              <a:rPr lang="en-US" b="1" kern="0" dirty="0" err="1">
                <a:solidFill>
                  <a:srgbClr val="000000"/>
                </a:solidFill>
                <a:latin typeface="Arial" panose="020B0604020202020204" pitchFamily="34" charset="0"/>
                <a:cs typeface="Arial" panose="020B0604020202020204" pitchFamily="34" charset="0"/>
              </a:rPr>
              <a:t>stimuly</a:t>
            </a:r>
            <a:r>
              <a:rPr lang="en-US" b="1" kern="0" dirty="0">
                <a:solidFill>
                  <a:srgbClr val="000000"/>
                </a:solidFill>
                <a:latin typeface="Arial" panose="020B0604020202020204" pitchFamily="34" charset="0"/>
                <a:cs typeface="Arial" panose="020B0604020202020204" pitchFamily="34" charset="0"/>
              </a:rPr>
              <a:t> pre </a:t>
            </a:r>
            <a:r>
              <a:rPr lang="en-US" b="1" kern="0" dirty="0" err="1" smtClean="0">
                <a:solidFill>
                  <a:srgbClr val="000000"/>
                </a:solidFill>
                <a:latin typeface="Arial" panose="020B0604020202020204" pitchFamily="34" charset="0"/>
                <a:cs typeface="Arial" panose="020B0604020202020204" pitchFamily="34" charset="0"/>
              </a:rPr>
              <a:t>zamestnanosť</a:t>
            </a:r>
            <a:r>
              <a:rPr lang="en-US" b="1" kern="0" dirty="0" smtClean="0">
                <a:solidFill>
                  <a:srgbClr val="000000"/>
                </a:solidFill>
                <a:latin typeface="Arial" panose="020B0604020202020204" pitchFamily="34" charset="0"/>
                <a:cs typeface="Arial" panose="020B0604020202020204" pitchFamily="34" charset="0"/>
              </a:rPr>
              <a:t> </a:t>
            </a:r>
            <a:r>
              <a:rPr lang="en-US" b="1" kern="0" dirty="0">
                <a:solidFill>
                  <a:srgbClr val="000000"/>
                </a:solidFill>
                <a:latin typeface="Arial" panose="020B0604020202020204" pitchFamily="34" charset="0"/>
                <a:cs typeface="Arial" panose="020B0604020202020204" pitchFamily="34" charset="0"/>
              </a:rPr>
              <a:t>II.</a:t>
            </a:r>
            <a:endParaRPr lang="sk-SK" b="1" kern="0" dirty="0">
              <a:solidFill>
                <a:srgbClr val="000000"/>
              </a:solidFill>
              <a:latin typeface="Arial" panose="020B0604020202020204" pitchFamily="34" charset="0"/>
              <a:cs typeface="Arial" panose="020B0604020202020204" pitchFamily="34" charset="0"/>
            </a:endParaRPr>
          </a:p>
          <a:p>
            <a:pPr marL="0" marR="0" lvl="0" indent="0" algn="just" defTabSz="914400" rtl="0" fontAlgn="auto" hangingPunct="1">
              <a:spcBef>
                <a:spcPts val="0"/>
              </a:spcBef>
              <a:buNone/>
              <a:tabLst/>
              <a:defRPr sz="1800" b="0" i="0" u="none" strike="noStrike" kern="0" cap="none" spc="0" baseline="0">
                <a:solidFill>
                  <a:srgbClr val="000000"/>
                </a:solidFill>
                <a:uFillTx/>
              </a:defRPr>
            </a:pPr>
            <a:endParaRPr lang="sk-SK" sz="1200" b="1" i="0" u="none" strike="noStrike" kern="0" cap="none" spc="0" baseline="0" dirty="0" smtClean="0">
              <a:solidFill>
                <a:srgbClr val="000000"/>
              </a:solidFill>
              <a:uFillTx/>
              <a:latin typeface="Arial" panose="020B0604020202020204" pitchFamily="34" charset="0"/>
              <a:cs typeface="Arial" panose="020B0604020202020204" pitchFamily="34" charset="0"/>
            </a:endParaRPr>
          </a:p>
          <a:p>
            <a:pPr lvl="0" algn="just" defTabSz="914400">
              <a:spcAft>
                <a:spcPts val="1200"/>
              </a:spcAft>
              <a:defRPr sz="1800" b="0" i="0" u="none" strike="noStrike" kern="0" cap="none" spc="0" baseline="0">
                <a:solidFill>
                  <a:srgbClr val="000000"/>
                </a:solidFill>
                <a:uFillTx/>
              </a:defRPr>
            </a:pPr>
            <a:endParaRPr lang="sk-SK" sz="1400" b="1" kern="0" dirty="0" smtClean="0">
              <a:solidFill>
                <a:srgbClr val="000000"/>
              </a:solidFill>
              <a:latin typeface="Arial" panose="020B0604020202020204" pitchFamily="34" charset="0"/>
              <a:cs typeface="Arial" panose="020B0604020202020204" pitchFamily="34" charset="0"/>
            </a:endParaRPr>
          </a:p>
          <a:p>
            <a:pPr lvl="0" algn="just" defTabSz="914400">
              <a:spcAft>
                <a:spcPts val="1200"/>
              </a:spcAft>
              <a:defRPr sz="1800" b="0" i="0" u="none" strike="noStrike" kern="0" cap="none" spc="0" baseline="0">
                <a:solidFill>
                  <a:srgbClr val="000000"/>
                </a:solidFill>
                <a:uFillTx/>
              </a:defRPr>
            </a:pPr>
            <a:endParaRPr lang="sk-SK" sz="1400" b="1" kern="0" dirty="0" smtClean="0">
              <a:solidFill>
                <a:srgbClr val="000000"/>
              </a:solidFill>
              <a:latin typeface="Arial" panose="020B0604020202020204" pitchFamily="34" charset="0"/>
              <a:cs typeface="Arial" panose="020B0604020202020204" pitchFamily="34" charset="0"/>
            </a:endParaRPr>
          </a:p>
          <a:p>
            <a:pPr marL="177800" algn="just"/>
            <a:r>
              <a:rPr lang="sk-SK" sz="1400" b="1" kern="0" dirty="0" smtClean="0">
                <a:solidFill>
                  <a:srgbClr val="000000"/>
                </a:solidFill>
                <a:latin typeface="Arial" panose="020B0604020202020204" pitchFamily="34" charset="0"/>
                <a:cs typeface="Arial" panose="020B0604020202020204" pitchFamily="34" charset="0"/>
              </a:rPr>
              <a:t>Hlavný </a:t>
            </a:r>
            <a:r>
              <a:rPr lang="sk-SK" sz="1400" b="1" kern="0" dirty="0">
                <a:solidFill>
                  <a:srgbClr val="000000"/>
                </a:solidFill>
                <a:latin typeface="Arial" panose="020B0604020202020204" pitchFamily="34" charset="0"/>
                <a:cs typeface="Arial" panose="020B0604020202020204" pitchFamily="34" charset="0"/>
              </a:rPr>
              <a:t>cieľ </a:t>
            </a:r>
            <a:r>
              <a:rPr lang="sk-SK" sz="1400" b="1" kern="0" dirty="0" smtClean="0">
                <a:solidFill>
                  <a:srgbClr val="000000"/>
                </a:solidFill>
                <a:latin typeface="Arial" panose="020B0604020202020204" pitchFamily="34" charset="0"/>
                <a:cs typeface="Arial" panose="020B0604020202020204" pitchFamily="34" charset="0"/>
              </a:rPr>
              <a:t>NP</a:t>
            </a:r>
            <a:r>
              <a:rPr lang="sk-SK" sz="1400" b="1" dirty="0">
                <a:latin typeface="Arial" panose="020B0604020202020204" pitchFamily="34" charset="0"/>
                <a:cs typeface="Arial" panose="020B0604020202020204" pitchFamily="34" charset="0"/>
              </a:rPr>
              <a:t>: </a:t>
            </a:r>
            <a:r>
              <a:rPr lang="sk-SK" sz="1400" dirty="0">
                <a:latin typeface="Arial" panose="020B0604020202020204" pitchFamily="34" charset="0"/>
                <a:cs typeface="Arial" panose="020B0604020202020204" pitchFamily="34" charset="0"/>
              </a:rPr>
              <a:t>zvýšenie šancí na zamestnanie a zlepšenie životnej situácie neaktívnych osôb, ako napr. osôb v hmotnej núdzi, osamelých rodičov a mladých ľudí v situácii NEET. </a:t>
            </a:r>
            <a:endParaRPr lang="sk-SK" sz="1400" dirty="0" smtClean="0">
              <a:latin typeface="Arial" panose="020B0604020202020204" pitchFamily="34" charset="0"/>
              <a:cs typeface="Arial" panose="020B0604020202020204" pitchFamily="34" charset="0"/>
            </a:endParaRPr>
          </a:p>
          <a:p>
            <a:pPr marL="177800" algn="just"/>
            <a:endParaRPr lang="sk-SK" sz="1400" dirty="0" smtClean="0">
              <a:latin typeface="Arial" panose="020B0604020202020204" pitchFamily="34" charset="0"/>
              <a:cs typeface="Arial" panose="020B0604020202020204" pitchFamily="34" charset="0"/>
            </a:endParaRPr>
          </a:p>
          <a:p>
            <a:pPr marL="177800" algn="just"/>
            <a:endParaRPr lang="sk-SK" sz="1400" dirty="0">
              <a:latin typeface="Arial" panose="020B0604020202020204" pitchFamily="34" charset="0"/>
              <a:cs typeface="Arial" panose="020B0604020202020204" pitchFamily="34" charset="0"/>
            </a:endParaRPr>
          </a:p>
          <a:p>
            <a:pPr marL="177800" algn="just"/>
            <a:endParaRPr lang="sk-SK" sz="1400" dirty="0">
              <a:latin typeface="Arial" panose="020B0604020202020204" pitchFamily="34" charset="0"/>
              <a:cs typeface="Arial" panose="020B0604020202020204" pitchFamily="34" charset="0"/>
            </a:endParaRPr>
          </a:p>
          <a:p>
            <a:pPr marL="177800" algn="just"/>
            <a:r>
              <a:rPr lang="sk-SK" sz="1400" b="1" dirty="0">
                <a:latin typeface="Arial" panose="020B0604020202020204" pitchFamily="34" charset="0"/>
                <a:cs typeface="Arial" panose="020B0604020202020204" pitchFamily="34" charset="0"/>
              </a:rPr>
              <a:t>Realizácia NP zabezpečí: </a:t>
            </a:r>
            <a:r>
              <a:rPr lang="sk-SK" sz="1400" dirty="0">
                <a:latin typeface="Arial" panose="020B0604020202020204" pitchFamily="34" charset="0"/>
                <a:cs typeface="Arial" panose="020B0604020202020204" pitchFamily="34" charset="0"/>
              </a:rPr>
              <a:t>prístup k finančným príspevkom poskytovaným za účelom zvýšenia zamestnanosti osôb z cieľovej skupiny, ktoré nespĺňajú podmienky nároku na tieto príspevky v rámci NP Finančné stimuly pre zamestnanosť I. </a:t>
            </a:r>
            <a:endParaRPr lang="sk-SK" sz="1400" dirty="0" smtClean="0">
              <a:latin typeface="Arial" panose="020B0604020202020204" pitchFamily="34" charset="0"/>
              <a:cs typeface="Arial" panose="020B0604020202020204" pitchFamily="34" charset="0"/>
            </a:endParaRPr>
          </a:p>
          <a:p>
            <a:endParaRPr lang="sk-SK"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89453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4"/>
          <a:stretch>
            <a:fillRect/>
          </a:stretch>
        </p:blipFill>
        <p:spPr>
          <a:xfrm>
            <a:off x="1354"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344062" y="511444"/>
            <a:ext cx="8056019" cy="3769187"/>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50" lvl="0" algn="ctr" defTabSz="914400">
              <a:tabLst>
                <a:tab pos="803275" algn="l"/>
                <a:tab pos="1524000" algn="l"/>
              </a:tabLst>
              <a:defRPr sz="1800" b="0" i="0" u="none" strike="noStrike" kern="0" cap="none" spc="0" baseline="0">
                <a:solidFill>
                  <a:srgbClr val="000000"/>
                </a:solidFill>
                <a:uFillTx/>
              </a:defRPr>
            </a:pPr>
            <a:endParaRPr lang="sk-SK" sz="2200" b="1" kern="0" dirty="0" smtClean="0">
              <a:solidFill>
                <a:srgbClr val="000000"/>
              </a:solidFill>
              <a:latin typeface="Arial" panose="020B0604020202020204" pitchFamily="34" charset="0"/>
              <a:cs typeface="Arial" panose="020B0604020202020204" pitchFamily="34" charset="0"/>
            </a:endParaRPr>
          </a:p>
        </p:txBody>
      </p:sp>
      <p:sp>
        <p:nvSpPr>
          <p:cNvPr id="5" name="Text Placeholder 1"/>
          <p:cNvSpPr txBox="1"/>
          <p:nvPr/>
        </p:nvSpPr>
        <p:spPr>
          <a:xfrm>
            <a:off x="344062" y="459006"/>
            <a:ext cx="8431078" cy="4060299"/>
          </a:xfrm>
          <a:prstGeom prst="rect">
            <a:avLst/>
          </a:prstGeom>
          <a:noFill/>
          <a:ln cap="flat">
            <a:noFill/>
          </a:ln>
        </p:spPr>
        <p:txBody>
          <a:bodyPr vert="horz" wrap="square" lIns="91440" tIns="45720" rIns="91440" bIns="45720" anchor="t" anchorCtr="1" compatLnSpc="1">
            <a:noAutofit/>
          </a:bodyPr>
          <a:lstStyle/>
          <a:p>
            <a:pPr lvl="0" defTabSz="914400">
              <a:defRPr sz="1800" b="0" i="0" u="none" strike="noStrike" kern="0" cap="none" spc="0" baseline="0">
                <a:solidFill>
                  <a:srgbClr val="000000"/>
                </a:solidFill>
                <a:uFillTx/>
              </a:defRPr>
            </a:pPr>
            <a:endParaRPr lang="sk-SK" sz="1400" b="1" kern="0" dirty="0" smtClean="0">
              <a:solidFill>
                <a:srgbClr val="000000"/>
              </a:solidFill>
              <a:latin typeface="Arial" panose="020B0604020202020204" pitchFamily="34" charset="0"/>
              <a:cs typeface="Arial" panose="020B0604020202020204" pitchFamily="34" charset="0"/>
            </a:endParaRPr>
          </a:p>
          <a:p>
            <a:pPr lvl="0" defTabSz="914400">
              <a:defRPr sz="1800" b="0" i="0" u="none" strike="noStrike" kern="0" cap="none" spc="0" baseline="0">
                <a:solidFill>
                  <a:srgbClr val="000000"/>
                </a:solidFill>
                <a:uFillTx/>
              </a:defRPr>
            </a:pPr>
            <a:endParaRPr lang="sk-SK" sz="1400" b="1" kern="0" dirty="0">
              <a:solidFill>
                <a:srgbClr val="000000"/>
              </a:solidFill>
              <a:latin typeface="Arial" panose="020B0604020202020204" pitchFamily="34" charset="0"/>
              <a:cs typeface="Arial" panose="020B0604020202020204" pitchFamily="34" charset="0"/>
            </a:endParaRPr>
          </a:p>
          <a:p>
            <a:pPr marL="0" marR="0" lvl="0" indent="0" defTabSz="914400" rtl="0" fontAlgn="auto" hangingPunct="1">
              <a:spcBef>
                <a:spcPts val="0"/>
              </a:spcBef>
              <a:buNone/>
              <a:tabLst/>
              <a:defRPr sz="1800" b="0" i="0" u="none" strike="noStrike" kern="0" cap="none" spc="0" baseline="0">
                <a:solidFill>
                  <a:srgbClr val="000000"/>
                </a:solidFill>
                <a:uFillTx/>
              </a:defRPr>
            </a:pPr>
            <a:endParaRPr lang="sk-SK" sz="700" b="1" i="0" u="none" strike="noStrike" kern="0" cap="none" spc="0" baseline="0" dirty="0" smtClean="0">
              <a:solidFill>
                <a:srgbClr val="000000"/>
              </a:solidFill>
              <a:uFillTx/>
              <a:latin typeface="Arial" panose="020B0604020202020204" pitchFamily="34" charset="0"/>
              <a:cs typeface="Arial" panose="020B0604020202020204" pitchFamily="34" charset="0"/>
            </a:endParaRPr>
          </a:p>
          <a:p>
            <a:pPr lvl="0">
              <a:defRPr sz="1800" b="0" i="0" u="none" strike="noStrike" kern="0" cap="none" spc="0" baseline="0">
                <a:solidFill>
                  <a:srgbClr val="000000"/>
                </a:solidFill>
                <a:uFillTx/>
              </a:defRPr>
            </a:pPr>
            <a:r>
              <a:rPr lang="sk-SK" sz="1400" b="1" kern="0" dirty="0">
                <a:solidFill>
                  <a:srgbClr val="000000"/>
                </a:solidFill>
                <a:latin typeface="Arial" panose="020B0604020202020204" pitchFamily="34" charset="0"/>
                <a:cs typeface="Arial" panose="020B0604020202020204" pitchFamily="34" charset="0"/>
              </a:rPr>
              <a:t>Hlavná aktivita: </a:t>
            </a:r>
            <a:r>
              <a:rPr lang="en-US" sz="1400" kern="0" dirty="0" err="1">
                <a:solidFill>
                  <a:srgbClr val="000000"/>
                </a:solidFill>
                <a:latin typeface="Arial" panose="020B0604020202020204" pitchFamily="34" charset="0"/>
                <a:cs typeface="Arial" panose="020B0604020202020204" pitchFamily="34" charset="0"/>
              </a:rPr>
              <a:t>Vytváranie</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udržateľných</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pracovných</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miest</a:t>
            </a:r>
            <a:r>
              <a:rPr lang="en-US" sz="1400" kern="0" dirty="0">
                <a:solidFill>
                  <a:srgbClr val="000000"/>
                </a:solidFill>
                <a:latin typeface="Arial" panose="020B0604020202020204" pitchFamily="34" charset="0"/>
                <a:cs typeface="Arial" panose="020B0604020202020204" pitchFamily="34" charset="0"/>
              </a:rPr>
              <a:t> pre </a:t>
            </a:r>
            <a:r>
              <a:rPr lang="en-US" sz="1400" kern="0" dirty="0" err="1">
                <a:solidFill>
                  <a:srgbClr val="000000"/>
                </a:solidFill>
                <a:latin typeface="Arial" panose="020B0604020202020204" pitchFamily="34" charset="0"/>
                <a:cs typeface="Arial" panose="020B0604020202020204" pitchFamily="34" charset="0"/>
              </a:rPr>
              <a:t>znevýhodnené</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osoby</a:t>
            </a:r>
            <a:endParaRPr lang="sk-SK" sz="1400" kern="0" dirty="0">
              <a:solidFill>
                <a:srgbClr val="000000"/>
              </a:solidFill>
              <a:latin typeface="Arial" panose="020B0604020202020204" pitchFamily="34" charset="0"/>
              <a:cs typeface="Arial" panose="020B0604020202020204" pitchFamily="34" charset="0"/>
            </a:endParaRPr>
          </a:p>
          <a:p>
            <a:pPr lvl="0">
              <a:defRPr sz="1800" b="0" i="0" u="none" strike="noStrike" kern="0" cap="none" spc="0" baseline="0">
                <a:solidFill>
                  <a:srgbClr val="000000"/>
                </a:solidFill>
                <a:uFillTx/>
              </a:defRPr>
            </a:pPr>
            <a:endParaRPr lang="sk-SK" sz="1400" b="1" kern="0" dirty="0">
              <a:solidFill>
                <a:srgbClr val="000000"/>
              </a:solidFill>
              <a:latin typeface="Arial" panose="020B0604020202020204" pitchFamily="34" charset="0"/>
              <a:cs typeface="Arial" panose="020B0604020202020204" pitchFamily="34" charset="0"/>
            </a:endParaRPr>
          </a:p>
          <a:p>
            <a:pPr lvl="0">
              <a:defRPr sz="1800" b="0" i="0" u="none" strike="noStrike" kern="0" cap="none" spc="0" baseline="0">
                <a:solidFill>
                  <a:srgbClr val="000000"/>
                </a:solidFill>
                <a:uFillTx/>
              </a:defRPr>
            </a:pPr>
            <a:r>
              <a:rPr lang="sk-SK" sz="1400" b="1" kern="0" dirty="0" err="1">
                <a:solidFill>
                  <a:srgbClr val="000000"/>
                </a:solidFill>
                <a:latin typeface="Arial" panose="020B0604020202020204" pitchFamily="34" charset="0"/>
                <a:cs typeface="Arial" panose="020B0604020202020204" pitchFamily="34" charset="0"/>
              </a:rPr>
              <a:t>Podaktivita</a:t>
            </a:r>
            <a:r>
              <a:rPr lang="sk-SK" sz="1400" b="1" kern="0" dirty="0">
                <a:solidFill>
                  <a:srgbClr val="000000"/>
                </a:solidFill>
                <a:latin typeface="Arial" panose="020B0604020202020204" pitchFamily="34" charset="0"/>
                <a:cs typeface="Arial" panose="020B0604020202020204" pitchFamily="34" charset="0"/>
              </a:rPr>
              <a:t> 1.1: </a:t>
            </a:r>
            <a:r>
              <a:rPr lang="en-US" sz="1400" kern="0" dirty="0" err="1">
                <a:solidFill>
                  <a:srgbClr val="000000"/>
                </a:solidFill>
                <a:latin typeface="Arial" panose="020B0604020202020204" pitchFamily="34" charset="0"/>
                <a:cs typeface="Arial" panose="020B0604020202020204" pitchFamily="34" charset="0"/>
              </a:rPr>
              <a:t>Mentorované</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zapracovanie</a:t>
            </a:r>
            <a:endParaRPr lang="sk-SK" sz="1400" kern="0" dirty="0">
              <a:solidFill>
                <a:srgbClr val="000000"/>
              </a:solidFill>
              <a:latin typeface="Arial" panose="020B0604020202020204" pitchFamily="34" charset="0"/>
              <a:cs typeface="Arial" panose="020B0604020202020204" pitchFamily="34" charset="0"/>
            </a:endParaRPr>
          </a:p>
          <a:p>
            <a:pPr lvl="0">
              <a:defRPr sz="1800" b="0" i="0" u="none" strike="noStrike" kern="0" cap="none" spc="0" baseline="0">
                <a:solidFill>
                  <a:srgbClr val="000000"/>
                </a:solidFill>
                <a:uFillTx/>
              </a:defRPr>
            </a:pPr>
            <a:endParaRPr lang="sk-SK" sz="1400" b="1" kern="0" dirty="0">
              <a:solidFill>
                <a:srgbClr val="000000"/>
              </a:solidFill>
              <a:latin typeface="Arial" panose="020B0604020202020204" pitchFamily="34" charset="0"/>
              <a:cs typeface="Arial" panose="020B0604020202020204" pitchFamily="34" charset="0"/>
            </a:endParaRPr>
          </a:p>
          <a:p>
            <a:pPr lvl="0">
              <a:defRPr sz="1800" b="0" i="0" u="none" strike="noStrike" kern="0" cap="none" spc="0" baseline="0">
                <a:solidFill>
                  <a:srgbClr val="000000"/>
                </a:solidFill>
                <a:uFillTx/>
              </a:defRPr>
            </a:pPr>
            <a:r>
              <a:rPr lang="sk-SK" sz="1400" b="1" kern="0" dirty="0" err="1">
                <a:solidFill>
                  <a:srgbClr val="000000"/>
                </a:solidFill>
                <a:latin typeface="Arial" panose="020B0604020202020204" pitchFamily="34" charset="0"/>
                <a:cs typeface="Arial" panose="020B0604020202020204" pitchFamily="34" charset="0"/>
              </a:rPr>
              <a:t>Podaktivita</a:t>
            </a:r>
            <a:r>
              <a:rPr lang="sk-SK" sz="1400" b="1" kern="0" dirty="0">
                <a:solidFill>
                  <a:srgbClr val="000000"/>
                </a:solidFill>
                <a:latin typeface="Arial" panose="020B0604020202020204" pitchFamily="34" charset="0"/>
                <a:cs typeface="Arial" panose="020B0604020202020204" pitchFamily="34" charset="0"/>
              </a:rPr>
              <a:t> 1.2: </a:t>
            </a:r>
            <a:r>
              <a:rPr lang="en-US" sz="1400" kern="0" dirty="0" err="1">
                <a:solidFill>
                  <a:srgbClr val="000000"/>
                </a:solidFill>
                <a:latin typeface="Arial" panose="020B0604020202020204" pitchFamily="34" charset="0"/>
                <a:cs typeface="Arial" panose="020B0604020202020204" pitchFamily="34" charset="0"/>
              </a:rPr>
              <a:t>Odmena</a:t>
            </a:r>
            <a:r>
              <a:rPr lang="en-US" sz="1400" kern="0" dirty="0">
                <a:solidFill>
                  <a:srgbClr val="000000"/>
                </a:solidFill>
                <a:latin typeface="Arial" panose="020B0604020202020204" pitchFamily="34" charset="0"/>
                <a:cs typeface="Arial" panose="020B0604020202020204" pitchFamily="34" charset="0"/>
              </a:rPr>
              <a:t> </a:t>
            </a:r>
            <a:r>
              <a:rPr lang="sk-SK" sz="1400" kern="0" dirty="0">
                <a:solidFill>
                  <a:srgbClr val="000000"/>
                </a:solidFill>
                <a:latin typeface="Arial" panose="020B0604020202020204" pitchFamily="34" charset="0"/>
                <a:cs typeface="Arial" panose="020B0604020202020204" pitchFamily="34" charset="0"/>
              </a:rPr>
              <a:t>pre APZ </a:t>
            </a:r>
            <a:r>
              <a:rPr lang="en-US" sz="1400" kern="0" dirty="0" err="1">
                <a:solidFill>
                  <a:srgbClr val="000000"/>
                </a:solidFill>
                <a:latin typeface="Arial" panose="020B0604020202020204" pitchFamily="34" charset="0"/>
                <a:cs typeface="Arial" panose="020B0604020202020204" pitchFamily="34" charset="0"/>
              </a:rPr>
              <a:t>za</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umiestnenie</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na</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otvorenom</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trhu</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práce</a:t>
            </a:r>
            <a:r>
              <a:rPr lang="sk-SK" sz="1400" kern="0" dirty="0">
                <a:solidFill>
                  <a:srgbClr val="000000"/>
                </a:solidFill>
                <a:latin typeface="Arial" panose="020B0604020202020204" pitchFamily="34" charset="0"/>
                <a:cs typeface="Arial" panose="020B0604020202020204" pitchFamily="34" charset="0"/>
              </a:rPr>
              <a:t> </a:t>
            </a:r>
          </a:p>
          <a:p>
            <a:pPr lvl="0">
              <a:defRPr sz="1800" b="0" i="0" u="none" strike="noStrike" kern="0" cap="none" spc="0" baseline="0">
                <a:solidFill>
                  <a:srgbClr val="000000"/>
                </a:solidFill>
                <a:uFillTx/>
              </a:defRPr>
            </a:pPr>
            <a:endParaRPr lang="sk-SK" sz="1400" b="1" kern="0" dirty="0">
              <a:solidFill>
                <a:srgbClr val="000000"/>
              </a:solidFill>
              <a:latin typeface="Arial" panose="020B0604020202020204" pitchFamily="34" charset="0"/>
              <a:cs typeface="Arial" panose="020B0604020202020204" pitchFamily="34" charset="0"/>
            </a:endParaRPr>
          </a:p>
          <a:p>
            <a:pPr lvl="0">
              <a:defRPr sz="1800" b="0" i="0" u="none" strike="noStrike" kern="0" cap="none" spc="0" baseline="0">
                <a:solidFill>
                  <a:srgbClr val="000000"/>
                </a:solidFill>
                <a:uFillTx/>
              </a:defRPr>
            </a:pPr>
            <a:r>
              <a:rPr lang="sk-SK" sz="1400" b="1" kern="0" dirty="0" err="1">
                <a:solidFill>
                  <a:srgbClr val="000000"/>
                </a:solidFill>
                <a:latin typeface="Arial" panose="020B0604020202020204" pitchFamily="34" charset="0"/>
                <a:cs typeface="Arial" panose="020B0604020202020204" pitchFamily="34" charset="0"/>
              </a:rPr>
              <a:t>Podaktivita</a:t>
            </a:r>
            <a:r>
              <a:rPr lang="sk-SK" sz="1400" b="1" kern="0" dirty="0">
                <a:solidFill>
                  <a:srgbClr val="000000"/>
                </a:solidFill>
                <a:latin typeface="Arial" panose="020B0604020202020204" pitchFamily="34" charset="0"/>
                <a:cs typeface="Arial" panose="020B0604020202020204" pitchFamily="34" charset="0"/>
              </a:rPr>
              <a:t> 1.3: </a:t>
            </a:r>
            <a:r>
              <a:rPr lang="en-US" sz="1400" kern="0" dirty="0" err="1">
                <a:solidFill>
                  <a:srgbClr val="000000"/>
                </a:solidFill>
                <a:latin typeface="Arial" panose="020B0604020202020204" pitchFamily="34" charset="0"/>
                <a:cs typeface="Arial" panose="020B0604020202020204" pitchFamily="34" charset="0"/>
              </a:rPr>
              <a:t>Motivačný</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príspevok</a:t>
            </a:r>
            <a:r>
              <a:rPr lang="sk-SK" sz="1400" kern="0" dirty="0">
                <a:solidFill>
                  <a:srgbClr val="000000"/>
                </a:solidFill>
                <a:latin typeface="Arial" panose="020B0604020202020204" pitchFamily="34" charset="0"/>
                <a:cs typeface="Arial" panose="020B0604020202020204" pitchFamily="34" charset="0"/>
              </a:rPr>
              <a:t> pre neaktívne osoby</a:t>
            </a:r>
          </a:p>
          <a:p>
            <a:pPr lvl="0">
              <a:defRPr sz="1800" b="0" i="0" u="none" strike="noStrike" kern="0" cap="none" spc="0" baseline="0">
                <a:solidFill>
                  <a:srgbClr val="000000"/>
                </a:solidFill>
                <a:uFillTx/>
              </a:defRPr>
            </a:pPr>
            <a:endParaRPr lang="sk-SK" sz="1400" b="1" kern="0" dirty="0">
              <a:solidFill>
                <a:srgbClr val="000000"/>
              </a:solidFill>
              <a:latin typeface="Arial" panose="020B0604020202020204" pitchFamily="34" charset="0"/>
              <a:cs typeface="Arial" panose="020B0604020202020204" pitchFamily="34" charset="0"/>
            </a:endParaRPr>
          </a:p>
          <a:p>
            <a:pPr lvl="0">
              <a:defRPr sz="1800" b="0" i="0" u="none" strike="noStrike" kern="0" cap="none" spc="0" baseline="0">
                <a:solidFill>
                  <a:srgbClr val="000000"/>
                </a:solidFill>
                <a:uFillTx/>
              </a:defRPr>
            </a:pPr>
            <a:r>
              <a:rPr lang="sk-SK" sz="1400" b="1" kern="0" dirty="0" err="1">
                <a:solidFill>
                  <a:srgbClr val="000000"/>
                </a:solidFill>
                <a:latin typeface="Arial" panose="020B0604020202020204" pitchFamily="34" charset="0"/>
                <a:cs typeface="Arial" panose="020B0604020202020204" pitchFamily="34" charset="0"/>
              </a:rPr>
              <a:t>Podaktivita</a:t>
            </a:r>
            <a:r>
              <a:rPr lang="sk-SK" sz="1400" b="1" kern="0" dirty="0">
                <a:solidFill>
                  <a:srgbClr val="000000"/>
                </a:solidFill>
                <a:latin typeface="Arial" panose="020B0604020202020204" pitchFamily="34" charset="0"/>
                <a:cs typeface="Arial" panose="020B0604020202020204" pitchFamily="34" charset="0"/>
              </a:rPr>
              <a:t> 1.4: </a:t>
            </a:r>
            <a:r>
              <a:rPr lang="en-US" sz="1400" kern="0" dirty="0" err="1">
                <a:solidFill>
                  <a:srgbClr val="000000"/>
                </a:solidFill>
                <a:latin typeface="Arial" panose="020B0604020202020204" pitchFamily="34" charset="0"/>
                <a:cs typeface="Arial" panose="020B0604020202020204" pitchFamily="34" charset="0"/>
              </a:rPr>
              <a:t>Motivačný</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príspevok</a:t>
            </a:r>
            <a:r>
              <a:rPr lang="en-US" sz="1400" kern="0" dirty="0">
                <a:solidFill>
                  <a:srgbClr val="000000"/>
                </a:solidFill>
                <a:latin typeface="Arial" panose="020B0604020202020204" pitchFamily="34" charset="0"/>
                <a:cs typeface="Arial" panose="020B0604020202020204" pitchFamily="34" charset="0"/>
              </a:rPr>
              <a:t> pre </a:t>
            </a:r>
            <a:r>
              <a:rPr lang="en-US" sz="1400" kern="0" dirty="0" err="1">
                <a:solidFill>
                  <a:srgbClr val="000000"/>
                </a:solidFill>
                <a:latin typeface="Arial" panose="020B0604020202020204" pitchFamily="34" charset="0"/>
                <a:cs typeface="Arial" panose="020B0604020202020204" pitchFamily="34" charset="0"/>
              </a:rPr>
              <a:t>znevýhodnených</a:t>
            </a:r>
            <a:endParaRPr lang="sk-SK" sz="1400" kern="0" dirty="0">
              <a:solidFill>
                <a:srgbClr val="000000"/>
              </a:solidFill>
              <a:latin typeface="Arial" panose="020B0604020202020204" pitchFamily="34" charset="0"/>
              <a:cs typeface="Arial" panose="020B0604020202020204" pitchFamily="34" charset="0"/>
            </a:endParaRPr>
          </a:p>
          <a:p>
            <a:pPr lvl="0">
              <a:defRPr sz="1800" b="0" i="0" u="none" strike="noStrike" kern="0" cap="none" spc="0" baseline="0">
                <a:solidFill>
                  <a:srgbClr val="000000"/>
                </a:solidFill>
                <a:uFillTx/>
              </a:defRPr>
            </a:pPr>
            <a:endParaRPr lang="sk-SK" sz="1400" b="1" kern="0" dirty="0">
              <a:solidFill>
                <a:srgbClr val="000000"/>
              </a:solidFill>
              <a:latin typeface="Arial" panose="020B0604020202020204" pitchFamily="34" charset="0"/>
              <a:cs typeface="Arial" panose="020B0604020202020204" pitchFamily="34" charset="0"/>
            </a:endParaRPr>
          </a:p>
          <a:p>
            <a:pPr lvl="0">
              <a:defRPr sz="1800" b="0" i="0" u="none" strike="noStrike" kern="0" cap="none" spc="0" baseline="0">
                <a:solidFill>
                  <a:srgbClr val="000000"/>
                </a:solidFill>
                <a:uFillTx/>
              </a:defRPr>
            </a:pPr>
            <a:r>
              <a:rPr lang="sk-SK" sz="1400" b="1" kern="0" dirty="0" err="1">
                <a:solidFill>
                  <a:srgbClr val="000000"/>
                </a:solidFill>
                <a:latin typeface="Arial" panose="020B0604020202020204" pitchFamily="34" charset="0"/>
                <a:cs typeface="Arial" panose="020B0604020202020204" pitchFamily="34" charset="0"/>
              </a:rPr>
              <a:t>Podaktivita</a:t>
            </a:r>
            <a:r>
              <a:rPr lang="sk-SK" sz="1400" b="1" kern="0" dirty="0">
                <a:solidFill>
                  <a:srgbClr val="000000"/>
                </a:solidFill>
                <a:latin typeface="Arial" panose="020B0604020202020204" pitchFamily="34" charset="0"/>
                <a:cs typeface="Arial" panose="020B0604020202020204" pitchFamily="34" charset="0"/>
              </a:rPr>
              <a:t> 1.5: </a:t>
            </a:r>
            <a:r>
              <a:rPr lang="en-US" sz="1400" kern="0" dirty="0" err="1">
                <a:solidFill>
                  <a:srgbClr val="000000"/>
                </a:solidFill>
                <a:latin typeface="Arial" panose="020B0604020202020204" pitchFamily="34" charset="0"/>
                <a:cs typeface="Arial" panose="020B0604020202020204" pitchFamily="34" charset="0"/>
              </a:rPr>
              <a:t>Práca</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na</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skúšku</a:t>
            </a:r>
            <a:endParaRPr lang="sk-SK" sz="1400" kern="0" dirty="0">
              <a:solidFill>
                <a:srgbClr val="000000"/>
              </a:solidFill>
              <a:latin typeface="Arial" panose="020B0604020202020204" pitchFamily="34" charset="0"/>
              <a:cs typeface="Arial" panose="020B0604020202020204" pitchFamily="34" charset="0"/>
            </a:endParaRPr>
          </a:p>
          <a:p>
            <a:pPr lvl="0">
              <a:defRPr sz="1800" b="0" i="0" u="none" strike="noStrike" kern="0" cap="none" spc="0" baseline="0">
                <a:solidFill>
                  <a:srgbClr val="000000"/>
                </a:solidFill>
                <a:uFillTx/>
              </a:defRPr>
            </a:pPr>
            <a:endParaRPr lang="sk-SK" sz="1400" b="1" kern="0" dirty="0">
              <a:solidFill>
                <a:srgbClr val="000000"/>
              </a:solidFill>
              <a:latin typeface="Arial" panose="020B0604020202020204" pitchFamily="34" charset="0"/>
              <a:cs typeface="Arial" panose="020B0604020202020204" pitchFamily="34" charset="0"/>
            </a:endParaRPr>
          </a:p>
          <a:p>
            <a:pPr lvl="0">
              <a:defRPr sz="1800" b="0" i="0" u="none" strike="noStrike" kern="0" cap="none" spc="0" baseline="0">
                <a:solidFill>
                  <a:srgbClr val="000000"/>
                </a:solidFill>
                <a:uFillTx/>
              </a:defRPr>
            </a:pPr>
            <a:r>
              <a:rPr lang="sk-SK" sz="1400" b="1" kern="0" dirty="0" err="1">
                <a:solidFill>
                  <a:srgbClr val="000000"/>
                </a:solidFill>
                <a:latin typeface="Arial" panose="020B0604020202020204" pitchFamily="34" charset="0"/>
                <a:cs typeface="Arial" panose="020B0604020202020204" pitchFamily="34" charset="0"/>
              </a:rPr>
              <a:t>Podaktivita</a:t>
            </a:r>
            <a:r>
              <a:rPr lang="sk-SK" sz="1400" b="1" kern="0" dirty="0">
                <a:solidFill>
                  <a:srgbClr val="000000"/>
                </a:solidFill>
                <a:latin typeface="Arial" panose="020B0604020202020204" pitchFamily="34" charset="0"/>
                <a:cs typeface="Arial" panose="020B0604020202020204" pitchFamily="34" charset="0"/>
              </a:rPr>
              <a:t> 1.6: </a:t>
            </a:r>
            <a:r>
              <a:rPr lang="en-US" sz="1400" kern="0" dirty="0" err="1">
                <a:solidFill>
                  <a:srgbClr val="000000"/>
                </a:solidFill>
                <a:latin typeface="Arial" panose="020B0604020202020204" pitchFamily="34" charset="0"/>
                <a:cs typeface="Arial" panose="020B0604020202020204" pitchFamily="34" charset="0"/>
              </a:rPr>
              <a:t>Motivačný</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príspevok</a:t>
            </a:r>
            <a:r>
              <a:rPr lang="en-US" sz="1400" kern="0" dirty="0">
                <a:solidFill>
                  <a:srgbClr val="000000"/>
                </a:solidFill>
                <a:latin typeface="Arial" panose="020B0604020202020204" pitchFamily="34" charset="0"/>
                <a:cs typeface="Arial" panose="020B0604020202020204" pitchFamily="34" charset="0"/>
              </a:rPr>
              <a:t> pre </a:t>
            </a:r>
            <a:r>
              <a:rPr lang="en-US" sz="1400" kern="0" dirty="0" err="1">
                <a:solidFill>
                  <a:srgbClr val="000000"/>
                </a:solidFill>
                <a:latin typeface="Arial" panose="020B0604020202020204" pitchFamily="34" charset="0"/>
                <a:cs typeface="Arial" panose="020B0604020202020204" pitchFamily="34" charset="0"/>
              </a:rPr>
              <a:t>osamelého</a:t>
            </a:r>
            <a:r>
              <a:rPr lang="en-US" sz="1400" kern="0" dirty="0">
                <a:solidFill>
                  <a:srgbClr val="000000"/>
                </a:solidFill>
                <a:latin typeface="Arial" panose="020B0604020202020204" pitchFamily="34" charset="0"/>
                <a:cs typeface="Arial" panose="020B0604020202020204" pitchFamily="34" charset="0"/>
              </a:rPr>
              <a:t> </a:t>
            </a:r>
            <a:r>
              <a:rPr lang="en-US" sz="1400" kern="0" dirty="0" err="1">
                <a:solidFill>
                  <a:srgbClr val="000000"/>
                </a:solidFill>
                <a:latin typeface="Arial" panose="020B0604020202020204" pitchFamily="34" charset="0"/>
                <a:cs typeface="Arial" panose="020B0604020202020204" pitchFamily="34" charset="0"/>
              </a:rPr>
              <a:t>rodiča</a:t>
            </a:r>
            <a:endParaRPr lang="sk-SK" sz="1400" kern="0" dirty="0">
              <a:solidFill>
                <a:srgbClr val="000000"/>
              </a:solidFill>
              <a:latin typeface="Arial" panose="020B0604020202020204" pitchFamily="34" charset="0"/>
              <a:cs typeface="Arial" panose="020B0604020202020204" pitchFamily="34" charset="0"/>
            </a:endParaRPr>
          </a:p>
          <a:p>
            <a:pPr lvl="0">
              <a:defRPr sz="1800" b="0" i="0" u="none" strike="noStrike" kern="0" cap="none" spc="0" baseline="0">
                <a:solidFill>
                  <a:srgbClr val="000000"/>
                </a:solidFill>
                <a:uFillTx/>
              </a:defRPr>
            </a:pPr>
            <a:endParaRPr lang="sk-SK" sz="1400" b="1" kern="0" dirty="0">
              <a:solidFill>
                <a:srgbClr val="000000"/>
              </a:solidFill>
              <a:latin typeface="Arial" panose="020B0604020202020204" pitchFamily="34" charset="0"/>
              <a:cs typeface="Arial" panose="020B0604020202020204" pitchFamily="34" charset="0"/>
            </a:endParaRPr>
          </a:p>
          <a:p>
            <a:pPr lvl="0">
              <a:defRPr sz="1800" b="0" i="0" u="none" strike="noStrike" kern="0" cap="none" spc="0" baseline="0">
                <a:solidFill>
                  <a:srgbClr val="000000"/>
                </a:solidFill>
                <a:uFillTx/>
              </a:defRPr>
            </a:pPr>
            <a:endParaRPr lang="sk-SK" sz="1400" b="1" kern="0" dirty="0">
              <a:solidFill>
                <a:srgbClr val="000000"/>
              </a:solidFill>
              <a:latin typeface="Arial" panose="020B0604020202020204" pitchFamily="34" charset="0"/>
              <a:cs typeface="Arial" panose="020B0604020202020204" pitchFamily="34" charset="0"/>
            </a:endParaRPr>
          </a:p>
          <a:p>
            <a:pPr lvl="0">
              <a:defRPr sz="1800" b="0" i="0" u="none" strike="noStrike" kern="0" cap="none" spc="0" baseline="0">
                <a:solidFill>
                  <a:srgbClr val="000000"/>
                </a:solidFill>
                <a:uFillTx/>
              </a:defRPr>
            </a:pPr>
            <a:r>
              <a:rPr lang="sk-SK" sz="1400" b="1" kern="0" dirty="0">
                <a:solidFill>
                  <a:srgbClr val="000000"/>
                </a:solidFill>
                <a:latin typeface="Arial" panose="020B0604020202020204" pitchFamily="34" charset="0"/>
                <a:cs typeface="Arial" panose="020B0604020202020204" pitchFamily="34" charset="0"/>
              </a:rPr>
              <a:t>Výstup: </a:t>
            </a:r>
            <a:r>
              <a:rPr lang="sk-SK" sz="1400" kern="0" dirty="0">
                <a:solidFill>
                  <a:srgbClr val="000000"/>
                </a:solidFill>
                <a:latin typeface="Arial" panose="020B0604020202020204" pitchFamily="34" charset="0"/>
                <a:cs typeface="Arial" panose="020B0604020202020204" pitchFamily="34" charset="0"/>
              </a:rPr>
              <a:t>celkom </a:t>
            </a:r>
            <a:r>
              <a:rPr lang="sk-SK" sz="1400" b="1" kern="0" dirty="0" smtClean="0">
                <a:solidFill>
                  <a:srgbClr val="000000"/>
                </a:solidFill>
                <a:latin typeface="Arial" panose="020B0604020202020204" pitchFamily="34" charset="0"/>
                <a:cs typeface="Arial" panose="020B0604020202020204" pitchFamily="34" charset="0"/>
              </a:rPr>
              <a:t>6259 </a:t>
            </a:r>
            <a:r>
              <a:rPr lang="sk-SK" sz="1400" kern="0" dirty="0" smtClean="0">
                <a:solidFill>
                  <a:srgbClr val="000000"/>
                </a:solidFill>
                <a:latin typeface="Arial" panose="020B0604020202020204" pitchFamily="34" charset="0"/>
                <a:cs typeface="Arial" panose="020B0604020202020204" pitchFamily="34" charset="0"/>
              </a:rPr>
              <a:t>osôb </a:t>
            </a:r>
            <a:r>
              <a:rPr lang="sk-SK" sz="1400" kern="0" dirty="0">
                <a:solidFill>
                  <a:srgbClr val="000000"/>
                </a:solidFill>
                <a:latin typeface="Arial" panose="020B0604020202020204" pitchFamily="34" charset="0"/>
                <a:cs typeface="Arial" panose="020B0604020202020204" pitchFamily="34" charset="0"/>
              </a:rPr>
              <a:t>z CS bude zapojených do aktivít projektu.</a:t>
            </a:r>
          </a:p>
          <a:p>
            <a:pPr lvl="0">
              <a:defRPr sz="1800" b="0" i="0" u="none" strike="noStrike" kern="0" cap="none" spc="0" baseline="0">
                <a:solidFill>
                  <a:srgbClr val="000000"/>
                </a:solidFill>
                <a:uFillTx/>
              </a:defRPr>
            </a:pPr>
            <a:endParaRPr lang="sk-SK" sz="1400" b="1" kern="0" dirty="0">
              <a:solidFill>
                <a:srgbClr val="000000"/>
              </a:solidFill>
              <a:latin typeface="Arial" panose="020B0604020202020204" pitchFamily="34" charset="0"/>
              <a:cs typeface="Arial" panose="020B0604020202020204" pitchFamily="34" charset="0"/>
            </a:endParaRPr>
          </a:p>
        </p:txBody>
      </p:sp>
      <p:sp>
        <p:nvSpPr>
          <p:cNvPr id="7" name="Nadpis 1"/>
          <p:cNvSpPr>
            <a:spLocks noGrp="1"/>
          </p:cNvSpPr>
          <p:nvPr>
            <p:ph type="title"/>
          </p:nvPr>
        </p:nvSpPr>
        <p:spPr>
          <a:xfrm>
            <a:off x="2410692" y="582351"/>
            <a:ext cx="4652376" cy="457109"/>
          </a:xfrm>
        </p:spPr>
        <p:txBody>
          <a:bodyPr>
            <a:noAutofit/>
          </a:bodyPr>
          <a:lstStyle/>
          <a:p>
            <a:r>
              <a:rPr lang="sk-SK" sz="1800" b="1" kern="0" dirty="0">
                <a:solidFill>
                  <a:srgbClr val="000000"/>
                </a:solidFill>
                <a:latin typeface="Arial" panose="020B0604020202020204" pitchFamily="34" charset="0"/>
                <a:cs typeface="Arial" panose="020B0604020202020204" pitchFamily="34" charset="0"/>
              </a:rPr>
              <a:t>F</a:t>
            </a:r>
            <a:r>
              <a:rPr lang="en-US" sz="1800" b="1" kern="0" dirty="0" err="1">
                <a:solidFill>
                  <a:srgbClr val="000000"/>
                </a:solidFill>
                <a:latin typeface="Arial" panose="020B0604020202020204" pitchFamily="34" charset="0"/>
                <a:cs typeface="Arial" panose="020B0604020202020204" pitchFamily="34" charset="0"/>
              </a:rPr>
              <a:t>inančné</a:t>
            </a:r>
            <a:r>
              <a:rPr lang="en-US" sz="1800" b="1" kern="0" dirty="0">
                <a:solidFill>
                  <a:srgbClr val="000000"/>
                </a:solidFill>
                <a:latin typeface="Arial" panose="020B0604020202020204" pitchFamily="34" charset="0"/>
                <a:cs typeface="Arial" panose="020B0604020202020204" pitchFamily="34" charset="0"/>
              </a:rPr>
              <a:t> </a:t>
            </a:r>
            <a:r>
              <a:rPr lang="en-US" sz="1800" b="1" kern="0" dirty="0" err="1">
                <a:solidFill>
                  <a:srgbClr val="000000"/>
                </a:solidFill>
                <a:latin typeface="Arial" panose="020B0604020202020204" pitchFamily="34" charset="0"/>
                <a:cs typeface="Arial" panose="020B0604020202020204" pitchFamily="34" charset="0"/>
              </a:rPr>
              <a:t>stimuly</a:t>
            </a:r>
            <a:r>
              <a:rPr lang="en-US" sz="1800" b="1" kern="0" dirty="0">
                <a:solidFill>
                  <a:srgbClr val="000000"/>
                </a:solidFill>
                <a:latin typeface="Arial" panose="020B0604020202020204" pitchFamily="34" charset="0"/>
                <a:cs typeface="Arial" panose="020B0604020202020204" pitchFamily="34" charset="0"/>
              </a:rPr>
              <a:t> pre </a:t>
            </a:r>
            <a:r>
              <a:rPr lang="en-US" sz="1800" b="1" kern="0" dirty="0" err="1">
                <a:solidFill>
                  <a:srgbClr val="000000"/>
                </a:solidFill>
                <a:latin typeface="Arial" panose="020B0604020202020204" pitchFamily="34" charset="0"/>
                <a:cs typeface="Arial" panose="020B0604020202020204" pitchFamily="34" charset="0"/>
              </a:rPr>
              <a:t>zamestnanosť</a:t>
            </a:r>
            <a:r>
              <a:rPr lang="en-US" sz="1800" b="1" kern="0" dirty="0">
                <a:solidFill>
                  <a:srgbClr val="000000"/>
                </a:solidFill>
                <a:latin typeface="Arial" panose="020B0604020202020204" pitchFamily="34" charset="0"/>
                <a:cs typeface="Arial" panose="020B0604020202020204" pitchFamily="34" charset="0"/>
              </a:rPr>
              <a:t> II.</a:t>
            </a:r>
            <a:r>
              <a:rPr lang="sk-SK" sz="1800" b="1" kern="0" dirty="0">
                <a:solidFill>
                  <a:srgbClr val="000000"/>
                </a:solidFill>
                <a:latin typeface="Arial" panose="020B0604020202020204" pitchFamily="34" charset="0"/>
                <a:cs typeface="Arial" panose="020B0604020202020204" pitchFamily="34" charset="0"/>
              </a:rPr>
              <a:t/>
            </a:r>
            <a:br>
              <a:rPr lang="sk-SK" sz="1800" b="1" kern="0" dirty="0">
                <a:solidFill>
                  <a:srgbClr val="000000"/>
                </a:solidFill>
                <a:latin typeface="Arial" panose="020B0604020202020204" pitchFamily="34" charset="0"/>
                <a:cs typeface="Arial" panose="020B0604020202020204" pitchFamily="34" charset="0"/>
              </a:rPr>
            </a:br>
            <a:endParaRPr lang="sk-SK" sz="1800" dirty="0"/>
          </a:p>
        </p:txBody>
      </p:sp>
    </p:spTree>
    <p:extLst>
      <p:ext uri="{BB962C8B-B14F-4D97-AF65-F5344CB8AC3E}">
        <p14:creationId xmlns:p14="http://schemas.microsoft.com/office/powerpoint/2010/main" val="20156399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4"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344062" y="511444"/>
            <a:ext cx="8056019" cy="3769187"/>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50" lvl="0" algn="ctr" defTabSz="914400">
              <a:tabLst>
                <a:tab pos="803275" algn="l"/>
                <a:tab pos="1524000" algn="l"/>
              </a:tabLst>
              <a:defRPr sz="1800" b="0" i="0" u="none" strike="noStrike" kern="0" cap="none" spc="0" baseline="0">
                <a:solidFill>
                  <a:srgbClr val="000000"/>
                </a:solidFill>
                <a:uFillTx/>
              </a:defRPr>
            </a:pPr>
            <a:endParaRPr lang="sk-SK" sz="2200" b="1" kern="0" dirty="0" smtClean="0">
              <a:solidFill>
                <a:srgbClr val="000000"/>
              </a:solidFill>
              <a:latin typeface="Arial" panose="020B0604020202020204" pitchFamily="34" charset="0"/>
              <a:cs typeface="Arial" panose="020B0604020202020204" pitchFamily="34" charset="0"/>
            </a:endParaRPr>
          </a:p>
        </p:txBody>
      </p:sp>
      <p:sp>
        <p:nvSpPr>
          <p:cNvPr id="5" name="Text Placeholder 1"/>
          <p:cNvSpPr txBox="1"/>
          <p:nvPr/>
        </p:nvSpPr>
        <p:spPr>
          <a:xfrm>
            <a:off x="-1566553" y="459006"/>
            <a:ext cx="8431078" cy="4060299"/>
          </a:xfrm>
          <a:prstGeom prst="rect">
            <a:avLst/>
          </a:prstGeom>
          <a:noFill/>
          <a:ln cap="flat">
            <a:noFill/>
          </a:ln>
        </p:spPr>
        <p:txBody>
          <a:bodyPr vert="horz" wrap="square" lIns="91440" tIns="45720" rIns="91440" bIns="45720" anchor="t" anchorCtr="1" compatLnSpc="1">
            <a:noAutofit/>
          </a:bodyPr>
          <a:lstStyle/>
          <a:p>
            <a:pPr lvl="0" algn="just" defTabSz="914400">
              <a:defRPr sz="1800" b="0" i="0" u="none" strike="noStrike" kern="0" cap="none" spc="0" baseline="0">
                <a:solidFill>
                  <a:srgbClr val="000000"/>
                </a:solidFill>
                <a:uFillTx/>
              </a:defRPr>
            </a:pPr>
            <a:endParaRPr lang="sk-SK" sz="1200" b="1" kern="0" dirty="0" smtClean="0">
              <a:solidFill>
                <a:srgbClr val="000000"/>
              </a:solidFill>
              <a:latin typeface="Arial" panose="020B0604020202020204" pitchFamily="34" charset="0"/>
              <a:cs typeface="Arial" panose="020B0604020202020204" pitchFamily="34" charset="0"/>
            </a:endParaRPr>
          </a:p>
          <a:p>
            <a:pPr lvl="0" algn="just" defTabSz="914400">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lvl="0" defTabSz="914400">
              <a:defRPr sz="1800" b="0" i="0" u="none" strike="noStrike" kern="0" cap="none" spc="0" baseline="0">
                <a:solidFill>
                  <a:srgbClr val="000000"/>
                </a:solidFill>
                <a:uFillTx/>
              </a:defRPr>
            </a:pPr>
            <a:endParaRPr lang="sk-SK" sz="1200" b="1" kern="0" dirty="0" smtClean="0">
              <a:solidFill>
                <a:srgbClr val="000000"/>
              </a:solidFill>
              <a:latin typeface="Arial" panose="020B0604020202020204" pitchFamily="34" charset="0"/>
              <a:cs typeface="Arial" panose="020B0604020202020204" pitchFamily="34" charset="0"/>
            </a:endParaRPr>
          </a:p>
          <a:p>
            <a:pPr marL="0" marR="0" lvl="0" indent="0" algn="just" defTabSz="914400" rtl="0" fontAlgn="auto" hangingPunct="1">
              <a:spcBef>
                <a:spcPts val="0"/>
              </a:spcBef>
              <a:buNone/>
              <a:tabLst/>
              <a:defRPr sz="1800" b="0" i="0" u="none" strike="noStrike" kern="0" cap="none" spc="0" baseline="0">
                <a:solidFill>
                  <a:srgbClr val="000000"/>
                </a:solidFill>
                <a:uFillTx/>
              </a:defRPr>
            </a:pPr>
            <a:endParaRPr lang="sk-SK" sz="700" b="1" i="0" u="none" strike="noStrike" kern="0" cap="none" spc="0" baseline="0" dirty="0" smtClean="0">
              <a:solidFill>
                <a:srgbClr val="000000"/>
              </a:solidFill>
              <a:uFillTx/>
              <a:latin typeface="Arial" panose="020B0604020202020204" pitchFamily="34" charset="0"/>
              <a:cs typeface="Arial" panose="020B0604020202020204" pitchFamily="34" charset="0"/>
            </a:endParaRPr>
          </a:p>
          <a:p>
            <a:pPr lvl="0" defTabSz="914400">
              <a:defRPr sz="1800" b="0" i="0" u="none" strike="noStrike" kern="0" cap="none" spc="0" baseline="0">
                <a:solidFill>
                  <a:srgbClr val="000000"/>
                </a:solidFill>
                <a:uFillTx/>
              </a:defRPr>
            </a:pPr>
            <a:r>
              <a:rPr lang="sk-SK" sz="1400" b="1" kern="0" dirty="0">
                <a:solidFill>
                  <a:srgbClr val="000000"/>
                </a:solidFill>
                <a:latin typeface="Arial" panose="020B0604020202020204" pitchFamily="34" charset="0"/>
                <a:cs typeface="Arial" panose="020B0604020202020204" pitchFamily="34" charset="0"/>
              </a:rPr>
              <a:t>Vysporiadanie sa s </a:t>
            </a:r>
            <a:r>
              <a:rPr lang="sk-SK" sz="1400" b="1" kern="0" dirty="0" smtClean="0">
                <a:solidFill>
                  <a:srgbClr val="000000"/>
                </a:solidFill>
                <a:latin typeface="Arial" panose="020B0604020202020204" pitchFamily="34" charset="0"/>
                <a:cs typeface="Arial" panose="020B0604020202020204" pitchFamily="34" charset="0"/>
              </a:rPr>
              <a:t>pripomienkami: </a:t>
            </a:r>
            <a:endParaRPr lang="sk-SK" sz="1400" kern="0" dirty="0" smtClean="0">
              <a:solidFill>
                <a:srgbClr val="000000"/>
              </a:solidFill>
              <a:latin typeface="Arial" panose="020B0604020202020204" pitchFamily="34" charset="0"/>
              <a:cs typeface="Arial" panose="020B0604020202020204" pitchFamily="34" charset="0"/>
            </a:endParaRPr>
          </a:p>
          <a:p>
            <a:pPr lvl="0" defTabSz="914400">
              <a:defRPr sz="1800" b="0" i="0" u="none" strike="noStrike" kern="0" cap="none" spc="0" baseline="0">
                <a:solidFill>
                  <a:srgbClr val="000000"/>
                </a:solidFill>
                <a:uFillTx/>
              </a:defRPr>
            </a:pPr>
            <a:r>
              <a:rPr lang="sk-SK" sz="1400" kern="0" dirty="0" smtClean="0">
                <a:solidFill>
                  <a:srgbClr val="000000"/>
                </a:solidFill>
                <a:latin typeface="Arial" panose="020B0604020202020204" pitchFamily="34" charset="0"/>
                <a:cs typeface="Arial" panose="020B0604020202020204" pitchFamily="34" charset="0"/>
              </a:rPr>
              <a:t>9 pripomienok – 4 zásadných a 5 obyčajných</a:t>
            </a:r>
          </a:p>
          <a:p>
            <a:pPr lvl="0" defTabSz="914400">
              <a:defRPr sz="1800" b="0" i="0" u="none" strike="noStrike" kern="0" cap="none" spc="0" baseline="0">
                <a:solidFill>
                  <a:srgbClr val="000000"/>
                </a:solidFill>
                <a:uFillTx/>
              </a:defRPr>
            </a:pPr>
            <a:endParaRPr lang="sk-SK" sz="1400" kern="0" dirty="0" smtClean="0">
              <a:solidFill>
                <a:srgbClr val="000000"/>
              </a:solidFill>
              <a:latin typeface="Arial" panose="020B0604020202020204" pitchFamily="34" charset="0"/>
              <a:cs typeface="Arial" panose="020B0604020202020204" pitchFamily="34" charset="0"/>
            </a:endParaRPr>
          </a:p>
          <a:p>
            <a:pPr lvl="0" defTabSz="914400">
              <a:defRPr sz="1800" b="0" i="0" u="none" strike="noStrike" kern="0" cap="none" spc="0" baseline="0">
                <a:solidFill>
                  <a:srgbClr val="000000"/>
                </a:solidFill>
                <a:uFillTx/>
              </a:defRPr>
            </a:pPr>
            <a:endParaRPr lang="sk-SK" sz="1400" kern="0" dirty="0" smtClean="0">
              <a:solidFill>
                <a:srgbClr val="000000"/>
              </a:solidFill>
              <a:latin typeface="Arial" panose="020B0604020202020204" pitchFamily="34" charset="0"/>
              <a:cs typeface="Arial" panose="020B0604020202020204" pitchFamily="34" charset="0"/>
            </a:endParaRPr>
          </a:p>
          <a:p>
            <a:pPr lvl="0" defTabSz="914400">
              <a:defRPr sz="1800" b="0" i="0" u="none" strike="noStrike" kern="0" cap="none" spc="0" baseline="0">
                <a:solidFill>
                  <a:srgbClr val="000000"/>
                </a:solidFill>
                <a:uFillTx/>
              </a:defRPr>
            </a:pPr>
            <a:endParaRPr lang="sk-SK" sz="1400" kern="0" dirty="0">
              <a:solidFill>
                <a:srgbClr val="000000"/>
              </a:solidFill>
              <a:latin typeface="Arial" panose="020B0604020202020204" pitchFamily="34" charset="0"/>
              <a:cs typeface="Arial" panose="020B0604020202020204" pitchFamily="34" charset="0"/>
            </a:endParaRPr>
          </a:p>
          <a:p>
            <a:pPr lvl="0" defTabSz="914400">
              <a:defRPr sz="1800" b="0" i="0" u="none" strike="noStrike" kern="0" cap="none" spc="0" baseline="0">
                <a:solidFill>
                  <a:srgbClr val="000000"/>
                </a:solidFill>
                <a:uFillTx/>
              </a:defRPr>
            </a:pPr>
            <a:endParaRPr lang="sk-SK" sz="1400" kern="0" dirty="0" smtClean="0">
              <a:solidFill>
                <a:srgbClr val="000000"/>
              </a:solidFill>
              <a:latin typeface="Arial" panose="020B0604020202020204" pitchFamily="34" charset="0"/>
              <a:cs typeface="Arial" panose="020B0604020202020204" pitchFamily="34" charset="0"/>
            </a:endParaRPr>
          </a:p>
          <a:p>
            <a:pPr lvl="0" defTabSz="914400">
              <a:defRPr sz="1800" b="0" i="0" u="none" strike="noStrike" kern="0" cap="none" spc="0" baseline="0">
                <a:solidFill>
                  <a:srgbClr val="000000"/>
                </a:solidFill>
                <a:uFillTx/>
              </a:defRPr>
            </a:pPr>
            <a:endParaRPr lang="sk-SK" sz="1400" kern="0" dirty="0">
              <a:solidFill>
                <a:srgbClr val="000000"/>
              </a:solidFill>
              <a:latin typeface="Arial" panose="020B0604020202020204" pitchFamily="34" charset="0"/>
              <a:cs typeface="Arial" panose="020B0604020202020204" pitchFamily="34" charset="0"/>
            </a:endParaRPr>
          </a:p>
          <a:p>
            <a:pPr lvl="0" defTabSz="914400">
              <a:defRPr sz="1800" b="0" i="0" u="none" strike="noStrike" kern="0" cap="none" spc="0" baseline="0">
                <a:solidFill>
                  <a:srgbClr val="000000"/>
                </a:solidFill>
                <a:uFillTx/>
              </a:defRPr>
            </a:pPr>
            <a:endParaRPr lang="sk-SK" sz="1400" kern="0" dirty="0" smtClean="0">
              <a:solidFill>
                <a:srgbClr val="000000"/>
              </a:solidFill>
              <a:latin typeface="Arial" panose="020B0604020202020204" pitchFamily="34" charset="0"/>
              <a:cs typeface="Arial" panose="020B0604020202020204" pitchFamily="34" charset="0"/>
            </a:endParaRPr>
          </a:p>
          <a:p>
            <a:pPr lvl="0" defTabSz="914400">
              <a:defRPr sz="1800" b="0" i="0" u="none" strike="noStrike" kern="0" cap="none" spc="0" baseline="0">
                <a:solidFill>
                  <a:srgbClr val="000000"/>
                </a:solidFill>
                <a:uFillTx/>
              </a:defRPr>
            </a:pPr>
            <a:endParaRPr lang="sk-SK" sz="1400" kern="0" dirty="0" smtClean="0">
              <a:solidFill>
                <a:srgbClr val="000000"/>
              </a:solidFill>
              <a:latin typeface="Arial" panose="020B0604020202020204" pitchFamily="34" charset="0"/>
              <a:cs typeface="Arial" panose="020B0604020202020204" pitchFamily="34" charset="0"/>
            </a:endParaRPr>
          </a:p>
          <a:p>
            <a:pPr lvl="0" defTabSz="914400">
              <a:defRPr sz="1800" b="0" i="0" u="none" strike="noStrike" kern="0" cap="none" spc="0" baseline="0">
                <a:solidFill>
                  <a:srgbClr val="000000"/>
                </a:solidFill>
                <a:uFillTx/>
              </a:defRPr>
            </a:pPr>
            <a:r>
              <a:rPr lang="sk-SK" sz="1400" kern="0" dirty="0" smtClean="0">
                <a:solidFill>
                  <a:srgbClr val="000000"/>
                </a:solidFill>
                <a:latin typeface="Arial" panose="020B0604020202020204" pitchFamily="34" charset="0"/>
                <a:cs typeface="Arial" panose="020B0604020202020204" pitchFamily="34" charset="0"/>
              </a:rPr>
              <a:t>Zdôvodnenie bolo uvedené ku každej pripomienke.</a:t>
            </a:r>
          </a:p>
          <a:p>
            <a:pPr lvl="0" defTabSz="914400">
              <a:defRPr sz="1800" b="0" i="0" u="none" strike="noStrike" kern="0" cap="none" spc="0" baseline="0">
                <a:solidFill>
                  <a:srgbClr val="000000"/>
                </a:solidFill>
                <a:uFillTx/>
              </a:defRPr>
            </a:pPr>
            <a:endParaRPr lang="sk-SK" sz="1400" kern="0" dirty="0">
              <a:solidFill>
                <a:srgbClr val="000000"/>
              </a:solidFill>
              <a:latin typeface="Arial" panose="020B0604020202020204" pitchFamily="34" charset="0"/>
              <a:cs typeface="Arial" panose="020B0604020202020204" pitchFamily="34" charset="0"/>
            </a:endParaRPr>
          </a:p>
        </p:txBody>
      </p:sp>
      <p:graphicFrame>
        <p:nvGraphicFramePr>
          <p:cNvPr id="2" name="Tabuľka 1"/>
          <p:cNvGraphicFramePr>
            <a:graphicFrameLocks noGrp="1"/>
          </p:cNvGraphicFramePr>
          <p:nvPr>
            <p:extLst>
              <p:ext uri="{D42A27DB-BD31-4B8C-83A1-F6EECF244321}">
                <p14:modId xmlns:p14="http://schemas.microsoft.com/office/powerpoint/2010/main" val="3632914965"/>
              </p:ext>
            </p:extLst>
          </p:nvPr>
        </p:nvGraphicFramePr>
        <p:xfrm>
          <a:off x="533973" y="1673775"/>
          <a:ext cx="6096000" cy="109728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3243426673"/>
                    </a:ext>
                  </a:extLst>
                </a:gridCol>
                <a:gridCol w="2032000">
                  <a:extLst>
                    <a:ext uri="{9D8B030D-6E8A-4147-A177-3AD203B41FA5}">
                      <a16:colId xmlns:a16="http://schemas.microsoft.com/office/drawing/2014/main" val="324913190"/>
                    </a:ext>
                  </a:extLst>
                </a:gridCol>
                <a:gridCol w="2032000">
                  <a:extLst>
                    <a:ext uri="{9D8B030D-6E8A-4147-A177-3AD203B41FA5}">
                      <a16:colId xmlns:a16="http://schemas.microsoft.com/office/drawing/2014/main" val="4022625853"/>
                    </a:ext>
                  </a:extLst>
                </a:gridCol>
              </a:tblGrid>
              <a:tr h="0">
                <a:tc>
                  <a:txBody>
                    <a:bodyPr/>
                    <a:lstStyle/>
                    <a:p>
                      <a:r>
                        <a:rPr lang="sk-SK" dirty="0" smtClean="0">
                          <a:solidFill>
                            <a:schemeClr val="bg1"/>
                          </a:solidFill>
                          <a:latin typeface="Arial" panose="020B0604020202020204" pitchFamily="34" charset="0"/>
                          <a:cs typeface="Arial" panose="020B0604020202020204" pitchFamily="34" charset="0"/>
                        </a:rPr>
                        <a:t>Typ pripomienky</a:t>
                      </a:r>
                      <a:endParaRPr lang="sk-SK" dirty="0">
                        <a:solidFill>
                          <a:schemeClr val="bg1"/>
                        </a:solidFill>
                        <a:latin typeface="Arial" panose="020B0604020202020204" pitchFamily="34" charset="0"/>
                        <a:cs typeface="Arial" panose="020B0604020202020204" pitchFamily="34" charset="0"/>
                      </a:endParaRPr>
                    </a:p>
                  </a:txBody>
                  <a:tcPr/>
                </a:tc>
                <a:tc>
                  <a:txBody>
                    <a:bodyPr/>
                    <a:lstStyle/>
                    <a:p>
                      <a:r>
                        <a:rPr lang="sk-SK" dirty="0" smtClean="0">
                          <a:latin typeface="Arial" panose="020B0604020202020204" pitchFamily="34" charset="0"/>
                          <a:cs typeface="Arial" panose="020B0604020202020204" pitchFamily="34" charset="0"/>
                        </a:rPr>
                        <a:t>Zapracované, resp.</a:t>
                      </a:r>
                      <a:r>
                        <a:rPr lang="sk-SK" baseline="0" dirty="0" smtClean="0">
                          <a:latin typeface="Arial" panose="020B0604020202020204" pitchFamily="34" charset="0"/>
                          <a:cs typeface="Arial" panose="020B0604020202020204" pitchFamily="34" charset="0"/>
                        </a:rPr>
                        <a:t> vysvetlené</a:t>
                      </a:r>
                      <a:endParaRPr lang="sk-SK" dirty="0">
                        <a:latin typeface="Arial" panose="020B0604020202020204" pitchFamily="34" charset="0"/>
                        <a:cs typeface="Arial" panose="020B0604020202020204" pitchFamily="34" charset="0"/>
                      </a:endParaRPr>
                    </a:p>
                  </a:txBody>
                  <a:tcPr/>
                </a:tc>
                <a:tc>
                  <a:txBody>
                    <a:bodyPr/>
                    <a:lstStyle/>
                    <a:p>
                      <a:r>
                        <a:rPr lang="sk-SK" dirty="0" smtClean="0">
                          <a:latin typeface="Arial" panose="020B0604020202020204" pitchFamily="34" charset="0"/>
                          <a:cs typeface="Arial" panose="020B0604020202020204" pitchFamily="34" charset="0"/>
                        </a:rPr>
                        <a:t>Nezapracované</a:t>
                      </a:r>
                      <a:endParaRPr lang="sk-SK"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03562892"/>
                  </a:ext>
                </a:extLst>
              </a:tr>
              <a:tr h="185420">
                <a:tc>
                  <a:txBody>
                    <a:bodyPr/>
                    <a:lstStyle/>
                    <a:p>
                      <a:r>
                        <a:rPr lang="sk-SK" dirty="0" smtClean="0">
                          <a:latin typeface="Arial" panose="020B0604020202020204" pitchFamily="34" charset="0"/>
                          <a:cs typeface="Arial" panose="020B0604020202020204" pitchFamily="34" charset="0"/>
                        </a:rPr>
                        <a:t>Zásadné</a:t>
                      </a:r>
                      <a:endParaRPr lang="sk-SK" dirty="0">
                        <a:latin typeface="Arial" panose="020B0604020202020204" pitchFamily="34" charset="0"/>
                        <a:cs typeface="Arial" panose="020B0604020202020204" pitchFamily="34" charset="0"/>
                      </a:endParaRPr>
                    </a:p>
                  </a:txBody>
                  <a:tcPr/>
                </a:tc>
                <a:tc>
                  <a:txBody>
                    <a:bodyPr/>
                    <a:lstStyle/>
                    <a:p>
                      <a:r>
                        <a:rPr lang="sk-SK" dirty="0" smtClean="0">
                          <a:latin typeface="Arial" panose="020B0604020202020204" pitchFamily="34" charset="0"/>
                          <a:cs typeface="Arial" panose="020B0604020202020204" pitchFamily="34" charset="0"/>
                        </a:rPr>
                        <a:t>4</a:t>
                      </a:r>
                      <a:endParaRPr lang="sk-SK" dirty="0">
                        <a:latin typeface="Arial" panose="020B0604020202020204" pitchFamily="34" charset="0"/>
                        <a:cs typeface="Arial" panose="020B0604020202020204" pitchFamily="34" charset="0"/>
                      </a:endParaRPr>
                    </a:p>
                  </a:txBody>
                  <a:tcPr/>
                </a:tc>
                <a:tc>
                  <a:txBody>
                    <a:bodyPr/>
                    <a:lstStyle/>
                    <a:p>
                      <a:r>
                        <a:rPr lang="sk-SK" dirty="0" smtClean="0">
                          <a:latin typeface="Arial" panose="020B0604020202020204" pitchFamily="34" charset="0"/>
                          <a:cs typeface="Arial" panose="020B0604020202020204" pitchFamily="34" charset="0"/>
                        </a:rPr>
                        <a:t>0</a:t>
                      </a:r>
                      <a:endParaRPr lang="sk-SK"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062979678"/>
                  </a:ext>
                </a:extLst>
              </a:tr>
              <a:tr h="185420">
                <a:tc>
                  <a:txBody>
                    <a:bodyPr/>
                    <a:lstStyle/>
                    <a:p>
                      <a:r>
                        <a:rPr lang="sk-SK" dirty="0" smtClean="0">
                          <a:latin typeface="Arial" panose="020B0604020202020204" pitchFamily="34" charset="0"/>
                          <a:cs typeface="Arial" panose="020B0604020202020204" pitchFamily="34" charset="0"/>
                        </a:rPr>
                        <a:t>Obyčajné</a:t>
                      </a:r>
                      <a:endParaRPr lang="sk-SK" dirty="0">
                        <a:latin typeface="Arial" panose="020B0604020202020204" pitchFamily="34" charset="0"/>
                        <a:cs typeface="Arial" panose="020B0604020202020204" pitchFamily="34" charset="0"/>
                      </a:endParaRPr>
                    </a:p>
                  </a:txBody>
                  <a:tcPr/>
                </a:tc>
                <a:tc>
                  <a:txBody>
                    <a:bodyPr/>
                    <a:lstStyle/>
                    <a:p>
                      <a:r>
                        <a:rPr lang="sk-SK" dirty="0" smtClean="0">
                          <a:latin typeface="Arial" panose="020B0604020202020204" pitchFamily="34" charset="0"/>
                          <a:cs typeface="Arial" panose="020B0604020202020204" pitchFamily="34" charset="0"/>
                        </a:rPr>
                        <a:t>4</a:t>
                      </a:r>
                      <a:endParaRPr lang="sk-SK" dirty="0">
                        <a:latin typeface="Arial" panose="020B0604020202020204" pitchFamily="34" charset="0"/>
                        <a:cs typeface="Arial" panose="020B0604020202020204" pitchFamily="34" charset="0"/>
                      </a:endParaRPr>
                    </a:p>
                  </a:txBody>
                  <a:tcPr/>
                </a:tc>
                <a:tc>
                  <a:txBody>
                    <a:bodyPr/>
                    <a:lstStyle/>
                    <a:p>
                      <a:r>
                        <a:rPr lang="sk-SK" dirty="0" smtClean="0">
                          <a:latin typeface="Arial" panose="020B0604020202020204" pitchFamily="34" charset="0"/>
                          <a:cs typeface="Arial" panose="020B0604020202020204" pitchFamily="34" charset="0"/>
                        </a:rPr>
                        <a:t>1</a:t>
                      </a:r>
                      <a:endParaRPr lang="sk-SK"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884148232"/>
                  </a:ext>
                </a:extLst>
              </a:tr>
            </a:tbl>
          </a:graphicData>
        </a:graphic>
      </p:graphicFrame>
      <p:sp>
        <p:nvSpPr>
          <p:cNvPr id="7" name="Nadpis 1"/>
          <p:cNvSpPr>
            <a:spLocks noGrp="1"/>
          </p:cNvSpPr>
          <p:nvPr>
            <p:ph type="title"/>
          </p:nvPr>
        </p:nvSpPr>
        <p:spPr>
          <a:xfrm>
            <a:off x="2410692" y="582351"/>
            <a:ext cx="4652376" cy="457109"/>
          </a:xfrm>
        </p:spPr>
        <p:txBody>
          <a:bodyPr>
            <a:noAutofit/>
          </a:bodyPr>
          <a:lstStyle/>
          <a:p>
            <a:r>
              <a:rPr lang="sk-SK" sz="1800" b="1" kern="0" dirty="0">
                <a:solidFill>
                  <a:srgbClr val="000000"/>
                </a:solidFill>
                <a:latin typeface="Arial" panose="020B0604020202020204" pitchFamily="34" charset="0"/>
                <a:cs typeface="Arial" panose="020B0604020202020204" pitchFamily="34" charset="0"/>
              </a:rPr>
              <a:t>F</a:t>
            </a:r>
            <a:r>
              <a:rPr lang="en-US" sz="1800" b="1" kern="0" dirty="0" err="1">
                <a:solidFill>
                  <a:srgbClr val="000000"/>
                </a:solidFill>
                <a:latin typeface="Arial" panose="020B0604020202020204" pitchFamily="34" charset="0"/>
                <a:cs typeface="Arial" panose="020B0604020202020204" pitchFamily="34" charset="0"/>
              </a:rPr>
              <a:t>inančné</a:t>
            </a:r>
            <a:r>
              <a:rPr lang="en-US" sz="1800" b="1" kern="0" dirty="0">
                <a:solidFill>
                  <a:srgbClr val="000000"/>
                </a:solidFill>
                <a:latin typeface="Arial" panose="020B0604020202020204" pitchFamily="34" charset="0"/>
                <a:cs typeface="Arial" panose="020B0604020202020204" pitchFamily="34" charset="0"/>
              </a:rPr>
              <a:t> </a:t>
            </a:r>
            <a:r>
              <a:rPr lang="en-US" sz="1800" b="1" kern="0" dirty="0" err="1">
                <a:solidFill>
                  <a:srgbClr val="000000"/>
                </a:solidFill>
                <a:latin typeface="Arial" panose="020B0604020202020204" pitchFamily="34" charset="0"/>
                <a:cs typeface="Arial" panose="020B0604020202020204" pitchFamily="34" charset="0"/>
              </a:rPr>
              <a:t>stimuly</a:t>
            </a:r>
            <a:r>
              <a:rPr lang="en-US" sz="1800" b="1" kern="0" dirty="0">
                <a:solidFill>
                  <a:srgbClr val="000000"/>
                </a:solidFill>
                <a:latin typeface="Arial" panose="020B0604020202020204" pitchFamily="34" charset="0"/>
                <a:cs typeface="Arial" panose="020B0604020202020204" pitchFamily="34" charset="0"/>
              </a:rPr>
              <a:t> pre </a:t>
            </a:r>
            <a:r>
              <a:rPr lang="en-US" sz="1800" b="1" kern="0" dirty="0" err="1">
                <a:solidFill>
                  <a:srgbClr val="000000"/>
                </a:solidFill>
                <a:latin typeface="Arial" panose="020B0604020202020204" pitchFamily="34" charset="0"/>
                <a:cs typeface="Arial" panose="020B0604020202020204" pitchFamily="34" charset="0"/>
              </a:rPr>
              <a:t>zamestnanosť</a:t>
            </a:r>
            <a:r>
              <a:rPr lang="en-US" sz="1800" b="1" kern="0" dirty="0">
                <a:solidFill>
                  <a:srgbClr val="000000"/>
                </a:solidFill>
                <a:latin typeface="Arial" panose="020B0604020202020204" pitchFamily="34" charset="0"/>
                <a:cs typeface="Arial" panose="020B0604020202020204" pitchFamily="34" charset="0"/>
              </a:rPr>
              <a:t> II.</a:t>
            </a:r>
            <a:r>
              <a:rPr lang="sk-SK" sz="1800" b="1" kern="0" dirty="0">
                <a:solidFill>
                  <a:srgbClr val="000000"/>
                </a:solidFill>
                <a:latin typeface="Arial" panose="020B0604020202020204" pitchFamily="34" charset="0"/>
                <a:cs typeface="Arial" panose="020B0604020202020204" pitchFamily="34" charset="0"/>
              </a:rPr>
              <a:t/>
            </a:r>
            <a:br>
              <a:rPr lang="sk-SK" sz="1800" b="1" kern="0" dirty="0">
                <a:solidFill>
                  <a:srgbClr val="000000"/>
                </a:solidFill>
                <a:latin typeface="Arial" panose="020B0604020202020204" pitchFamily="34" charset="0"/>
                <a:cs typeface="Arial" panose="020B0604020202020204" pitchFamily="34" charset="0"/>
              </a:rPr>
            </a:br>
            <a:endParaRPr lang="sk-SK" sz="1800" dirty="0"/>
          </a:p>
        </p:txBody>
      </p:sp>
    </p:spTree>
    <p:extLst>
      <p:ext uri="{BB962C8B-B14F-4D97-AF65-F5344CB8AC3E}">
        <p14:creationId xmlns:p14="http://schemas.microsoft.com/office/powerpoint/2010/main" val="14671367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4"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595135" y="511445"/>
            <a:ext cx="7804946" cy="3465516"/>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lvl="0" algn="ctr">
              <a:defRPr sz="1800" b="0" i="0" u="none" strike="noStrike" kern="0" cap="none" spc="0" baseline="0">
                <a:solidFill>
                  <a:srgbClr val="000000"/>
                </a:solidFill>
                <a:uFillTx/>
              </a:defRPr>
            </a:pPr>
            <a:r>
              <a:rPr lang="sk-SK" sz="2000" b="1" kern="0" dirty="0" smtClean="0">
                <a:solidFill>
                  <a:srgbClr val="000000"/>
                </a:solidFill>
                <a:latin typeface="Arial" panose="020B0604020202020204" pitchFamily="34" charset="0"/>
                <a:cs typeface="Arial" panose="020B0604020202020204" pitchFamily="34" charset="0"/>
              </a:rPr>
              <a:t>Otvorenie zasadnutia</a:t>
            </a:r>
            <a:endParaRPr lang="sk-SK" sz="2000" b="1" kern="0" dirty="0">
              <a:solidFill>
                <a:srgbClr val="000000"/>
              </a:solidFill>
              <a:latin typeface="Arial" panose="020B0604020202020204" pitchFamily="34" charset="0"/>
              <a:cs typeface="Arial" panose="020B0604020202020204" pitchFamily="34" charset="0"/>
            </a:endParaRPr>
          </a:p>
          <a:p>
            <a:pPr lvl="0">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marL="908050" lvl="0" defTabSz="914400">
              <a:spcAft>
                <a:spcPts val="600"/>
              </a:spcAft>
              <a:tabLst>
                <a:tab pos="1076325" algn="l"/>
                <a:tab pos="1524000" algn="l"/>
              </a:tabLst>
              <a:defRPr sz="1800" b="0" i="0" u="none" strike="noStrike" kern="0" cap="none" spc="0" baseline="0">
                <a:solidFill>
                  <a:srgbClr val="000000"/>
                </a:solidFill>
                <a:uFillTx/>
              </a:defRPr>
            </a:pPr>
            <a:endParaRPr lang="sk-SK" sz="1200" kern="0" dirty="0">
              <a:solidFill>
                <a:srgbClr val="000000"/>
              </a:solidFill>
              <a:latin typeface="Arial" panose="020B0604020202020204" pitchFamily="34" charset="0"/>
              <a:cs typeface="Arial" panose="020B0604020202020204" pitchFamily="34" charset="0"/>
            </a:endParaRPr>
          </a:p>
          <a:p>
            <a:pPr marL="803275" lvl="0" indent="-441325" defTabSz="914400">
              <a:lnSpc>
                <a:spcPct val="150000"/>
              </a:lnSpc>
              <a:spcBef>
                <a:spcPts val="600"/>
              </a:spcBef>
              <a:spcAft>
                <a:spcPts val="600"/>
              </a:spcAft>
              <a:buFont typeface="Arial" panose="020B0604020202020204" pitchFamily="34" charset="0"/>
              <a:buChar char="•"/>
              <a:tabLst>
                <a:tab pos="803275" algn="l"/>
                <a:tab pos="1524000" algn="l"/>
              </a:tabLst>
              <a:defRPr sz="1800" b="0" i="0" u="none" strike="noStrike" kern="0" cap="none" spc="0" baseline="0">
                <a:solidFill>
                  <a:srgbClr val="000000"/>
                </a:solidFill>
                <a:uFillTx/>
              </a:defRPr>
            </a:pPr>
            <a:r>
              <a:rPr lang="sk-SK" sz="1600" kern="0" dirty="0" smtClean="0">
                <a:solidFill>
                  <a:srgbClr val="000000"/>
                </a:solidFill>
                <a:latin typeface="Arial" panose="020B0604020202020204" pitchFamily="34" charset="0"/>
                <a:cs typeface="Arial" panose="020B0604020202020204" pitchFamily="34" charset="0"/>
              </a:rPr>
              <a:t>overenie </a:t>
            </a:r>
            <a:r>
              <a:rPr lang="sk-SK" sz="1600" kern="0" dirty="0">
                <a:solidFill>
                  <a:srgbClr val="000000"/>
                </a:solidFill>
                <a:latin typeface="Arial" panose="020B0604020202020204" pitchFamily="34" charset="0"/>
                <a:cs typeface="Arial" panose="020B0604020202020204" pitchFamily="34" charset="0"/>
              </a:rPr>
              <a:t>uznášaniaschopnosti, overenie konfliktu </a:t>
            </a:r>
            <a:r>
              <a:rPr lang="sk-SK" sz="1600" kern="0" dirty="0" smtClean="0">
                <a:solidFill>
                  <a:srgbClr val="000000"/>
                </a:solidFill>
                <a:latin typeface="Arial" panose="020B0604020202020204" pitchFamily="34" charset="0"/>
                <a:cs typeface="Arial" panose="020B0604020202020204" pitchFamily="34" charset="0"/>
              </a:rPr>
              <a:t>záujmov</a:t>
            </a:r>
          </a:p>
          <a:p>
            <a:pPr marL="803275" lvl="0" indent="-441325" defTabSz="914400">
              <a:lnSpc>
                <a:spcPct val="150000"/>
              </a:lnSpc>
              <a:spcBef>
                <a:spcPts val="600"/>
              </a:spcBef>
              <a:spcAft>
                <a:spcPts val="600"/>
              </a:spcAft>
              <a:buFont typeface="Arial" panose="020B0604020202020204" pitchFamily="34" charset="0"/>
              <a:buChar char="•"/>
              <a:tabLst>
                <a:tab pos="803275" algn="l"/>
                <a:tab pos="1524000" algn="l"/>
              </a:tabLst>
              <a:defRPr sz="1800" b="0" i="0" u="none" strike="noStrike" kern="0" cap="none" spc="0" baseline="0">
                <a:solidFill>
                  <a:srgbClr val="000000"/>
                </a:solidFill>
                <a:uFillTx/>
              </a:defRPr>
            </a:pPr>
            <a:endParaRPr lang="sk-SK" sz="1600" kern="0" dirty="0" smtClean="0">
              <a:solidFill>
                <a:srgbClr val="000000"/>
              </a:solidFill>
              <a:latin typeface="Arial" panose="020B0604020202020204" pitchFamily="34" charset="0"/>
              <a:cs typeface="Arial" panose="020B0604020202020204" pitchFamily="34" charset="0"/>
            </a:endParaRPr>
          </a:p>
          <a:p>
            <a:pPr marL="803275" lvl="0" indent="-441325" defTabSz="914400">
              <a:lnSpc>
                <a:spcPct val="150000"/>
              </a:lnSpc>
              <a:spcBef>
                <a:spcPts val="600"/>
              </a:spcBef>
              <a:spcAft>
                <a:spcPts val="600"/>
              </a:spcAft>
              <a:buFont typeface="Arial" panose="020B0604020202020204" pitchFamily="34" charset="0"/>
              <a:buChar char="•"/>
              <a:tabLst>
                <a:tab pos="803275" algn="l"/>
                <a:tab pos="1524000" algn="l"/>
              </a:tabLst>
              <a:defRPr sz="1800" b="0" i="0" u="none" strike="noStrike" kern="0" cap="none" spc="0" baseline="0">
                <a:solidFill>
                  <a:srgbClr val="000000"/>
                </a:solidFill>
                <a:uFillTx/>
              </a:defRPr>
            </a:pPr>
            <a:r>
              <a:rPr lang="sk-SK" sz="1600" kern="0" dirty="0" smtClean="0">
                <a:solidFill>
                  <a:srgbClr val="000000"/>
                </a:solidFill>
                <a:latin typeface="Arial" panose="020B0604020202020204" pitchFamily="34" charset="0"/>
                <a:cs typeface="Arial" panose="020B0604020202020204" pitchFamily="34" charset="0"/>
              </a:rPr>
              <a:t>schvaľovanie </a:t>
            </a:r>
            <a:r>
              <a:rPr lang="sk-SK" sz="1600" kern="0" dirty="0">
                <a:solidFill>
                  <a:srgbClr val="000000"/>
                </a:solidFill>
                <a:latin typeface="Arial" panose="020B0604020202020204" pitchFamily="34" charset="0"/>
                <a:cs typeface="Arial" panose="020B0604020202020204" pitchFamily="34" charset="0"/>
              </a:rPr>
              <a:t>programu zasadnutia a voľba </a:t>
            </a:r>
            <a:r>
              <a:rPr lang="sk-SK" sz="1600" kern="0" dirty="0" smtClean="0">
                <a:solidFill>
                  <a:srgbClr val="000000"/>
                </a:solidFill>
                <a:latin typeface="Arial" panose="020B0604020202020204" pitchFamily="34" charset="0"/>
                <a:cs typeface="Arial" panose="020B0604020202020204" pitchFamily="34" charset="0"/>
              </a:rPr>
              <a:t>overovateľa</a:t>
            </a:r>
          </a:p>
          <a:p>
            <a:pPr marL="803275" lvl="0" indent="-441325" defTabSz="914400">
              <a:lnSpc>
                <a:spcPct val="150000"/>
              </a:lnSpc>
              <a:spcBef>
                <a:spcPts val="600"/>
              </a:spcBef>
              <a:spcAft>
                <a:spcPts val="600"/>
              </a:spcAft>
              <a:buFont typeface="Arial" panose="020B0604020202020204" pitchFamily="34" charset="0"/>
              <a:buChar char="•"/>
              <a:tabLst>
                <a:tab pos="803275" algn="l"/>
                <a:tab pos="1524000" algn="l"/>
              </a:tabLst>
              <a:defRPr sz="1800" b="0" i="0" u="none" strike="noStrike" kern="0" cap="none" spc="0" baseline="0">
                <a:solidFill>
                  <a:srgbClr val="000000"/>
                </a:solidFill>
                <a:uFillTx/>
              </a:defRPr>
            </a:pPr>
            <a:endParaRPr lang="sk-SK" sz="1600" kern="0" dirty="0" smtClean="0">
              <a:solidFill>
                <a:srgbClr val="000000"/>
              </a:solidFill>
              <a:latin typeface="Arial" panose="020B0604020202020204" pitchFamily="34" charset="0"/>
              <a:cs typeface="Arial" panose="020B0604020202020204" pitchFamily="34" charset="0"/>
            </a:endParaRPr>
          </a:p>
          <a:p>
            <a:pPr marL="803275" lvl="0" indent="-441325" defTabSz="914400">
              <a:lnSpc>
                <a:spcPct val="150000"/>
              </a:lnSpc>
              <a:spcBef>
                <a:spcPts val="600"/>
              </a:spcBef>
              <a:spcAft>
                <a:spcPts val="600"/>
              </a:spcAft>
              <a:buFont typeface="Arial" panose="020B0604020202020204" pitchFamily="34" charset="0"/>
              <a:buChar char="•"/>
              <a:tabLst>
                <a:tab pos="803275" algn="l"/>
                <a:tab pos="1524000" algn="l"/>
              </a:tabLst>
              <a:defRPr sz="1800" b="0" i="0" u="none" strike="noStrike" kern="0" cap="none" spc="0" baseline="0">
                <a:solidFill>
                  <a:srgbClr val="000000"/>
                </a:solidFill>
                <a:uFillTx/>
              </a:defRPr>
            </a:pPr>
            <a:r>
              <a:rPr lang="sk-SK" sz="1600" kern="0" dirty="0" smtClean="0">
                <a:solidFill>
                  <a:srgbClr val="000000"/>
                </a:solidFill>
                <a:latin typeface="Arial" panose="020B0604020202020204" pitchFamily="34" charset="0"/>
                <a:cs typeface="Arial" panose="020B0604020202020204" pitchFamily="34" charset="0"/>
              </a:rPr>
              <a:t>informácia </a:t>
            </a:r>
            <a:r>
              <a:rPr lang="sk-SK" sz="1600" kern="0" dirty="0">
                <a:solidFill>
                  <a:srgbClr val="000000"/>
                </a:solidFill>
                <a:latin typeface="Arial" panose="020B0604020202020204" pitchFamily="34" charset="0"/>
                <a:cs typeface="Arial" panose="020B0604020202020204" pitchFamily="34" charset="0"/>
              </a:rPr>
              <a:t>o spôsobe hlasovania počas rokovania</a:t>
            </a:r>
          </a:p>
          <a:p>
            <a:pPr marL="446090" lvl="1" indent="-171450" algn="just" defTabSz="914400">
              <a:buSzPct val="100000"/>
              <a:buFont typeface="Arial" pitchFamily="34"/>
              <a:buChar char="•"/>
              <a:tabLst>
                <a:tab pos="985838" algn="l"/>
                <a:tab pos="1524000" algn="l"/>
              </a:tabLst>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30566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4"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344062" y="511444"/>
            <a:ext cx="8056019" cy="3769187"/>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50" lvl="0" algn="ctr" defTabSz="914400">
              <a:tabLst>
                <a:tab pos="803275" algn="l"/>
                <a:tab pos="1524000" algn="l"/>
              </a:tabLst>
              <a:defRPr sz="1800" b="0" i="0" u="none" strike="noStrike" kern="0" cap="none" spc="0" baseline="0">
                <a:solidFill>
                  <a:srgbClr val="000000"/>
                </a:solidFill>
                <a:uFillTx/>
              </a:defRPr>
            </a:pPr>
            <a:endParaRPr lang="sk-SK" sz="2200" b="1" kern="0" dirty="0" smtClean="0">
              <a:solidFill>
                <a:srgbClr val="000000"/>
              </a:solidFill>
              <a:latin typeface="Arial" panose="020B0604020202020204" pitchFamily="34" charset="0"/>
              <a:cs typeface="Arial" panose="020B0604020202020204" pitchFamily="34" charset="0"/>
            </a:endParaRPr>
          </a:p>
        </p:txBody>
      </p:sp>
      <p:sp>
        <p:nvSpPr>
          <p:cNvPr id="5" name="Text Placeholder 1"/>
          <p:cNvSpPr txBox="1"/>
          <p:nvPr/>
        </p:nvSpPr>
        <p:spPr>
          <a:xfrm>
            <a:off x="344062" y="459007"/>
            <a:ext cx="8246961" cy="3821624"/>
          </a:xfrm>
          <a:prstGeom prst="rect">
            <a:avLst/>
          </a:prstGeom>
          <a:noFill/>
          <a:ln cap="flat">
            <a:noFill/>
          </a:ln>
        </p:spPr>
        <p:txBody>
          <a:bodyPr vert="horz" wrap="square" lIns="91440" tIns="45720" rIns="91440" bIns="45720" anchor="t" anchorCtr="1" compatLnSpc="1">
            <a:noAutofit/>
          </a:bodyPr>
          <a:lstStyle/>
          <a:p>
            <a:pPr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F</a:t>
            </a:r>
            <a:r>
              <a:rPr lang="en-US" b="1" kern="0" dirty="0" err="1">
                <a:solidFill>
                  <a:srgbClr val="000000"/>
                </a:solidFill>
                <a:latin typeface="Arial" panose="020B0604020202020204" pitchFamily="34" charset="0"/>
                <a:cs typeface="Arial" panose="020B0604020202020204" pitchFamily="34" charset="0"/>
              </a:rPr>
              <a:t>inančné</a:t>
            </a:r>
            <a:r>
              <a:rPr lang="en-US" b="1" kern="0" dirty="0">
                <a:solidFill>
                  <a:srgbClr val="000000"/>
                </a:solidFill>
                <a:latin typeface="Arial" panose="020B0604020202020204" pitchFamily="34" charset="0"/>
                <a:cs typeface="Arial" panose="020B0604020202020204" pitchFamily="34" charset="0"/>
              </a:rPr>
              <a:t> </a:t>
            </a:r>
            <a:r>
              <a:rPr lang="en-US" b="1" kern="0" dirty="0" err="1">
                <a:solidFill>
                  <a:srgbClr val="000000"/>
                </a:solidFill>
                <a:latin typeface="Arial" panose="020B0604020202020204" pitchFamily="34" charset="0"/>
                <a:cs typeface="Arial" panose="020B0604020202020204" pitchFamily="34" charset="0"/>
              </a:rPr>
              <a:t>stimuly</a:t>
            </a:r>
            <a:r>
              <a:rPr lang="en-US" b="1" kern="0" dirty="0">
                <a:solidFill>
                  <a:srgbClr val="000000"/>
                </a:solidFill>
                <a:latin typeface="Arial" panose="020B0604020202020204" pitchFamily="34" charset="0"/>
                <a:cs typeface="Arial" panose="020B0604020202020204" pitchFamily="34" charset="0"/>
              </a:rPr>
              <a:t> pre </a:t>
            </a:r>
            <a:r>
              <a:rPr lang="en-US" b="1" kern="0" dirty="0" err="1" smtClean="0">
                <a:solidFill>
                  <a:srgbClr val="000000"/>
                </a:solidFill>
                <a:latin typeface="Arial" panose="020B0604020202020204" pitchFamily="34" charset="0"/>
                <a:cs typeface="Arial" panose="020B0604020202020204" pitchFamily="34" charset="0"/>
              </a:rPr>
              <a:t>zamestnanosť</a:t>
            </a:r>
            <a:r>
              <a:rPr lang="sk-SK" b="1" kern="0" dirty="0" smtClean="0">
                <a:solidFill>
                  <a:srgbClr val="000000"/>
                </a:solidFill>
                <a:latin typeface="Arial" panose="020B0604020202020204" pitchFamily="34" charset="0"/>
                <a:cs typeface="Arial" panose="020B0604020202020204" pitchFamily="34" charset="0"/>
              </a:rPr>
              <a:t> </a:t>
            </a:r>
            <a:r>
              <a:rPr lang="en-US" b="1" kern="0" dirty="0" smtClean="0">
                <a:solidFill>
                  <a:srgbClr val="000000"/>
                </a:solidFill>
                <a:latin typeface="Arial" panose="020B0604020202020204" pitchFamily="34" charset="0"/>
                <a:cs typeface="Arial" panose="020B0604020202020204" pitchFamily="34" charset="0"/>
              </a:rPr>
              <a:t>II</a:t>
            </a:r>
            <a:r>
              <a:rPr lang="en-US" b="1" kern="0" dirty="0">
                <a:solidFill>
                  <a:srgbClr val="000000"/>
                </a:solidFill>
                <a:latin typeface="Arial" panose="020B0604020202020204" pitchFamily="34" charset="0"/>
                <a:cs typeface="Arial" panose="020B0604020202020204" pitchFamily="34" charset="0"/>
              </a:rPr>
              <a:t>.</a:t>
            </a:r>
            <a:endParaRPr lang="sk-SK" b="1" kern="0" dirty="0">
              <a:solidFill>
                <a:srgbClr val="000000"/>
              </a:solidFill>
              <a:latin typeface="Arial" panose="020B0604020202020204" pitchFamily="34" charset="0"/>
              <a:cs typeface="Arial" panose="020B0604020202020204" pitchFamily="34" charset="0"/>
            </a:endParaRPr>
          </a:p>
          <a:p>
            <a:pPr algn="ctr">
              <a:defRPr sz="1800" b="0" i="0" u="none" strike="noStrike" kern="0" cap="none" spc="0" baseline="0">
                <a:solidFill>
                  <a:srgbClr val="000000"/>
                </a:solidFill>
                <a:uFillTx/>
              </a:defRPr>
            </a:pPr>
            <a:r>
              <a:rPr lang="pt-BR" b="1" kern="0" dirty="0" smtClean="0">
                <a:solidFill>
                  <a:srgbClr val="000000"/>
                </a:solidFill>
                <a:latin typeface="Arial" panose="020B0604020202020204" pitchFamily="34" charset="0"/>
                <a:cs typeface="Arial" panose="020B0604020202020204" pitchFamily="34" charset="0"/>
              </a:rPr>
              <a:t> </a:t>
            </a:r>
            <a:r>
              <a:rPr lang="sk-SK" b="1" u="none" strike="noStrike" kern="0" cap="none" spc="0" baseline="0" dirty="0" smtClean="0">
                <a:solidFill>
                  <a:srgbClr val="000000"/>
                </a:solidFill>
                <a:uFillTx/>
                <a:latin typeface="Arial" panose="020B0604020202020204" pitchFamily="34" charset="0"/>
                <a:cs typeface="Arial" panose="020B0604020202020204" pitchFamily="34" charset="0"/>
              </a:rPr>
              <a:t>- </a:t>
            </a:r>
            <a:r>
              <a:rPr lang="sk-SK" b="1" kern="0" dirty="0" smtClean="0">
                <a:solidFill>
                  <a:srgbClr val="000000"/>
                </a:solidFill>
                <a:latin typeface="Arial" panose="020B0604020202020204" pitchFamily="34" charset="0"/>
                <a:cs typeface="Arial" panose="020B0604020202020204" pitchFamily="34" charset="0"/>
              </a:rPr>
              <a:t>SUMARIZÁCIA</a:t>
            </a:r>
          </a:p>
        </p:txBody>
      </p:sp>
      <p:sp>
        <p:nvSpPr>
          <p:cNvPr id="2" name="Obdĺžnik 1"/>
          <p:cNvSpPr/>
          <p:nvPr/>
        </p:nvSpPr>
        <p:spPr>
          <a:xfrm>
            <a:off x="344062" y="1229710"/>
            <a:ext cx="8352197" cy="2985433"/>
          </a:xfrm>
          <a:prstGeom prst="rect">
            <a:avLst/>
          </a:prstGeom>
        </p:spPr>
        <p:txBody>
          <a:bodyPr wrap="square">
            <a:spAutoFit/>
          </a:bodyPr>
          <a:lstStyle/>
          <a:p>
            <a:pPr marL="87313" lvl="0">
              <a:spcAft>
                <a:spcPts val="600"/>
              </a:spcAft>
              <a:defRPr sz="1800" b="0" i="0" u="none" strike="noStrike" kern="0" cap="none" spc="0" baseline="0">
                <a:solidFill>
                  <a:srgbClr val="000000"/>
                </a:solidFill>
                <a:uFillTx/>
              </a:defRPr>
            </a:pPr>
            <a:r>
              <a:rPr lang="sk-SK" sz="1200" b="1" dirty="0" smtClean="0">
                <a:solidFill>
                  <a:srgbClr val="000000"/>
                </a:solidFill>
                <a:latin typeface="Arial" panose="020B0604020202020204" pitchFamily="34" charset="0"/>
                <a:cs typeface="Arial" panose="020B0604020202020204" pitchFamily="34" charset="0"/>
              </a:rPr>
              <a:t>Priorita </a:t>
            </a:r>
            <a:r>
              <a:rPr lang="sk-SK" sz="1200" b="1" dirty="0">
                <a:solidFill>
                  <a:srgbClr val="000000"/>
                </a:solidFill>
                <a:latin typeface="Arial" panose="020B0604020202020204" pitchFamily="34" charset="0"/>
                <a:cs typeface="Arial" panose="020B0604020202020204" pitchFamily="34" charset="0"/>
              </a:rPr>
              <a:t>P SK: </a:t>
            </a:r>
            <a:r>
              <a:rPr lang="sk-SK" sz="1200" kern="0" dirty="0">
                <a:solidFill>
                  <a:srgbClr val="000000"/>
                </a:solidFill>
                <a:latin typeface="Arial" panose="020B0604020202020204" pitchFamily="34" charset="0"/>
                <a:cs typeface="Arial" panose="020B0604020202020204" pitchFamily="34" charset="0"/>
              </a:rPr>
              <a:t>4P1</a:t>
            </a:r>
            <a:r>
              <a:rPr lang="pt-BR" sz="1200" kern="0" dirty="0">
                <a:solidFill>
                  <a:srgbClr val="000000"/>
                </a:solidFill>
                <a:latin typeface="Arial" panose="020B0604020202020204" pitchFamily="34" charset="0"/>
                <a:cs typeface="Arial" panose="020B0604020202020204" pitchFamily="34" charset="0"/>
              </a:rPr>
              <a:t> </a:t>
            </a:r>
            <a:r>
              <a:rPr lang="en-US" sz="1200" kern="0" dirty="0" err="1">
                <a:solidFill>
                  <a:srgbClr val="000000"/>
                </a:solidFill>
                <a:latin typeface="Arial" panose="020B0604020202020204" pitchFamily="34" charset="0"/>
                <a:cs typeface="Arial" panose="020B0604020202020204" pitchFamily="34" charset="0"/>
              </a:rPr>
              <a:t>Adaptabilný</a:t>
            </a:r>
            <a:r>
              <a:rPr lang="en-US" sz="1200" kern="0" dirty="0">
                <a:solidFill>
                  <a:srgbClr val="000000"/>
                </a:solidFill>
                <a:latin typeface="Arial" panose="020B0604020202020204" pitchFamily="34" charset="0"/>
                <a:cs typeface="Arial" panose="020B0604020202020204" pitchFamily="34" charset="0"/>
              </a:rPr>
              <a:t> a </a:t>
            </a:r>
            <a:r>
              <a:rPr lang="en-US" sz="1200" kern="0" dirty="0" err="1">
                <a:solidFill>
                  <a:srgbClr val="000000"/>
                </a:solidFill>
                <a:latin typeface="Arial" panose="020B0604020202020204" pitchFamily="34" charset="0"/>
                <a:cs typeface="Arial" panose="020B0604020202020204" pitchFamily="34" charset="0"/>
              </a:rPr>
              <a:t>prístupný</a:t>
            </a:r>
            <a:r>
              <a:rPr lang="en-US" sz="1200" kern="0" dirty="0">
                <a:solidFill>
                  <a:srgbClr val="000000"/>
                </a:solidFill>
                <a:latin typeface="Arial" panose="020B0604020202020204" pitchFamily="34" charset="0"/>
                <a:cs typeface="Arial" panose="020B0604020202020204" pitchFamily="34" charset="0"/>
              </a:rPr>
              <a:t> </a:t>
            </a:r>
            <a:r>
              <a:rPr lang="en-US" sz="1200" kern="0" dirty="0" err="1">
                <a:solidFill>
                  <a:srgbClr val="000000"/>
                </a:solidFill>
                <a:latin typeface="Arial" panose="020B0604020202020204" pitchFamily="34" charset="0"/>
                <a:cs typeface="Arial" panose="020B0604020202020204" pitchFamily="34" charset="0"/>
              </a:rPr>
              <a:t>trh</a:t>
            </a:r>
            <a:r>
              <a:rPr lang="en-US" sz="1200" kern="0" dirty="0">
                <a:solidFill>
                  <a:srgbClr val="000000"/>
                </a:solidFill>
                <a:latin typeface="Arial" panose="020B0604020202020204" pitchFamily="34" charset="0"/>
                <a:cs typeface="Arial" panose="020B0604020202020204" pitchFamily="34" charset="0"/>
              </a:rPr>
              <a:t> </a:t>
            </a:r>
            <a:r>
              <a:rPr lang="en-US" sz="1200" kern="0" dirty="0" err="1">
                <a:solidFill>
                  <a:srgbClr val="000000"/>
                </a:solidFill>
                <a:latin typeface="Arial" panose="020B0604020202020204" pitchFamily="34" charset="0"/>
                <a:cs typeface="Arial" panose="020B0604020202020204" pitchFamily="34" charset="0"/>
              </a:rPr>
              <a:t>práce</a:t>
            </a:r>
            <a:endParaRPr lang="sk-SK" sz="1200" kern="0" dirty="0">
              <a:solidFill>
                <a:srgbClr val="000000"/>
              </a:solidFill>
              <a:latin typeface="Arial" panose="020B0604020202020204" pitchFamily="34" charset="0"/>
              <a:cs typeface="Arial" panose="020B0604020202020204" pitchFamily="34" charset="0"/>
            </a:endParaRPr>
          </a:p>
          <a:p>
            <a:pPr marL="87313">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 </a:t>
            </a:r>
            <a:r>
              <a:rPr lang="sk-SK" sz="1200" b="1" kern="0" dirty="0" smtClean="0">
                <a:solidFill>
                  <a:srgbClr val="000000"/>
                </a:solidFill>
                <a:latin typeface="Arial" panose="020B0604020202020204" pitchFamily="34" charset="0"/>
                <a:cs typeface="Arial" panose="020B0604020202020204" pitchFamily="34" charset="0"/>
              </a:rPr>
              <a:t>                       </a:t>
            </a:r>
            <a:r>
              <a:rPr lang="sk-SK" sz="1200" kern="0" dirty="0">
                <a:solidFill>
                  <a:srgbClr val="000000"/>
                </a:solidFill>
                <a:latin typeface="Arial" panose="020B0604020202020204" pitchFamily="34" charset="0"/>
                <a:cs typeface="Arial" panose="020B0604020202020204" pitchFamily="34" charset="0"/>
              </a:rPr>
              <a:t>4P4</a:t>
            </a:r>
            <a:r>
              <a:rPr lang="pt-BR" sz="1200" kern="0" dirty="0">
                <a:solidFill>
                  <a:srgbClr val="000000"/>
                </a:solidFill>
                <a:latin typeface="Arial" panose="020B0604020202020204" pitchFamily="34" charset="0"/>
                <a:cs typeface="Arial" panose="020B0604020202020204" pitchFamily="34" charset="0"/>
              </a:rPr>
              <a:t> </a:t>
            </a:r>
            <a:r>
              <a:rPr lang="sk-SK" sz="1200" kern="0" dirty="0">
                <a:solidFill>
                  <a:srgbClr val="000000"/>
                </a:solidFill>
                <a:latin typeface="Arial" panose="020B0604020202020204" pitchFamily="34" charset="0"/>
                <a:cs typeface="Arial" panose="020B0604020202020204" pitchFamily="34" charset="0"/>
              </a:rPr>
              <a:t>Záruka pre </a:t>
            </a:r>
            <a:r>
              <a:rPr lang="sk-SK" sz="1200" kern="0" dirty="0" smtClean="0">
                <a:solidFill>
                  <a:srgbClr val="000000"/>
                </a:solidFill>
                <a:latin typeface="Arial" panose="020B0604020202020204" pitchFamily="34" charset="0"/>
                <a:cs typeface="Arial" panose="020B0604020202020204" pitchFamily="34" charset="0"/>
              </a:rPr>
              <a:t>mladých</a:t>
            </a:r>
            <a:endParaRPr lang="sk-SK" sz="1200" dirty="0" smtClean="0">
              <a:solidFill>
                <a:srgbClr val="000000"/>
              </a:solidFill>
              <a:latin typeface="Arial" panose="020B0604020202020204" pitchFamily="34" charset="0"/>
              <a:cs typeface="Arial" panose="020B0604020202020204" pitchFamily="34" charset="0"/>
            </a:endParaRPr>
          </a:p>
          <a:p>
            <a:pPr marL="87313" lvl="0" algn="just" defTabSz="914400">
              <a:buSzPct val="100000"/>
              <a:tabLst>
                <a:tab pos="11393488" algn="l"/>
              </a:tabLst>
              <a:defRPr sz="1800" b="0" i="0" u="none" strike="noStrike" kern="0" cap="none" spc="0" baseline="0">
                <a:solidFill>
                  <a:srgbClr val="000000"/>
                </a:solidFill>
                <a:uFillTx/>
              </a:defRPr>
            </a:pPr>
            <a:endParaRPr lang="sk-SK" sz="1200" b="1" dirty="0" smtClean="0">
              <a:solidFill>
                <a:srgbClr val="000000"/>
              </a:solidFill>
              <a:latin typeface="Arial" panose="020B0604020202020204" pitchFamily="34" charset="0"/>
              <a:cs typeface="Arial" panose="020B0604020202020204" pitchFamily="34" charset="0"/>
            </a:endParaRPr>
          </a:p>
          <a:p>
            <a:pPr marL="87313" lvl="0" algn="just" defTabSz="914400">
              <a:buSzPct val="100000"/>
              <a:tabLst>
                <a:tab pos="11393488" algn="l"/>
              </a:tabLst>
              <a:defRPr sz="1800" b="0" i="0" u="none" strike="noStrike" kern="0" cap="none" spc="0" baseline="0">
                <a:solidFill>
                  <a:srgbClr val="000000"/>
                </a:solidFill>
                <a:uFillTx/>
              </a:defRPr>
            </a:pPr>
            <a:r>
              <a:rPr lang="sk-SK" sz="1200" b="1" dirty="0" smtClean="0">
                <a:solidFill>
                  <a:srgbClr val="000000"/>
                </a:solidFill>
                <a:latin typeface="Arial" panose="020B0604020202020204" pitchFamily="34" charset="0"/>
                <a:cs typeface="Arial" panose="020B0604020202020204" pitchFamily="34" charset="0"/>
              </a:rPr>
              <a:t>Špecifický </a:t>
            </a:r>
            <a:r>
              <a:rPr lang="sk-SK" sz="1200" b="1" dirty="0">
                <a:solidFill>
                  <a:srgbClr val="000000"/>
                </a:solidFill>
                <a:latin typeface="Arial" panose="020B0604020202020204" pitchFamily="34" charset="0"/>
                <a:cs typeface="Arial" panose="020B0604020202020204" pitchFamily="34" charset="0"/>
              </a:rPr>
              <a:t>cieľ: </a:t>
            </a:r>
            <a:r>
              <a:rPr lang="sk-SK" sz="1200" kern="0" dirty="0">
                <a:solidFill>
                  <a:srgbClr val="000000"/>
                </a:solidFill>
                <a:latin typeface="Arial" panose="020B0604020202020204" pitchFamily="34" charset="0"/>
                <a:cs typeface="Arial" panose="020B0604020202020204" pitchFamily="34" charset="0"/>
              </a:rPr>
              <a:t>ESO4.1 Zlepšenie prístupu k zamestnaniu a aktivačným opatreniam pre všetkých uchádzačov o zamestnanie, predovšetkým mladých ľudí, a to najmä vykonávaním záruky pre mladých ľudí, pre dlhodobo nezamestnaných a znevýhodnené skupiny na trhu práce a neaktívne o osoby, ako aj prostredníctvom podpory samostatnej zárobkovej činnosti a sociálneho hospodárstva; (ESF+) </a:t>
            </a:r>
            <a:endParaRPr lang="sk-SK" sz="1200" kern="0" dirty="0" smtClean="0">
              <a:solidFill>
                <a:srgbClr val="000000"/>
              </a:solidFill>
              <a:latin typeface="Arial" panose="020B0604020202020204" pitchFamily="34" charset="0"/>
              <a:cs typeface="Arial" panose="020B0604020202020204" pitchFamily="34" charset="0"/>
            </a:endParaRPr>
          </a:p>
          <a:p>
            <a:pPr marL="87313" lvl="0" algn="just" defTabSz="914400">
              <a:buSzPct val="100000"/>
              <a:tabLst>
                <a:tab pos="11393488" algn="l"/>
              </a:tabLst>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marL="87313" lvl="0" algn="just" defTabSz="914400">
              <a:buSzPct val="100000"/>
              <a:tabLst>
                <a:tab pos="11393488" algn="l"/>
              </a:tabLst>
              <a:defRPr sz="1800" b="0" i="0" u="none" strike="noStrike" kern="0" cap="none" spc="0" baseline="0">
                <a:solidFill>
                  <a:srgbClr val="000000"/>
                </a:solidFill>
                <a:uFillTx/>
              </a:defRPr>
            </a:pPr>
            <a:r>
              <a:rPr lang="sk-SK" sz="1200" b="1" dirty="0" smtClean="0">
                <a:solidFill>
                  <a:srgbClr val="000000"/>
                </a:solidFill>
                <a:latin typeface="Arial" panose="020B0604020202020204" pitchFamily="34" charset="0"/>
                <a:cs typeface="Arial" panose="020B0604020202020204" pitchFamily="34" charset="0"/>
              </a:rPr>
              <a:t>Alokácia (COV): </a:t>
            </a:r>
            <a:r>
              <a:rPr lang="sk-SK" sz="1200" kern="0" dirty="0">
                <a:solidFill>
                  <a:srgbClr val="000000"/>
                </a:solidFill>
                <a:latin typeface="Arial" panose="020B0604020202020204" pitchFamily="34" charset="0"/>
                <a:cs typeface="Arial" panose="020B0604020202020204" pitchFamily="34" charset="0"/>
              </a:rPr>
              <a:t>13 053 679 eur</a:t>
            </a:r>
            <a:endParaRPr lang="sk-SK" sz="1200" dirty="0">
              <a:solidFill>
                <a:srgbClr val="000000"/>
              </a:solidFill>
              <a:latin typeface="Arial" panose="020B0604020202020204" pitchFamily="34" charset="0"/>
              <a:cs typeface="Arial" panose="020B0604020202020204" pitchFamily="34" charset="0"/>
            </a:endParaRPr>
          </a:p>
          <a:p>
            <a:pPr marL="87313" lvl="0" algn="just" defTabSz="914400">
              <a:spcBef>
                <a:spcPts val="600"/>
              </a:spcBef>
              <a:spcAft>
                <a:spcPts val="600"/>
              </a:spcAft>
              <a:buSzPct val="100000"/>
              <a:tabLst>
                <a:tab pos="11393488" algn="l"/>
              </a:tabLst>
              <a:defRPr sz="1800" b="0" i="0" u="none" strike="noStrike" kern="0" cap="none" spc="0" baseline="0">
                <a:solidFill>
                  <a:srgbClr val="000000"/>
                </a:solidFill>
                <a:uFillTx/>
              </a:defRPr>
            </a:pPr>
            <a:r>
              <a:rPr lang="sk-SK" sz="1200" b="1" dirty="0" smtClean="0">
                <a:solidFill>
                  <a:srgbClr val="000000"/>
                </a:solidFill>
                <a:latin typeface="Arial" panose="020B0604020202020204" pitchFamily="34" charset="0"/>
                <a:cs typeface="Arial" panose="020B0604020202020204" pitchFamily="34" charset="0"/>
              </a:rPr>
              <a:t>Časový </a:t>
            </a:r>
            <a:r>
              <a:rPr lang="sk-SK" sz="1200" b="1" dirty="0">
                <a:solidFill>
                  <a:srgbClr val="000000"/>
                </a:solidFill>
                <a:latin typeface="Arial" panose="020B0604020202020204" pitchFamily="34" charset="0"/>
                <a:cs typeface="Arial" panose="020B0604020202020204" pitchFamily="34" charset="0"/>
              </a:rPr>
              <a:t>rámec trvania projektu: </a:t>
            </a:r>
            <a:r>
              <a:rPr lang="sk-SK" sz="1200" dirty="0" smtClean="0">
                <a:solidFill>
                  <a:srgbClr val="000000"/>
                </a:solidFill>
                <a:latin typeface="Arial" panose="020B0604020202020204" pitchFamily="34" charset="0"/>
                <a:cs typeface="Arial" panose="020B0604020202020204" pitchFamily="34" charset="0"/>
              </a:rPr>
              <a:t>40 mesiacov (01/2026 - 06/2029)</a:t>
            </a:r>
            <a:endParaRPr lang="sk-SK" sz="1200" dirty="0">
              <a:solidFill>
                <a:srgbClr val="000000"/>
              </a:solidFill>
              <a:latin typeface="Arial" panose="020B0604020202020204" pitchFamily="34" charset="0"/>
              <a:cs typeface="Arial" panose="020B0604020202020204" pitchFamily="34" charset="0"/>
            </a:endParaRPr>
          </a:p>
          <a:p>
            <a:pPr marL="87313" lvl="0" algn="just" defTabSz="914400">
              <a:buSzPct val="100000"/>
              <a:tabLst>
                <a:tab pos="11393488" algn="l"/>
              </a:tabLst>
              <a:defRPr sz="1800" b="0" i="0" u="none" strike="noStrike" kern="0" cap="none" spc="0" baseline="0">
                <a:solidFill>
                  <a:srgbClr val="000000"/>
                </a:solidFill>
                <a:uFillTx/>
              </a:defRPr>
            </a:pPr>
            <a:endParaRPr lang="sk-SK" sz="1200" b="1" dirty="0" smtClean="0">
              <a:solidFill>
                <a:srgbClr val="000000"/>
              </a:solidFill>
              <a:latin typeface="Arial" panose="020B0604020202020204" pitchFamily="34" charset="0"/>
              <a:cs typeface="Arial" panose="020B0604020202020204" pitchFamily="34" charset="0"/>
            </a:endParaRPr>
          </a:p>
          <a:p>
            <a:pPr marL="87313" lvl="0" algn="just" defTabSz="914400">
              <a:buSzPct val="100000"/>
              <a:tabLst>
                <a:tab pos="11393488" algn="l"/>
              </a:tabLst>
              <a:defRPr sz="1800" b="0" i="0" u="none" strike="noStrike" kern="0" cap="none" spc="0" baseline="0">
                <a:solidFill>
                  <a:srgbClr val="000000"/>
                </a:solidFill>
                <a:uFillTx/>
              </a:defRPr>
            </a:pPr>
            <a:r>
              <a:rPr lang="sk-SK" sz="1200" b="1" dirty="0" smtClean="0">
                <a:solidFill>
                  <a:srgbClr val="000000"/>
                </a:solidFill>
                <a:latin typeface="Arial" panose="020B0604020202020204" pitchFamily="34" charset="0"/>
                <a:cs typeface="Arial" panose="020B0604020202020204" pitchFamily="34" charset="0"/>
              </a:rPr>
              <a:t>Merateľné </a:t>
            </a:r>
            <a:r>
              <a:rPr lang="sk-SK" sz="1200" b="1" dirty="0">
                <a:solidFill>
                  <a:srgbClr val="000000"/>
                </a:solidFill>
                <a:latin typeface="Arial" panose="020B0604020202020204" pitchFamily="34" charset="0"/>
                <a:cs typeface="Arial" panose="020B0604020202020204" pitchFamily="34" charset="0"/>
              </a:rPr>
              <a:t>ukazovatele</a:t>
            </a:r>
            <a:r>
              <a:rPr lang="sk-SK" sz="1200" b="1" dirty="0" smtClean="0">
                <a:solidFill>
                  <a:srgbClr val="000000"/>
                </a:solidFill>
                <a:latin typeface="Arial" panose="020B0604020202020204" pitchFamily="34" charset="0"/>
                <a:cs typeface="Arial" panose="020B0604020202020204" pitchFamily="34" charset="0"/>
              </a:rPr>
              <a:t>:</a:t>
            </a:r>
            <a:endParaRPr lang="sk-SK" sz="1200" b="1" dirty="0">
              <a:solidFill>
                <a:srgbClr val="000000"/>
              </a:solidFill>
              <a:latin typeface="Arial" panose="020B0604020202020204" pitchFamily="34" charset="0"/>
              <a:cs typeface="Arial" panose="020B0604020202020204" pitchFamily="34" charset="0"/>
            </a:endParaRPr>
          </a:p>
          <a:p>
            <a:pPr marL="269875" lvl="0" indent="-182563" algn="just" defTabSz="914400">
              <a:buSzPct val="100000"/>
              <a:buFont typeface="Arial" pitchFamily="34"/>
              <a:buChar char="•"/>
              <a:tabLst>
                <a:tab pos="11393488" algn="l"/>
              </a:tabLst>
              <a:defRPr sz="1800" b="0" i="0" u="none" strike="noStrike" kern="0" cap="none" spc="0" baseline="0">
                <a:solidFill>
                  <a:srgbClr val="000000"/>
                </a:solidFill>
                <a:uFillTx/>
              </a:defRPr>
            </a:pPr>
            <a:r>
              <a:rPr lang="sk-SK" sz="1200" kern="0" dirty="0" smtClean="0">
                <a:solidFill>
                  <a:srgbClr val="000000"/>
                </a:solidFill>
                <a:latin typeface="Arial" panose="020B0604020202020204" pitchFamily="34" charset="0"/>
                <a:cs typeface="Arial" panose="020B0604020202020204" pitchFamily="34" charset="0"/>
              </a:rPr>
              <a:t>Výstup:    </a:t>
            </a:r>
            <a:r>
              <a:rPr lang="sk-SK" sz="1200" b="1" kern="0" dirty="0" smtClean="0">
                <a:solidFill>
                  <a:srgbClr val="000000"/>
                </a:solidFill>
                <a:latin typeface="Arial" panose="020B0604020202020204" pitchFamily="34" charset="0"/>
                <a:cs typeface="Arial" panose="020B0604020202020204" pitchFamily="34" charset="0"/>
              </a:rPr>
              <a:t>PSKPO167</a:t>
            </a:r>
            <a:r>
              <a:rPr lang="sk-SK" sz="1200" kern="0" dirty="0" smtClean="0">
                <a:solidFill>
                  <a:srgbClr val="000000"/>
                </a:solidFill>
                <a:latin typeface="Arial" panose="020B0604020202020204" pitchFamily="34" charset="0"/>
                <a:cs typeface="Arial" panose="020B0604020202020204" pitchFamily="34" charset="0"/>
              </a:rPr>
              <a:t> </a:t>
            </a:r>
            <a:r>
              <a:rPr lang="sk-SK" sz="1200" kern="0" dirty="0">
                <a:solidFill>
                  <a:srgbClr val="000000"/>
                </a:solidFill>
                <a:latin typeface="Arial" panose="020B0604020202020204" pitchFamily="34" charset="0"/>
                <a:cs typeface="Arial" panose="020B0604020202020204" pitchFamily="34" charset="0"/>
              </a:rPr>
              <a:t>Počet osôb cieľovej skupiny zapojených do aktivít projektu </a:t>
            </a:r>
            <a:r>
              <a:rPr lang="sk-SK" sz="1200" dirty="0" err="1" smtClean="0">
                <a:solidFill>
                  <a:srgbClr val="000000"/>
                </a:solidFill>
                <a:latin typeface="Arial" panose="020B0604020202020204" pitchFamily="34" charset="0"/>
                <a:cs typeface="Arial" panose="020B0604020202020204" pitchFamily="34" charset="0"/>
              </a:rPr>
              <a:t>xxxx</a:t>
            </a:r>
            <a:endParaRPr lang="sk-SK" sz="1200" dirty="0">
              <a:solidFill>
                <a:srgbClr val="000000"/>
              </a:solidFill>
              <a:latin typeface="Arial" panose="020B0604020202020204" pitchFamily="34" charset="0"/>
              <a:cs typeface="Arial" panose="020B0604020202020204" pitchFamily="34" charset="0"/>
            </a:endParaRPr>
          </a:p>
          <a:p>
            <a:pPr marL="269875" lvl="0" indent="-182563" algn="just" defTabSz="914400">
              <a:buSzPct val="100000"/>
              <a:buFont typeface="Arial" pitchFamily="34"/>
              <a:buChar char="•"/>
              <a:tabLst>
                <a:tab pos="11393488" algn="l"/>
              </a:tabLst>
              <a:defRPr sz="1800" b="0" i="0" u="none" strike="noStrike" kern="0" cap="none" spc="0" baseline="0">
                <a:solidFill>
                  <a:srgbClr val="000000"/>
                </a:solidFill>
                <a:uFillTx/>
              </a:defRPr>
            </a:pPr>
            <a:r>
              <a:rPr lang="sk-SK" sz="1200" dirty="0" smtClean="0">
                <a:solidFill>
                  <a:srgbClr val="000000"/>
                </a:solidFill>
                <a:latin typeface="Arial" panose="020B0604020202020204" pitchFamily="34" charset="0"/>
                <a:cs typeface="Arial" panose="020B0604020202020204" pitchFamily="34" charset="0"/>
              </a:rPr>
              <a:t>Výsledok</a:t>
            </a:r>
            <a:r>
              <a:rPr lang="sk-SK" sz="1200" b="1" dirty="0" smtClean="0">
                <a:solidFill>
                  <a:srgbClr val="000000"/>
                </a:solidFill>
                <a:latin typeface="Arial" panose="020B0604020202020204" pitchFamily="34" charset="0"/>
                <a:cs typeface="Arial" panose="020B0604020202020204" pitchFamily="34" charset="0"/>
              </a:rPr>
              <a:t>: </a:t>
            </a:r>
            <a:r>
              <a:rPr lang="sk-SK" sz="1200" b="1" kern="0" dirty="0">
                <a:solidFill>
                  <a:srgbClr val="000000"/>
                </a:solidFill>
                <a:latin typeface="Arial" panose="020B0604020202020204" pitchFamily="34" charset="0"/>
                <a:cs typeface="Arial" panose="020B0604020202020204" pitchFamily="34" charset="0"/>
              </a:rPr>
              <a:t>PSKPSRI05 </a:t>
            </a:r>
            <a:r>
              <a:rPr lang="sk-SK" sz="1200" kern="0" dirty="0">
                <a:solidFill>
                  <a:srgbClr val="000000"/>
                </a:solidFill>
                <a:latin typeface="Arial" panose="020B0604020202020204" pitchFamily="34" charset="0"/>
                <a:cs typeface="Arial" panose="020B0604020202020204" pitchFamily="34" charset="0"/>
              </a:rPr>
              <a:t>Počet účastníkov, ktorí úspešne ukončili intervenciu</a:t>
            </a:r>
          </a:p>
        </p:txBody>
      </p:sp>
    </p:spTree>
    <p:extLst>
      <p:ext uri="{BB962C8B-B14F-4D97-AF65-F5344CB8AC3E}">
        <p14:creationId xmlns:p14="http://schemas.microsoft.com/office/powerpoint/2010/main" val="384270175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4"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344062" y="511444"/>
            <a:ext cx="8056019" cy="3769187"/>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50" lvl="0" algn="ctr" defTabSz="914400">
              <a:tabLst>
                <a:tab pos="803275" algn="l"/>
                <a:tab pos="1524000" algn="l"/>
              </a:tabLst>
              <a:defRPr sz="1800" b="0" i="0" u="none" strike="noStrike" kern="0" cap="none" spc="0" baseline="0">
                <a:solidFill>
                  <a:srgbClr val="000000"/>
                </a:solidFill>
                <a:uFillTx/>
              </a:defRPr>
            </a:pPr>
            <a:endParaRPr lang="sk-SK" sz="2200" b="1" kern="0" dirty="0" smtClean="0">
              <a:solidFill>
                <a:srgbClr val="000000"/>
              </a:solidFill>
              <a:latin typeface="Arial" panose="020B0604020202020204" pitchFamily="34" charset="0"/>
              <a:cs typeface="Arial" panose="020B0604020202020204" pitchFamily="34" charset="0"/>
            </a:endParaRPr>
          </a:p>
        </p:txBody>
      </p:sp>
      <p:sp>
        <p:nvSpPr>
          <p:cNvPr id="5" name="Text Placeholder 1"/>
          <p:cNvSpPr txBox="1"/>
          <p:nvPr/>
        </p:nvSpPr>
        <p:spPr>
          <a:xfrm>
            <a:off x="303594" y="718876"/>
            <a:ext cx="8507541" cy="3588260"/>
          </a:xfrm>
          <a:prstGeom prst="rect">
            <a:avLst/>
          </a:prstGeom>
          <a:noFill/>
          <a:ln cap="flat">
            <a:noFill/>
          </a:ln>
        </p:spPr>
        <p:txBody>
          <a:bodyPr vert="horz" wrap="square" lIns="91440" tIns="45720" rIns="91440" bIns="45720" anchor="t"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sk-SK" b="1" i="1" u="none" strike="noStrike" kern="0" cap="none" spc="0" baseline="0" dirty="0" smtClean="0">
              <a:solidFill>
                <a:srgbClr val="000000"/>
              </a:solidFill>
              <a:uFillTx/>
              <a:latin typeface="Arial" panose="020B0604020202020204" pitchFamily="34" charset="0"/>
              <a:cs typeface="Arial" panose="020B0604020202020204" pitchFamily="34" charset="0"/>
            </a:endParaRPr>
          </a:p>
        </p:txBody>
      </p:sp>
      <p:sp>
        <p:nvSpPr>
          <p:cNvPr id="2" name="Obdĺžnik 1"/>
          <p:cNvSpPr/>
          <p:nvPr/>
        </p:nvSpPr>
        <p:spPr>
          <a:xfrm>
            <a:off x="303594" y="468491"/>
            <a:ext cx="8507542" cy="3370153"/>
          </a:xfrm>
          <a:prstGeom prst="rect">
            <a:avLst/>
          </a:prstGeom>
        </p:spPr>
        <p:txBody>
          <a:bodyPr wrap="square">
            <a:spAutoFit/>
          </a:bodyPr>
          <a:lstStyle/>
          <a:p>
            <a:pPr lvl="0" algn="ctr" defTabSz="914400">
              <a:lnSpc>
                <a:spcPct val="150000"/>
              </a:lnSpc>
              <a:defRPr sz="1800" b="0" i="0" u="none" strike="noStrike" kern="0" cap="none" spc="0" baseline="0">
                <a:solidFill>
                  <a:srgbClr val="000000"/>
                </a:solidFill>
                <a:uFillTx/>
              </a:defRPr>
            </a:pPr>
            <a:r>
              <a:rPr lang="sk-SK" sz="4000" b="1" dirty="0" smtClean="0">
                <a:solidFill>
                  <a:srgbClr val="FF0000"/>
                </a:solidFill>
                <a:latin typeface="Arial" panose="020B0604020202020204" pitchFamily="34" charset="0"/>
                <a:cs typeface="Arial" panose="020B0604020202020204" pitchFamily="34" charset="0"/>
              </a:rPr>
              <a:t>HLASOVANIE</a:t>
            </a:r>
            <a:endParaRPr lang="sk-SK" sz="4000" b="1" dirty="0">
              <a:solidFill>
                <a:srgbClr val="FF0000"/>
              </a:solidFill>
              <a:latin typeface="Arial" panose="020B0604020202020204" pitchFamily="34" charset="0"/>
              <a:cs typeface="Arial" panose="020B0604020202020204" pitchFamily="34" charset="0"/>
            </a:endParaRPr>
          </a:p>
          <a:p>
            <a:pPr lvl="0" algn="just" defTabSz="914400">
              <a:lnSpc>
                <a:spcPct val="150000"/>
              </a:lnSpc>
              <a:defRPr sz="1800" b="0" i="0" u="none" strike="noStrike" kern="0" cap="none" spc="0" baseline="0">
                <a:solidFill>
                  <a:srgbClr val="000000"/>
                </a:solidFill>
                <a:uFillTx/>
              </a:defRPr>
            </a:pPr>
            <a:endParaRPr lang="sk-SK" sz="1200" b="1" dirty="0">
              <a:solidFill>
                <a:srgbClr val="000000"/>
              </a:solidFill>
              <a:latin typeface="Arial" panose="020B0604020202020204" pitchFamily="34" charset="0"/>
              <a:cs typeface="Arial" panose="020B0604020202020204" pitchFamily="34" charset="0"/>
            </a:endParaRPr>
          </a:p>
          <a:p>
            <a:pPr lvl="0" algn="just" defTabSz="914400">
              <a:lnSpc>
                <a:spcPct val="150000"/>
              </a:lnSpc>
              <a:defRPr sz="1800" b="0" i="0" u="none" strike="noStrike" kern="0" cap="none" spc="0" baseline="0">
                <a:solidFill>
                  <a:srgbClr val="000000"/>
                </a:solidFill>
                <a:uFillTx/>
              </a:defRPr>
            </a:pPr>
            <a:endParaRPr lang="sk-SK" sz="1200" b="1" dirty="0">
              <a:solidFill>
                <a:srgbClr val="000000"/>
              </a:solidFill>
              <a:latin typeface="Arial" panose="020B0604020202020204" pitchFamily="34" charset="0"/>
              <a:cs typeface="Arial" panose="020B0604020202020204" pitchFamily="34" charset="0"/>
            </a:endParaRPr>
          </a:p>
          <a:p>
            <a:pPr lvl="0" algn="just" defTabSz="914400">
              <a:lnSpc>
                <a:spcPct val="150000"/>
              </a:lnSpc>
              <a:defRPr sz="1800" b="0" i="0" u="none" strike="noStrike" kern="0" cap="none" spc="0" baseline="0">
                <a:solidFill>
                  <a:srgbClr val="000000"/>
                </a:solidFill>
                <a:uFillTx/>
              </a:defRPr>
            </a:pPr>
            <a:endParaRPr lang="sk-SK" sz="1200" b="1" dirty="0">
              <a:solidFill>
                <a:srgbClr val="000000"/>
              </a:solidFill>
              <a:latin typeface="Arial" panose="020B0604020202020204" pitchFamily="34" charset="0"/>
              <a:cs typeface="Arial" panose="020B0604020202020204" pitchFamily="34" charset="0"/>
            </a:endParaRPr>
          </a:p>
          <a:p>
            <a:pPr lvl="0" algn="ctr" defTabSz="914400">
              <a:lnSpc>
                <a:spcPct val="150000"/>
              </a:lnSpc>
              <a:defRPr sz="1800" b="0" i="0" u="none" strike="noStrike" kern="0" cap="none" spc="0" baseline="0">
                <a:solidFill>
                  <a:srgbClr val="000000"/>
                </a:solidFill>
                <a:uFillTx/>
              </a:defRPr>
            </a:pPr>
            <a:r>
              <a:rPr lang="sk-SK" sz="2200" b="1" dirty="0" smtClean="0">
                <a:solidFill>
                  <a:srgbClr val="000000"/>
                </a:solidFill>
                <a:latin typeface="Arial" panose="020B0604020202020204" pitchFamily="34" charset="0"/>
                <a:cs typeface="Arial" panose="020B0604020202020204" pitchFamily="34" charset="0"/>
              </a:rPr>
              <a:t>Pred hlasovaním žiadame jednotlivých členov komisie o </a:t>
            </a:r>
            <a:r>
              <a:rPr lang="sk-SK" sz="2200" b="1" dirty="0" err="1" smtClean="0">
                <a:solidFill>
                  <a:srgbClr val="000000"/>
                </a:solidFill>
                <a:latin typeface="Arial" panose="020B0604020202020204" pitchFamily="34" charset="0"/>
                <a:cs typeface="Arial" panose="020B0604020202020204" pitchFamily="34" charset="0"/>
              </a:rPr>
              <a:t>sebaidentifikovanie</a:t>
            </a:r>
            <a:r>
              <a:rPr lang="sk-SK" sz="2200" b="1" dirty="0" smtClean="0">
                <a:solidFill>
                  <a:srgbClr val="000000"/>
                </a:solidFill>
                <a:latin typeface="Arial" panose="020B0604020202020204" pitchFamily="34" charset="0"/>
                <a:cs typeface="Arial" panose="020B0604020202020204" pitchFamily="34" charset="0"/>
              </a:rPr>
              <a:t> možného konfliktu záujmov k schvaľovanému národnému projektu.</a:t>
            </a:r>
          </a:p>
        </p:txBody>
      </p:sp>
    </p:spTree>
    <p:extLst>
      <p:ext uri="{BB962C8B-B14F-4D97-AF65-F5344CB8AC3E}">
        <p14:creationId xmlns:p14="http://schemas.microsoft.com/office/powerpoint/2010/main" val="417488180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ázok 4" descr="Obrázok, na ktorom je text, snímka obrazovky, operačný systém, voda&#10;&#10;Obsah vygenerovaný umelou inteligenciou môže byť nesprávny.">
            <a:extLst>
              <a:ext uri="{FF2B5EF4-FFF2-40B4-BE49-F238E27FC236}">
                <a16:creationId xmlns:a16="http://schemas.microsoft.com/office/drawing/2014/main" id="{84B71BAB-D672-B6EC-A297-3FAAB3C91665}"/>
              </a:ext>
            </a:extLst>
          </p:cNvPr>
          <p:cNvPicPr>
            <a:picLocks noGrp="1" noRot="1" noChangeAspect="1" noMove="1" noResize="1" noEditPoints="1" noAdjustHandles="1" noChangeArrowheads="1" noChangeShapeType="1" noCrop="1"/>
          </p:cNvPicPr>
          <p:nvPr/>
        </p:nvPicPr>
        <p:blipFill>
          <a:blip r:embed="rId3"/>
          <a:stretch>
            <a:fillRect/>
          </a:stretch>
        </p:blipFill>
        <p:spPr>
          <a:xfrm>
            <a:off x="1355" y="0"/>
            <a:ext cx="9141292" cy="5143500"/>
          </a:xfrm>
          <a:prstGeom prst="rect">
            <a:avLst/>
          </a:prstGeom>
        </p:spPr>
      </p:pic>
      <p:sp>
        <p:nvSpPr>
          <p:cNvPr id="7" name="Text Placeholder 1">
            <a:extLst>
              <a:ext uri="{FF2B5EF4-FFF2-40B4-BE49-F238E27FC236}">
                <a16:creationId xmlns:a16="http://schemas.microsoft.com/office/drawing/2014/main" id="{9A3623B4-FC63-7841-9C16-2939CCE4D248}"/>
              </a:ext>
            </a:extLst>
          </p:cNvPr>
          <p:cNvSpPr txBox="1">
            <a:spLocks/>
          </p:cNvSpPr>
          <p:nvPr/>
        </p:nvSpPr>
        <p:spPr>
          <a:xfrm>
            <a:off x="1068019" y="86881"/>
            <a:ext cx="2798186" cy="257366"/>
          </a:xfrm>
          <a:prstGeom prst="rect">
            <a:avLst/>
          </a:prstGeom>
        </p:spPr>
        <p:txBody>
          <a:bodyPr vert="horz" lIns="43989" tIns="21994" rIns="43989" bIns="21994" rtlCol="0" anchor="ctr"/>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x-none" sz="1155" dirty="0">
              <a:solidFill>
                <a:schemeClr val="tx1"/>
              </a:solidFill>
              <a:latin typeface="Arial" panose="020B0604020202020204" pitchFamily="34" charset="0"/>
              <a:cs typeface="Arial" panose="020B0604020202020204" pitchFamily="34" charset="0"/>
            </a:endParaRPr>
          </a:p>
        </p:txBody>
      </p:sp>
      <p:sp>
        <p:nvSpPr>
          <p:cNvPr id="8" name="Text Placeholder 1">
            <a:extLst>
              <a:ext uri="{FF2B5EF4-FFF2-40B4-BE49-F238E27FC236}">
                <a16:creationId xmlns:a16="http://schemas.microsoft.com/office/drawing/2014/main" id="{8EBED5B4-A74C-F400-CF22-B5EE24289399}"/>
              </a:ext>
            </a:extLst>
          </p:cNvPr>
          <p:cNvSpPr txBox="1">
            <a:spLocks/>
          </p:cNvSpPr>
          <p:nvPr/>
        </p:nvSpPr>
        <p:spPr>
          <a:xfrm>
            <a:off x="1595289" y="1416937"/>
            <a:ext cx="5564464" cy="1855298"/>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indent="-133358" algn="ctr">
              <a:spcAft>
                <a:spcPts val="600"/>
              </a:spcAft>
            </a:pPr>
            <a:r>
              <a:rPr lang="sk-SK" sz="4800" kern="900" dirty="0">
                <a:solidFill>
                  <a:schemeClr val="bg1"/>
                </a:solidFill>
                <a:latin typeface="Arial" panose="020B0604020202020204" pitchFamily="34" charset="0"/>
                <a:cs typeface="Arial" panose="020B0604020202020204" pitchFamily="34" charset="0"/>
              </a:rPr>
              <a:t>ĎAKUJEME  ZA</a:t>
            </a:r>
            <a:br>
              <a:rPr lang="sk-SK" sz="4800" kern="900" dirty="0">
                <a:solidFill>
                  <a:schemeClr val="bg1"/>
                </a:solidFill>
                <a:latin typeface="Arial" panose="020B0604020202020204" pitchFamily="34" charset="0"/>
                <a:cs typeface="Arial" panose="020B0604020202020204" pitchFamily="34" charset="0"/>
              </a:rPr>
            </a:br>
            <a:r>
              <a:rPr lang="sk-SK" sz="4800" kern="900" dirty="0">
                <a:solidFill>
                  <a:schemeClr val="bg1"/>
                </a:solidFill>
                <a:latin typeface="Arial" panose="020B0604020202020204" pitchFamily="34" charset="0"/>
                <a:cs typeface="Arial" panose="020B0604020202020204" pitchFamily="34" charset="0"/>
              </a:rPr>
              <a:t>POZORNOSŤ</a:t>
            </a:r>
            <a:endParaRPr lang="x-none" sz="4800" kern="900" dirty="0">
              <a:solidFill>
                <a:schemeClr val="bg1"/>
              </a:solidFill>
              <a:latin typeface="Arial" panose="020B0604020202020204" pitchFamily="34" charset="0"/>
              <a:cs typeface="Arial" panose="020B0604020202020204" pitchFamily="34" charset="0"/>
            </a:endParaRPr>
          </a:p>
        </p:txBody>
      </p:sp>
      <p:sp>
        <p:nvSpPr>
          <p:cNvPr id="2" name="Text Placeholder 1">
            <a:extLst>
              <a:ext uri="{FF2B5EF4-FFF2-40B4-BE49-F238E27FC236}">
                <a16:creationId xmlns:a16="http://schemas.microsoft.com/office/drawing/2014/main" id="{8413E145-939D-D70E-2160-D3EDDE6C6001}"/>
              </a:ext>
            </a:extLst>
          </p:cNvPr>
          <p:cNvSpPr txBox="1">
            <a:spLocks/>
          </p:cNvSpPr>
          <p:nvPr/>
        </p:nvSpPr>
        <p:spPr>
          <a:xfrm>
            <a:off x="4822300" y="86881"/>
            <a:ext cx="3160291" cy="257366"/>
          </a:xfrm>
          <a:prstGeom prst="rect">
            <a:avLst/>
          </a:prstGeom>
        </p:spPr>
        <p:txBody>
          <a:bodyPr vert="horz" lIns="43989" tIns="21994" rIns="43989" bIns="21994" rtlCol="0" anchor="ctr"/>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endParaRPr lang="x-none" sz="1155"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20789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5"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344063" y="511445"/>
            <a:ext cx="8056019" cy="4129924"/>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r>
              <a:rPr lang="sk-SK" sz="2200" b="1" kern="0" dirty="0">
                <a:solidFill>
                  <a:srgbClr val="000000"/>
                </a:solidFill>
                <a:latin typeface="Arial" panose="020B0604020202020204" pitchFamily="34" charset="0"/>
                <a:cs typeface="Arial" panose="020B0604020202020204" pitchFamily="34" charset="0"/>
              </a:rPr>
              <a:t>Návrh revízie Programu Slovensko – CP4 </a:t>
            </a:r>
          </a:p>
          <a:p>
            <a:pPr marL="274634" lvl="1" algn="just" defTabSz="914378">
              <a:buSzPct val="100000"/>
              <a:tabLst>
                <a:tab pos="985814" algn="l"/>
                <a:tab pos="1523962" algn="l"/>
              </a:tabLst>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4848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5"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344063" y="511445"/>
            <a:ext cx="8056019" cy="3769187"/>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41" algn="ctr" defTabSz="914378">
              <a:tabLst>
                <a:tab pos="803255" algn="l"/>
                <a:tab pos="1523962" algn="l"/>
              </a:tabLst>
              <a:defRPr sz="1800" b="0" i="0" u="none" strike="noStrike" kern="0" cap="none" spc="0" baseline="0">
                <a:solidFill>
                  <a:srgbClr val="000000"/>
                </a:solidFill>
                <a:uFillTx/>
              </a:defRPr>
            </a:pPr>
            <a:r>
              <a:rPr lang="pt-BR" sz="2000" b="1" kern="0" dirty="0">
                <a:solidFill>
                  <a:srgbClr val="000000"/>
                </a:solidFill>
                <a:latin typeface="Arial" panose="020B0604020202020204" pitchFamily="34" charset="0"/>
                <a:cs typeface="Arial" panose="020B0604020202020204" pitchFamily="34" charset="0"/>
              </a:rPr>
              <a:t>Implementácia CP4 k </a:t>
            </a:r>
            <a:r>
              <a:rPr lang="sk-SK" sz="2000" b="1" kern="0" dirty="0">
                <a:solidFill>
                  <a:srgbClr val="000000"/>
                </a:solidFill>
                <a:latin typeface="Arial" panose="020B0604020202020204" pitchFamily="34" charset="0"/>
                <a:cs typeface="Arial" panose="020B0604020202020204" pitchFamily="34" charset="0"/>
              </a:rPr>
              <a:t>30</a:t>
            </a:r>
            <a:r>
              <a:rPr lang="pt-BR" sz="2000" b="1" kern="0" dirty="0">
                <a:solidFill>
                  <a:srgbClr val="000000"/>
                </a:solidFill>
                <a:latin typeface="Arial" panose="020B0604020202020204" pitchFamily="34" charset="0"/>
                <a:cs typeface="Arial" panose="020B0604020202020204" pitchFamily="34" charset="0"/>
              </a:rPr>
              <a:t>.</a:t>
            </a:r>
            <a:r>
              <a:rPr lang="sk-SK" sz="2000" b="1" kern="0" dirty="0">
                <a:solidFill>
                  <a:srgbClr val="000000"/>
                </a:solidFill>
                <a:latin typeface="Arial" panose="020B0604020202020204" pitchFamily="34" charset="0"/>
                <a:cs typeface="Arial" panose="020B0604020202020204" pitchFamily="34" charset="0"/>
              </a:rPr>
              <a:t>10</a:t>
            </a:r>
            <a:r>
              <a:rPr lang="pt-BR" sz="2000" b="1" kern="0" dirty="0">
                <a:solidFill>
                  <a:srgbClr val="000000"/>
                </a:solidFill>
                <a:latin typeface="Arial" panose="020B0604020202020204" pitchFamily="34" charset="0"/>
                <a:cs typeface="Arial" panose="020B0604020202020204" pitchFamily="34" charset="0"/>
              </a:rPr>
              <a:t>.2025</a:t>
            </a:r>
          </a:p>
          <a:p>
            <a:pPr marL="361941" algn="ctr" defTabSz="914378">
              <a:tabLst>
                <a:tab pos="803255" algn="l"/>
                <a:tab pos="1523962" algn="l"/>
              </a:tabLst>
              <a:defRPr sz="1800" b="0" i="0" u="none" strike="noStrike" kern="0" cap="none" spc="0" baseline="0">
                <a:solidFill>
                  <a:srgbClr val="000000"/>
                </a:solidFill>
                <a:uFillTx/>
              </a:defRPr>
            </a:pPr>
            <a:r>
              <a:rPr lang="pt-BR" sz="1800" b="1" kern="0" dirty="0">
                <a:solidFill>
                  <a:srgbClr val="000000"/>
                </a:solidFill>
                <a:latin typeface="Arial" panose="020B0604020202020204" pitchFamily="34" charset="0"/>
                <a:cs typeface="Arial" panose="020B0604020202020204" pitchFamily="34" charset="0"/>
              </a:rPr>
              <a:t>(celková alokácia 3 2</a:t>
            </a:r>
            <a:r>
              <a:rPr lang="sk-SK" sz="1800" b="1" kern="0" dirty="0">
                <a:solidFill>
                  <a:srgbClr val="000000"/>
                </a:solidFill>
                <a:latin typeface="Arial" panose="020B0604020202020204" pitchFamily="34" charset="0"/>
                <a:cs typeface="Arial" panose="020B0604020202020204" pitchFamily="34" charset="0"/>
              </a:rPr>
              <a:t>20</a:t>
            </a:r>
            <a:r>
              <a:rPr lang="pt-BR" sz="1800" b="1" kern="0" dirty="0">
                <a:solidFill>
                  <a:srgbClr val="000000"/>
                </a:solidFill>
                <a:latin typeface="Arial" panose="020B0604020202020204" pitchFamily="34" charset="0"/>
                <a:cs typeface="Arial" panose="020B0604020202020204" pitchFamily="34" charset="0"/>
              </a:rPr>
              <a:t> </a:t>
            </a:r>
            <a:r>
              <a:rPr lang="sk-SK" sz="1800" b="1" kern="0" dirty="0">
                <a:solidFill>
                  <a:srgbClr val="000000"/>
                </a:solidFill>
                <a:latin typeface="Arial" panose="020B0604020202020204" pitchFamily="34" charset="0"/>
                <a:cs typeface="Arial" panose="020B0604020202020204" pitchFamily="34" charset="0"/>
              </a:rPr>
              <a:t>290</a:t>
            </a:r>
            <a:r>
              <a:rPr lang="pt-BR" sz="1800" b="1" kern="0" dirty="0">
                <a:solidFill>
                  <a:srgbClr val="000000"/>
                </a:solidFill>
                <a:latin typeface="Arial" panose="020B0604020202020204" pitchFamily="34" charset="0"/>
                <a:cs typeface="Arial" panose="020B0604020202020204" pitchFamily="34" charset="0"/>
              </a:rPr>
              <a:t> </a:t>
            </a:r>
            <a:r>
              <a:rPr lang="sk-SK" sz="1800" b="1" kern="0" dirty="0">
                <a:solidFill>
                  <a:srgbClr val="000000"/>
                </a:solidFill>
                <a:latin typeface="Arial" panose="020B0604020202020204" pitchFamily="34" charset="0"/>
                <a:cs typeface="Arial" panose="020B0604020202020204" pitchFamily="34" charset="0"/>
              </a:rPr>
              <a:t>528</a:t>
            </a:r>
            <a:r>
              <a:rPr lang="pt-BR" sz="1800" b="1" kern="0" dirty="0">
                <a:solidFill>
                  <a:srgbClr val="000000"/>
                </a:solidFill>
                <a:latin typeface="Arial" panose="020B0604020202020204" pitchFamily="34" charset="0"/>
                <a:cs typeface="Arial" panose="020B0604020202020204" pitchFamily="34" charset="0"/>
              </a:rPr>
              <a:t> €)</a:t>
            </a: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446079" lvl="1" indent="-171446" algn="just" defTabSz="914378">
              <a:buSzPct val="100000"/>
              <a:buFont typeface="Arial" pitchFamily="34"/>
              <a:buChar char="•"/>
              <a:tabLst>
                <a:tab pos="985814" algn="l"/>
                <a:tab pos="1523962" algn="l"/>
              </a:tabLst>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p:txBody>
      </p:sp>
      <p:sp>
        <p:nvSpPr>
          <p:cNvPr id="8" name="Prstenec 23"/>
          <p:cNvSpPr/>
          <p:nvPr/>
        </p:nvSpPr>
        <p:spPr>
          <a:xfrm>
            <a:off x="870589" y="1332714"/>
            <a:ext cx="1728000" cy="1692000"/>
          </a:xfrm>
          <a:custGeom>
            <a:avLst/>
            <a:gdLst>
              <a:gd name="f0" fmla="val 21600000"/>
              <a:gd name="f1" fmla="val 10800000"/>
              <a:gd name="f2" fmla="val 5400000"/>
              <a:gd name="f3" fmla="val 180"/>
              <a:gd name="f4" fmla="val w"/>
              <a:gd name="f5" fmla="val h"/>
              <a:gd name="f6" fmla="val ss"/>
              <a:gd name="f7" fmla="val 0"/>
              <a:gd name="f8" fmla="*/ 5419351 1 1725033"/>
              <a:gd name="f9" fmla="+- 0 0 21600000"/>
              <a:gd name="f10" fmla="val 2591"/>
              <a:gd name="f11" fmla="+- 0 0 -360"/>
              <a:gd name="f12" fmla="+- 0 0 -180"/>
              <a:gd name="f13" fmla="abs f4"/>
              <a:gd name="f14" fmla="abs f5"/>
              <a:gd name="f15" fmla="abs f6"/>
              <a:gd name="f16" fmla="+- 2700000 f2 0"/>
              <a:gd name="f17" fmla="*/ f11 f1 1"/>
              <a:gd name="f18" fmla="*/ f12 f1 1"/>
              <a:gd name="f19" fmla="?: f13 f4 1"/>
              <a:gd name="f20" fmla="?: f14 f5 1"/>
              <a:gd name="f21" fmla="?: f15 f6 1"/>
              <a:gd name="f22" fmla="+- f16 0 f2"/>
              <a:gd name="f23" fmla="*/ f17 1 f3"/>
              <a:gd name="f24" fmla="*/ f18 1 f3"/>
              <a:gd name="f25" fmla="*/ f19 1 21600"/>
              <a:gd name="f26" fmla="*/ f20 1 21600"/>
              <a:gd name="f27" fmla="*/ 21600 f19 1"/>
              <a:gd name="f28" fmla="*/ 21600 f20 1"/>
              <a:gd name="f29" fmla="+- f22 f2 0"/>
              <a:gd name="f30" fmla="+- f23 0 f2"/>
              <a:gd name="f31" fmla="+- f24 0 f2"/>
              <a:gd name="f32" fmla="min f26 f25"/>
              <a:gd name="f33" fmla="*/ f27 1 f21"/>
              <a:gd name="f34" fmla="*/ f28 1 f21"/>
              <a:gd name="f35" fmla="*/ f29 f8 1"/>
              <a:gd name="f36" fmla="val f33"/>
              <a:gd name="f37" fmla="val f34"/>
              <a:gd name="f38" fmla="*/ f35 1 f1"/>
              <a:gd name="f39" fmla="*/ f7 f32 1"/>
              <a:gd name="f40" fmla="+- f37 0 f7"/>
              <a:gd name="f41" fmla="+- f36 0 f7"/>
              <a:gd name="f42" fmla="+- 0 0 f38"/>
              <a:gd name="f43" fmla="*/ f40 1 2"/>
              <a:gd name="f44" fmla="*/ f41 1 2"/>
              <a:gd name="f45" fmla="min f41 f40"/>
              <a:gd name="f46" fmla="+- 0 0 f42"/>
              <a:gd name="f47" fmla="+- f7 f43 0"/>
              <a:gd name="f48" fmla="+- f7 f44 0"/>
              <a:gd name="f49" fmla="*/ f45 f10 1"/>
              <a:gd name="f50" fmla="*/ f46 f1 1"/>
              <a:gd name="f51" fmla="*/ f44 f32 1"/>
              <a:gd name="f52" fmla="*/ f43 f32 1"/>
              <a:gd name="f53" fmla="*/ f49 1 100000"/>
              <a:gd name="f54" fmla="*/ f50 1 f8"/>
              <a:gd name="f55" fmla="*/ f47 f32 1"/>
              <a:gd name="f56" fmla="+- f44 0 f53"/>
              <a:gd name="f57" fmla="+- f43 0 f53"/>
              <a:gd name="f58" fmla="+- f54 0 f2"/>
              <a:gd name="f59" fmla="*/ f53 f32 1"/>
              <a:gd name="f60" fmla="cos 1 f58"/>
              <a:gd name="f61" fmla="sin 1 f58"/>
              <a:gd name="f62" fmla="*/ f56 f32 1"/>
              <a:gd name="f63" fmla="*/ f57 f32 1"/>
              <a:gd name="f64" fmla="+- 0 0 f60"/>
              <a:gd name="f65" fmla="+- 0 0 f61"/>
              <a:gd name="f66" fmla="+- 0 0 f64"/>
              <a:gd name="f67" fmla="+- 0 0 f65"/>
              <a:gd name="f68" fmla="val f66"/>
              <a:gd name="f69" fmla="val f67"/>
              <a:gd name="f70" fmla="*/ f68 f44 1"/>
              <a:gd name="f71" fmla="*/ f69 f43 1"/>
              <a:gd name="f72" fmla="+- f48 0 f70"/>
              <a:gd name="f73" fmla="+- f48 f70 0"/>
              <a:gd name="f74" fmla="+- f47 0 f71"/>
              <a:gd name="f75" fmla="+- f47 f71 0"/>
              <a:gd name="f76" fmla="*/ f72 f32 1"/>
              <a:gd name="f77" fmla="*/ f74 f32 1"/>
              <a:gd name="f78" fmla="*/ f73 f32 1"/>
              <a:gd name="f79" fmla="*/ f75 f32 1"/>
            </a:gdLst>
            <a:ahLst/>
            <a:cxnLst>
              <a:cxn ang="3cd4">
                <a:pos x="hc" y="t"/>
              </a:cxn>
              <a:cxn ang="0">
                <a:pos x="r" y="vc"/>
              </a:cxn>
              <a:cxn ang="cd4">
                <a:pos x="hc" y="b"/>
              </a:cxn>
              <a:cxn ang="cd2">
                <a:pos x="l" y="vc"/>
              </a:cxn>
              <a:cxn ang="f30">
                <a:pos x="f76" y="f77"/>
              </a:cxn>
              <a:cxn ang="f31">
                <a:pos x="f76" y="f79"/>
              </a:cxn>
              <a:cxn ang="f31">
                <a:pos x="f78" y="f79"/>
              </a:cxn>
              <a:cxn ang="f30">
                <a:pos x="f78" y="f77"/>
              </a:cxn>
            </a:cxnLst>
            <a:rect l="f76" t="f77" r="f78" b="f79"/>
            <a:pathLst>
              <a:path>
                <a:moveTo>
                  <a:pt x="f39" y="f55"/>
                </a:moveTo>
                <a:arcTo wR="f51" hR="f52" stAng="f1" swAng="f0"/>
                <a:close/>
                <a:moveTo>
                  <a:pt x="f59" y="f55"/>
                </a:moveTo>
                <a:arcTo wR="f62" hR="f63" stAng="f1" swAng="f9"/>
                <a:close/>
              </a:path>
            </a:pathLst>
          </a:custGeom>
          <a:solidFill>
            <a:schemeClr val="bg1">
              <a:lumMod val="85000"/>
            </a:schemeClr>
          </a:solidFill>
          <a:ln w="12701" cap="flat">
            <a:solidFill>
              <a:schemeClr val="bg1">
                <a:lumMod val="85000"/>
              </a:schemeClr>
            </a:solidFill>
            <a:prstDash val="solid"/>
            <a:miter/>
          </a:ln>
        </p:spPr>
        <p:txBody>
          <a:bodyPr vert="horz" wrap="square" lIns="91440" tIns="45720" rIns="91440" bIns="45720" anchor="ctr" anchorCtr="1" compatLnSpc="1">
            <a:noAutofit/>
          </a:bodyPr>
          <a:lstStyle/>
          <a:p>
            <a:pPr algn="ctr" defTabSz="914378">
              <a:defRPr sz="1800" b="0" i="0" u="none" strike="noStrike" kern="0" cap="none" spc="0" baseline="0">
                <a:solidFill>
                  <a:srgbClr val="000000"/>
                </a:solidFill>
                <a:uFillTx/>
              </a:defRPr>
            </a:pPr>
            <a:endParaRPr lang="sk-SK" sz="1400" kern="0" dirty="0">
              <a:solidFill>
                <a:srgbClr val="004C96"/>
              </a:solidFill>
              <a:latin typeface="Calibri"/>
            </a:endParaRPr>
          </a:p>
        </p:txBody>
      </p:sp>
      <p:pic>
        <p:nvPicPr>
          <p:cNvPr id="9" name="Obrázok 8"/>
          <p:cNvPicPr>
            <a:picLocks noChangeAspect="1"/>
          </p:cNvPicPr>
          <p:nvPr/>
        </p:nvPicPr>
        <p:blipFill>
          <a:blip r:embed="rId4"/>
          <a:stretch>
            <a:fillRect/>
          </a:stretch>
        </p:blipFill>
        <p:spPr>
          <a:xfrm>
            <a:off x="1534686" y="1782714"/>
            <a:ext cx="399808" cy="396000"/>
          </a:xfrm>
          <a:prstGeom prst="rect">
            <a:avLst/>
          </a:prstGeom>
        </p:spPr>
      </p:pic>
      <p:sp>
        <p:nvSpPr>
          <p:cNvPr id="11" name="Zástupný objekt pre text 3"/>
          <p:cNvSpPr txBox="1"/>
          <p:nvPr/>
        </p:nvSpPr>
        <p:spPr>
          <a:xfrm>
            <a:off x="618588" y="3098674"/>
            <a:ext cx="2232000" cy="1181957"/>
          </a:xfrm>
          <a:prstGeom prst="rect">
            <a:avLst/>
          </a:prstGeom>
          <a:solidFill>
            <a:schemeClr val="bg1">
              <a:lumMod val="85000"/>
            </a:schemeClr>
          </a:solidFill>
          <a:ln w="12701" cap="flat">
            <a:solidFill>
              <a:schemeClr val="bg1">
                <a:lumMod val="85000"/>
              </a:schemeClr>
            </a:solidFill>
            <a:prstDash val="solid"/>
            <a:miter/>
          </a:ln>
        </p:spPr>
        <p:txBody>
          <a:bodyPr vert="horz" wrap="square" lIns="91440" tIns="45720" rIns="91440" bIns="45720" anchor="t" anchorCtr="1" compatLnSpc="1">
            <a:noAutofit/>
          </a:bodyPr>
          <a:lstStyle/>
          <a:p>
            <a:pPr algn="ctr" defTabSz="914378" fontAlgn="ctr">
              <a:spcBef>
                <a:spcPts val="600"/>
              </a:spcBef>
              <a:defRPr sz="1800" b="0" i="0" u="none" strike="noStrike" kern="0" cap="none" spc="0" baseline="0">
                <a:solidFill>
                  <a:srgbClr val="000000"/>
                </a:solidFill>
                <a:uFillTx/>
              </a:defRPr>
            </a:pPr>
            <a:r>
              <a:rPr lang="sk-SK" sz="1400" b="1" dirty="0">
                <a:solidFill>
                  <a:srgbClr val="000000"/>
                </a:solidFill>
                <a:latin typeface="Arial" panose="020B0604020202020204" pitchFamily="34" charset="0"/>
                <a:cs typeface="Arial" panose="020B0604020202020204" pitchFamily="34" charset="0"/>
              </a:rPr>
              <a:t>119 vyhlásených </a:t>
            </a:r>
          </a:p>
          <a:p>
            <a:pPr algn="ctr" defTabSz="914378" fontAlgn="ctr">
              <a:defRPr sz="1800" b="0" i="0" u="none" strike="noStrike" kern="0" cap="none" spc="0" baseline="0">
                <a:solidFill>
                  <a:srgbClr val="000000"/>
                </a:solidFill>
                <a:uFillTx/>
              </a:defRPr>
            </a:pPr>
            <a:r>
              <a:rPr lang="sk-SK" sz="1400" b="1" dirty="0">
                <a:solidFill>
                  <a:srgbClr val="000000"/>
                </a:solidFill>
                <a:latin typeface="Arial" panose="020B0604020202020204" pitchFamily="34" charset="0"/>
                <a:cs typeface="Arial" panose="020B0604020202020204" pitchFamily="34" charset="0"/>
              </a:rPr>
              <a:t>výziev </a:t>
            </a:r>
          </a:p>
          <a:p>
            <a:pPr algn="ctr" defTabSz="914378" fontAlgn="ctr">
              <a:spcBef>
                <a:spcPts val="600"/>
              </a:spcBef>
              <a:defRPr sz="1800" b="0" i="0" u="none" strike="noStrike" kern="0" cap="none" spc="0" baseline="0">
                <a:solidFill>
                  <a:srgbClr val="000000"/>
                </a:solidFill>
                <a:uFillTx/>
              </a:defRPr>
            </a:pPr>
            <a:r>
              <a:rPr lang="sk-SK" sz="1400" b="1" kern="0" dirty="0">
                <a:solidFill>
                  <a:srgbClr val="000000"/>
                </a:solidFill>
                <a:latin typeface="Arial" panose="020B0604020202020204" pitchFamily="34" charset="0"/>
                <a:cs typeface="Arial" panose="020B0604020202020204" pitchFamily="34" charset="0"/>
              </a:rPr>
              <a:t>2 750 811 442 </a:t>
            </a:r>
            <a:r>
              <a:rPr lang="sk-SK" sz="1400" b="1" dirty="0">
                <a:solidFill>
                  <a:srgbClr val="000000"/>
                </a:solidFill>
                <a:latin typeface="Arial" panose="020B0604020202020204" pitchFamily="34" charset="0"/>
                <a:cs typeface="Arial" panose="020B0604020202020204" pitchFamily="34" charset="0"/>
              </a:rPr>
              <a:t>€ </a:t>
            </a:r>
          </a:p>
          <a:p>
            <a:pPr algn="ctr" defTabSz="914378" fontAlgn="ctr">
              <a:spcBef>
                <a:spcPts val="600"/>
              </a:spcBef>
              <a:defRPr sz="1800" b="0" i="0" u="none" strike="noStrike" kern="0" cap="none" spc="0" baseline="0">
                <a:solidFill>
                  <a:srgbClr val="000000"/>
                </a:solidFill>
                <a:uFillTx/>
              </a:defRPr>
            </a:pPr>
            <a:r>
              <a:rPr lang="sk-SK" sz="1400" b="1" dirty="0">
                <a:solidFill>
                  <a:srgbClr val="000000"/>
                </a:solidFill>
                <a:latin typeface="Arial" panose="020B0604020202020204" pitchFamily="34" charset="0"/>
                <a:cs typeface="Arial" panose="020B0604020202020204" pitchFamily="34" charset="0"/>
              </a:rPr>
              <a:t>85,42 % z alokácie</a:t>
            </a:r>
          </a:p>
        </p:txBody>
      </p:sp>
      <p:sp>
        <p:nvSpPr>
          <p:cNvPr id="12" name="Prstenec 28"/>
          <p:cNvSpPr/>
          <p:nvPr/>
        </p:nvSpPr>
        <p:spPr>
          <a:xfrm>
            <a:off x="3549387" y="1332714"/>
            <a:ext cx="1728000" cy="1692000"/>
          </a:xfrm>
          <a:custGeom>
            <a:avLst/>
            <a:gdLst>
              <a:gd name="f0" fmla="val 21600000"/>
              <a:gd name="f1" fmla="val 10800000"/>
              <a:gd name="f2" fmla="val 5400000"/>
              <a:gd name="f3" fmla="val 180"/>
              <a:gd name="f4" fmla="val w"/>
              <a:gd name="f5" fmla="val h"/>
              <a:gd name="f6" fmla="val ss"/>
              <a:gd name="f7" fmla="val 0"/>
              <a:gd name="f8" fmla="*/ 5419351 1 1725033"/>
              <a:gd name="f9" fmla="+- 0 0 21600000"/>
              <a:gd name="f10" fmla="val 2239"/>
              <a:gd name="f11" fmla="+- 0 0 -360"/>
              <a:gd name="f12" fmla="+- 0 0 -180"/>
              <a:gd name="f13" fmla="abs f4"/>
              <a:gd name="f14" fmla="abs f5"/>
              <a:gd name="f15" fmla="abs f6"/>
              <a:gd name="f16" fmla="+- 2700000 f2 0"/>
              <a:gd name="f17" fmla="*/ f11 f1 1"/>
              <a:gd name="f18" fmla="*/ f12 f1 1"/>
              <a:gd name="f19" fmla="?: f13 f4 1"/>
              <a:gd name="f20" fmla="?: f14 f5 1"/>
              <a:gd name="f21" fmla="?: f15 f6 1"/>
              <a:gd name="f22" fmla="+- f16 0 f2"/>
              <a:gd name="f23" fmla="*/ f17 1 f3"/>
              <a:gd name="f24" fmla="*/ f18 1 f3"/>
              <a:gd name="f25" fmla="*/ f19 1 21600"/>
              <a:gd name="f26" fmla="*/ f20 1 21600"/>
              <a:gd name="f27" fmla="*/ 21600 f19 1"/>
              <a:gd name="f28" fmla="*/ 21600 f20 1"/>
              <a:gd name="f29" fmla="+- f22 f2 0"/>
              <a:gd name="f30" fmla="+- f23 0 f2"/>
              <a:gd name="f31" fmla="+- f24 0 f2"/>
              <a:gd name="f32" fmla="min f26 f25"/>
              <a:gd name="f33" fmla="*/ f27 1 f21"/>
              <a:gd name="f34" fmla="*/ f28 1 f21"/>
              <a:gd name="f35" fmla="*/ f29 f8 1"/>
              <a:gd name="f36" fmla="val f33"/>
              <a:gd name="f37" fmla="val f34"/>
              <a:gd name="f38" fmla="*/ f35 1 f1"/>
              <a:gd name="f39" fmla="*/ f7 f32 1"/>
              <a:gd name="f40" fmla="+- f37 0 f7"/>
              <a:gd name="f41" fmla="+- f36 0 f7"/>
              <a:gd name="f42" fmla="+- 0 0 f38"/>
              <a:gd name="f43" fmla="*/ f40 1 2"/>
              <a:gd name="f44" fmla="*/ f41 1 2"/>
              <a:gd name="f45" fmla="min f41 f40"/>
              <a:gd name="f46" fmla="+- 0 0 f42"/>
              <a:gd name="f47" fmla="+- f7 f43 0"/>
              <a:gd name="f48" fmla="+- f7 f44 0"/>
              <a:gd name="f49" fmla="*/ f45 f10 1"/>
              <a:gd name="f50" fmla="*/ f46 f1 1"/>
              <a:gd name="f51" fmla="*/ f44 f32 1"/>
              <a:gd name="f52" fmla="*/ f43 f32 1"/>
              <a:gd name="f53" fmla="*/ f49 1 100000"/>
              <a:gd name="f54" fmla="*/ f50 1 f8"/>
              <a:gd name="f55" fmla="*/ f47 f32 1"/>
              <a:gd name="f56" fmla="+- f44 0 f53"/>
              <a:gd name="f57" fmla="+- f43 0 f53"/>
              <a:gd name="f58" fmla="+- f54 0 f2"/>
              <a:gd name="f59" fmla="*/ f53 f32 1"/>
              <a:gd name="f60" fmla="cos 1 f58"/>
              <a:gd name="f61" fmla="sin 1 f58"/>
              <a:gd name="f62" fmla="*/ f56 f32 1"/>
              <a:gd name="f63" fmla="*/ f57 f32 1"/>
              <a:gd name="f64" fmla="+- 0 0 f60"/>
              <a:gd name="f65" fmla="+- 0 0 f61"/>
              <a:gd name="f66" fmla="+- 0 0 f64"/>
              <a:gd name="f67" fmla="+- 0 0 f65"/>
              <a:gd name="f68" fmla="val f66"/>
              <a:gd name="f69" fmla="val f67"/>
              <a:gd name="f70" fmla="*/ f68 f44 1"/>
              <a:gd name="f71" fmla="*/ f69 f43 1"/>
              <a:gd name="f72" fmla="+- f48 0 f70"/>
              <a:gd name="f73" fmla="+- f48 f70 0"/>
              <a:gd name="f74" fmla="+- f47 0 f71"/>
              <a:gd name="f75" fmla="+- f47 f71 0"/>
              <a:gd name="f76" fmla="*/ f72 f32 1"/>
              <a:gd name="f77" fmla="*/ f74 f32 1"/>
              <a:gd name="f78" fmla="*/ f73 f32 1"/>
              <a:gd name="f79" fmla="*/ f75 f32 1"/>
            </a:gdLst>
            <a:ahLst/>
            <a:cxnLst>
              <a:cxn ang="3cd4">
                <a:pos x="hc" y="t"/>
              </a:cxn>
              <a:cxn ang="0">
                <a:pos x="r" y="vc"/>
              </a:cxn>
              <a:cxn ang="cd4">
                <a:pos x="hc" y="b"/>
              </a:cxn>
              <a:cxn ang="cd2">
                <a:pos x="l" y="vc"/>
              </a:cxn>
              <a:cxn ang="f30">
                <a:pos x="f76" y="f77"/>
              </a:cxn>
              <a:cxn ang="f31">
                <a:pos x="f76" y="f79"/>
              </a:cxn>
              <a:cxn ang="f31">
                <a:pos x="f78" y="f79"/>
              </a:cxn>
              <a:cxn ang="f30">
                <a:pos x="f78" y="f77"/>
              </a:cxn>
            </a:cxnLst>
            <a:rect l="f76" t="f77" r="f78" b="f79"/>
            <a:pathLst>
              <a:path>
                <a:moveTo>
                  <a:pt x="f39" y="f55"/>
                </a:moveTo>
                <a:arcTo wR="f51" hR="f52" stAng="f1" swAng="f0"/>
                <a:close/>
                <a:moveTo>
                  <a:pt x="f59" y="f55"/>
                </a:moveTo>
                <a:arcTo wR="f62" hR="f63" stAng="f1" swAng="f9"/>
                <a:close/>
              </a:path>
            </a:pathLst>
          </a:custGeom>
          <a:solidFill>
            <a:schemeClr val="tx2">
              <a:lumMod val="25000"/>
              <a:lumOff val="75000"/>
            </a:schemeClr>
          </a:solidFill>
          <a:ln w="12701" cap="flat">
            <a:solidFill>
              <a:schemeClr val="tx2">
                <a:lumMod val="25000"/>
                <a:lumOff val="75000"/>
              </a:schemeClr>
            </a:solidFill>
            <a:prstDash val="solid"/>
            <a:miter/>
          </a:ln>
        </p:spPr>
        <p:txBody>
          <a:bodyPr vert="horz" wrap="square" lIns="91440" tIns="45720" rIns="91440" bIns="45720" anchor="ctr" anchorCtr="1" compatLnSpc="1">
            <a:noAutofit/>
          </a:bodyPr>
          <a:lstStyle/>
          <a:p>
            <a:pPr algn="ctr" defTabSz="914378">
              <a:defRPr sz="1800" b="0" i="0" u="none" strike="noStrike" kern="0" cap="none" spc="0" baseline="0">
                <a:solidFill>
                  <a:srgbClr val="000000"/>
                </a:solidFill>
                <a:uFillTx/>
              </a:defRPr>
            </a:pPr>
            <a:endParaRPr lang="sk-SK" sz="1400" kern="0">
              <a:solidFill>
                <a:srgbClr val="004C96"/>
              </a:solidFill>
              <a:latin typeface="Arial"/>
            </a:endParaRPr>
          </a:p>
        </p:txBody>
      </p:sp>
      <p:pic>
        <p:nvPicPr>
          <p:cNvPr id="13" name="Obrázok 12"/>
          <p:cNvPicPr>
            <a:picLocks noChangeAspect="1"/>
          </p:cNvPicPr>
          <p:nvPr/>
        </p:nvPicPr>
        <p:blipFill>
          <a:blip r:embed="rId5"/>
          <a:stretch>
            <a:fillRect/>
          </a:stretch>
        </p:blipFill>
        <p:spPr>
          <a:xfrm>
            <a:off x="4102071" y="1768979"/>
            <a:ext cx="540000" cy="459473"/>
          </a:xfrm>
          <a:prstGeom prst="rect">
            <a:avLst/>
          </a:prstGeom>
        </p:spPr>
      </p:pic>
      <p:sp>
        <p:nvSpPr>
          <p:cNvPr id="15" name="BlokTextu 29"/>
          <p:cNvSpPr txBox="1"/>
          <p:nvPr/>
        </p:nvSpPr>
        <p:spPr>
          <a:xfrm>
            <a:off x="3513387" y="2265111"/>
            <a:ext cx="1800000" cy="338554"/>
          </a:xfrm>
          <a:prstGeom prst="rect">
            <a:avLst/>
          </a:prstGeom>
          <a:noFill/>
          <a:ln cap="flat">
            <a:noFill/>
          </a:ln>
        </p:spPr>
        <p:txBody>
          <a:bodyPr vert="horz" wrap="square" lIns="91440" tIns="45720" rIns="91440" bIns="45720" anchor="t" anchorCtr="1" compatLnSpc="1">
            <a:spAutoFit/>
          </a:bodyPr>
          <a:lstStyle/>
          <a:p>
            <a:pPr algn="ctr" defTabSz="914378">
              <a:defRPr sz="1800" b="0" i="0" u="none" strike="noStrike" kern="0" cap="none" spc="0" baseline="0">
                <a:solidFill>
                  <a:srgbClr val="000000"/>
                </a:solidFill>
                <a:uFillTx/>
              </a:defRPr>
            </a:pPr>
            <a:r>
              <a:rPr lang="sk-SK" sz="1600" b="1" dirty="0">
                <a:solidFill>
                  <a:schemeClr val="tx2">
                    <a:lumMod val="25000"/>
                    <a:lumOff val="75000"/>
                  </a:schemeClr>
                </a:solidFill>
                <a:latin typeface="Arial" panose="020B0604020202020204" pitchFamily="34" charset="0"/>
                <a:cs typeface="Arial" panose="020B0604020202020204" pitchFamily="34" charset="0"/>
              </a:rPr>
              <a:t>Kontrahovanie</a:t>
            </a:r>
          </a:p>
        </p:txBody>
      </p:sp>
      <p:sp>
        <p:nvSpPr>
          <p:cNvPr id="16" name="Obdĺžnik 15"/>
          <p:cNvSpPr/>
          <p:nvPr/>
        </p:nvSpPr>
        <p:spPr>
          <a:xfrm>
            <a:off x="1364937" y="2252675"/>
            <a:ext cx="739305" cy="369332"/>
          </a:xfrm>
          <a:prstGeom prst="rect">
            <a:avLst/>
          </a:prstGeom>
        </p:spPr>
        <p:txBody>
          <a:bodyPr wrap="none">
            <a:spAutoFit/>
          </a:bodyPr>
          <a:lstStyle/>
          <a:p>
            <a:pPr algn="ctr" defTabSz="914378">
              <a:defRPr sz="1800" b="0" i="0" u="none" strike="noStrike" kern="0" cap="none" spc="0" baseline="0">
                <a:solidFill>
                  <a:srgbClr val="000000"/>
                </a:solidFill>
                <a:uFillTx/>
              </a:defRPr>
            </a:pPr>
            <a:r>
              <a:rPr lang="sk-SK" b="1" dirty="0">
                <a:solidFill>
                  <a:schemeClr val="bg1">
                    <a:lumMod val="75000"/>
                  </a:schemeClr>
                </a:solidFill>
                <a:latin typeface="Calibri"/>
                <a:cs typeface="Arial" pitchFamily="34"/>
              </a:rPr>
              <a:t>Výzvy</a:t>
            </a:r>
          </a:p>
        </p:txBody>
      </p:sp>
      <p:sp>
        <p:nvSpPr>
          <p:cNvPr id="17" name="Prstenec 32"/>
          <p:cNvSpPr/>
          <p:nvPr/>
        </p:nvSpPr>
        <p:spPr>
          <a:xfrm>
            <a:off x="6019952" y="1332714"/>
            <a:ext cx="1728000" cy="1692000"/>
          </a:xfrm>
          <a:custGeom>
            <a:avLst/>
            <a:gdLst>
              <a:gd name="f0" fmla="val 21600000"/>
              <a:gd name="f1" fmla="val 10800000"/>
              <a:gd name="f2" fmla="val 5400000"/>
              <a:gd name="f3" fmla="val 180"/>
              <a:gd name="f4" fmla="val w"/>
              <a:gd name="f5" fmla="val h"/>
              <a:gd name="f6" fmla="val ss"/>
              <a:gd name="f7" fmla="val 0"/>
              <a:gd name="f8" fmla="*/ 5419351 1 1725033"/>
              <a:gd name="f9" fmla="+- 0 0 21600000"/>
              <a:gd name="f10" fmla="val 2593"/>
              <a:gd name="f11" fmla="+- 0 0 -360"/>
              <a:gd name="f12" fmla="+- 0 0 -180"/>
              <a:gd name="f13" fmla="abs f4"/>
              <a:gd name="f14" fmla="abs f5"/>
              <a:gd name="f15" fmla="abs f6"/>
              <a:gd name="f16" fmla="+- 2700000 f2 0"/>
              <a:gd name="f17" fmla="*/ f11 f1 1"/>
              <a:gd name="f18" fmla="*/ f12 f1 1"/>
              <a:gd name="f19" fmla="?: f13 f4 1"/>
              <a:gd name="f20" fmla="?: f14 f5 1"/>
              <a:gd name="f21" fmla="?: f15 f6 1"/>
              <a:gd name="f22" fmla="+- f16 0 f2"/>
              <a:gd name="f23" fmla="*/ f17 1 f3"/>
              <a:gd name="f24" fmla="*/ f18 1 f3"/>
              <a:gd name="f25" fmla="*/ f19 1 21600"/>
              <a:gd name="f26" fmla="*/ f20 1 21600"/>
              <a:gd name="f27" fmla="*/ 21600 f19 1"/>
              <a:gd name="f28" fmla="*/ 21600 f20 1"/>
              <a:gd name="f29" fmla="+- f22 f2 0"/>
              <a:gd name="f30" fmla="+- f23 0 f2"/>
              <a:gd name="f31" fmla="+- f24 0 f2"/>
              <a:gd name="f32" fmla="min f26 f25"/>
              <a:gd name="f33" fmla="*/ f27 1 f21"/>
              <a:gd name="f34" fmla="*/ f28 1 f21"/>
              <a:gd name="f35" fmla="*/ f29 f8 1"/>
              <a:gd name="f36" fmla="val f33"/>
              <a:gd name="f37" fmla="val f34"/>
              <a:gd name="f38" fmla="*/ f35 1 f1"/>
              <a:gd name="f39" fmla="*/ f7 f32 1"/>
              <a:gd name="f40" fmla="+- f37 0 f7"/>
              <a:gd name="f41" fmla="+- f36 0 f7"/>
              <a:gd name="f42" fmla="+- 0 0 f38"/>
              <a:gd name="f43" fmla="*/ f40 1 2"/>
              <a:gd name="f44" fmla="*/ f41 1 2"/>
              <a:gd name="f45" fmla="min f41 f40"/>
              <a:gd name="f46" fmla="+- 0 0 f42"/>
              <a:gd name="f47" fmla="+- f7 f43 0"/>
              <a:gd name="f48" fmla="+- f7 f44 0"/>
              <a:gd name="f49" fmla="*/ f45 f10 1"/>
              <a:gd name="f50" fmla="*/ f46 f1 1"/>
              <a:gd name="f51" fmla="*/ f44 f32 1"/>
              <a:gd name="f52" fmla="*/ f43 f32 1"/>
              <a:gd name="f53" fmla="*/ f49 1 100000"/>
              <a:gd name="f54" fmla="*/ f50 1 f8"/>
              <a:gd name="f55" fmla="*/ f47 f32 1"/>
              <a:gd name="f56" fmla="+- f44 0 f53"/>
              <a:gd name="f57" fmla="+- f43 0 f53"/>
              <a:gd name="f58" fmla="+- f54 0 f2"/>
              <a:gd name="f59" fmla="*/ f53 f32 1"/>
              <a:gd name="f60" fmla="cos 1 f58"/>
              <a:gd name="f61" fmla="sin 1 f58"/>
              <a:gd name="f62" fmla="*/ f56 f32 1"/>
              <a:gd name="f63" fmla="*/ f57 f32 1"/>
              <a:gd name="f64" fmla="+- 0 0 f60"/>
              <a:gd name="f65" fmla="+- 0 0 f61"/>
              <a:gd name="f66" fmla="+- 0 0 f64"/>
              <a:gd name="f67" fmla="+- 0 0 f65"/>
              <a:gd name="f68" fmla="val f66"/>
              <a:gd name="f69" fmla="val f67"/>
              <a:gd name="f70" fmla="*/ f68 f44 1"/>
              <a:gd name="f71" fmla="*/ f69 f43 1"/>
              <a:gd name="f72" fmla="+- f48 0 f70"/>
              <a:gd name="f73" fmla="+- f48 f70 0"/>
              <a:gd name="f74" fmla="+- f47 0 f71"/>
              <a:gd name="f75" fmla="+- f47 f71 0"/>
              <a:gd name="f76" fmla="*/ f72 f32 1"/>
              <a:gd name="f77" fmla="*/ f74 f32 1"/>
              <a:gd name="f78" fmla="*/ f73 f32 1"/>
              <a:gd name="f79" fmla="*/ f75 f32 1"/>
            </a:gdLst>
            <a:ahLst/>
            <a:cxnLst>
              <a:cxn ang="3cd4">
                <a:pos x="hc" y="t"/>
              </a:cxn>
              <a:cxn ang="0">
                <a:pos x="r" y="vc"/>
              </a:cxn>
              <a:cxn ang="cd4">
                <a:pos x="hc" y="b"/>
              </a:cxn>
              <a:cxn ang="cd2">
                <a:pos x="l" y="vc"/>
              </a:cxn>
              <a:cxn ang="f30">
                <a:pos x="f76" y="f77"/>
              </a:cxn>
              <a:cxn ang="f31">
                <a:pos x="f76" y="f79"/>
              </a:cxn>
              <a:cxn ang="f31">
                <a:pos x="f78" y="f79"/>
              </a:cxn>
              <a:cxn ang="f30">
                <a:pos x="f78" y="f77"/>
              </a:cxn>
            </a:cxnLst>
            <a:rect l="f76" t="f77" r="f78" b="f79"/>
            <a:pathLst>
              <a:path>
                <a:moveTo>
                  <a:pt x="f39" y="f55"/>
                </a:moveTo>
                <a:arcTo wR="f51" hR="f52" stAng="f1" swAng="f0"/>
                <a:close/>
                <a:moveTo>
                  <a:pt x="f59" y="f55"/>
                </a:moveTo>
                <a:arcTo wR="f62" hR="f63" stAng="f1" swAng="f9"/>
                <a:close/>
              </a:path>
            </a:pathLst>
          </a:custGeom>
          <a:solidFill>
            <a:schemeClr val="accent6">
              <a:lumMod val="40000"/>
              <a:lumOff val="60000"/>
            </a:schemeClr>
          </a:solidFill>
          <a:ln w="12701" cap="flat">
            <a:solidFill>
              <a:schemeClr val="accent6">
                <a:lumMod val="40000"/>
                <a:lumOff val="60000"/>
              </a:schemeClr>
            </a:solidFill>
            <a:prstDash val="solid"/>
            <a:miter/>
          </a:ln>
        </p:spPr>
        <p:txBody>
          <a:bodyPr vert="horz" wrap="square" lIns="91440" tIns="45720" rIns="91440" bIns="45720" anchor="ctr" anchorCtr="1" compatLnSpc="1">
            <a:noAutofit/>
          </a:bodyPr>
          <a:lstStyle/>
          <a:p>
            <a:pPr algn="ctr" defTabSz="914378">
              <a:defRPr sz="1800" b="0" i="0" u="none" strike="noStrike" kern="0" cap="none" spc="0" baseline="0">
                <a:solidFill>
                  <a:srgbClr val="000000"/>
                </a:solidFill>
                <a:uFillTx/>
              </a:defRPr>
            </a:pPr>
            <a:endParaRPr lang="sk-SK" sz="1400" kern="0">
              <a:solidFill>
                <a:srgbClr val="004C96"/>
              </a:solidFill>
              <a:latin typeface="Arial"/>
            </a:endParaRPr>
          </a:p>
        </p:txBody>
      </p:sp>
      <p:pic>
        <p:nvPicPr>
          <p:cNvPr id="18" name="Obrázok 17"/>
          <p:cNvPicPr>
            <a:picLocks noChangeAspect="1"/>
          </p:cNvPicPr>
          <p:nvPr/>
        </p:nvPicPr>
        <p:blipFill>
          <a:blip r:embed="rId6"/>
          <a:stretch>
            <a:fillRect/>
          </a:stretch>
        </p:blipFill>
        <p:spPr>
          <a:xfrm>
            <a:off x="6617414" y="1724451"/>
            <a:ext cx="533076" cy="504000"/>
          </a:xfrm>
          <a:prstGeom prst="rect">
            <a:avLst/>
          </a:prstGeom>
        </p:spPr>
      </p:pic>
      <p:sp>
        <p:nvSpPr>
          <p:cNvPr id="19" name="Obdĺžnik 18"/>
          <p:cNvSpPr/>
          <p:nvPr/>
        </p:nvSpPr>
        <p:spPr>
          <a:xfrm>
            <a:off x="6366022" y="2249137"/>
            <a:ext cx="1035861" cy="369332"/>
          </a:xfrm>
          <a:prstGeom prst="rect">
            <a:avLst/>
          </a:prstGeom>
        </p:spPr>
        <p:txBody>
          <a:bodyPr wrap="none">
            <a:spAutoFit/>
          </a:bodyPr>
          <a:lstStyle/>
          <a:p>
            <a:pPr algn="ctr" defTabSz="914378">
              <a:defRPr sz="1800" b="0" i="0" u="none" strike="noStrike" kern="0" cap="none" spc="0" baseline="0">
                <a:solidFill>
                  <a:srgbClr val="000000"/>
                </a:solidFill>
                <a:uFillTx/>
              </a:defRPr>
            </a:pPr>
            <a:r>
              <a:rPr lang="sk-SK" b="1" dirty="0">
                <a:solidFill>
                  <a:schemeClr val="accent6">
                    <a:lumMod val="40000"/>
                    <a:lumOff val="60000"/>
                  </a:schemeClr>
                </a:solidFill>
                <a:latin typeface="Calibri"/>
              </a:rPr>
              <a:t>Čerpanie</a:t>
            </a:r>
          </a:p>
        </p:txBody>
      </p:sp>
      <p:sp>
        <p:nvSpPr>
          <p:cNvPr id="20" name="Zástupný objekt pre text 3"/>
          <p:cNvSpPr txBox="1"/>
          <p:nvPr/>
        </p:nvSpPr>
        <p:spPr>
          <a:xfrm>
            <a:off x="3275288" y="3095143"/>
            <a:ext cx="2193568" cy="1185488"/>
          </a:xfrm>
          <a:prstGeom prst="rect">
            <a:avLst/>
          </a:prstGeom>
          <a:solidFill>
            <a:schemeClr val="tx2">
              <a:lumMod val="25000"/>
              <a:lumOff val="75000"/>
            </a:schemeClr>
          </a:solidFill>
          <a:ln w="12701" cap="flat">
            <a:solidFill>
              <a:schemeClr val="tx2">
                <a:lumMod val="25000"/>
                <a:lumOff val="75000"/>
              </a:schemeClr>
            </a:solidFill>
            <a:prstDash val="solid"/>
            <a:miter/>
          </a:ln>
        </p:spPr>
        <p:txBody>
          <a:bodyPr vert="horz" wrap="square" lIns="91440" tIns="45720" rIns="91440" bIns="45720" anchor="t" anchorCtr="1" compatLnSpc="1">
            <a:noAutofit/>
          </a:bodyPr>
          <a:lstStyle/>
          <a:p>
            <a:pPr algn="ctr" defTabSz="914378">
              <a:spcBef>
                <a:spcPts val="600"/>
              </a:spcBef>
              <a:defRPr sz="1800" b="0" i="0" u="none" strike="noStrike" kern="0" cap="none" spc="0" baseline="0">
                <a:solidFill>
                  <a:srgbClr val="000000"/>
                </a:solidFill>
                <a:uFillTx/>
              </a:defRPr>
            </a:pPr>
            <a:r>
              <a:rPr lang="sk-SK" sz="1400" b="1" dirty="0">
                <a:solidFill>
                  <a:srgbClr val="000000"/>
                </a:solidFill>
                <a:latin typeface="Arial" panose="020B0604020202020204" pitchFamily="34" charset="0"/>
                <a:cs typeface="Arial" panose="020B0604020202020204" pitchFamily="34" charset="0"/>
              </a:rPr>
              <a:t>1094 </a:t>
            </a:r>
            <a:r>
              <a:rPr lang="sk-SK" sz="1400" b="1" dirty="0" err="1">
                <a:solidFill>
                  <a:srgbClr val="000000"/>
                </a:solidFill>
                <a:latin typeface="Arial" panose="020B0604020202020204" pitchFamily="34" charset="0"/>
                <a:cs typeface="Arial" panose="020B0604020202020204" pitchFamily="34" charset="0"/>
              </a:rPr>
              <a:t>zazmluvnených</a:t>
            </a:r>
            <a:r>
              <a:rPr lang="sk-SK" sz="1400" b="1" dirty="0">
                <a:solidFill>
                  <a:srgbClr val="000000"/>
                </a:solidFill>
                <a:latin typeface="Arial" panose="020B0604020202020204" pitchFamily="34" charset="0"/>
                <a:cs typeface="Arial" panose="020B0604020202020204" pitchFamily="34" charset="0"/>
              </a:rPr>
              <a:t> projektov</a:t>
            </a:r>
          </a:p>
          <a:p>
            <a:pPr algn="ctr" defTabSz="914378">
              <a:spcBef>
                <a:spcPts val="600"/>
              </a:spcBef>
              <a:spcAft>
                <a:spcPts val="600"/>
              </a:spcAft>
              <a:defRPr sz="1800" b="0" i="0" u="none" strike="noStrike" kern="0" cap="none" spc="0" baseline="0">
                <a:solidFill>
                  <a:srgbClr val="000000"/>
                </a:solidFill>
                <a:uFillTx/>
              </a:defRPr>
            </a:pPr>
            <a:r>
              <a:rPr lang="sk-SK" sz="1400" b="1" dirty="0">
                <a:solidFill>
                  <a:srgbClr val="000000"/>
                </a:solidFill>
                <a:latin typeface="Arial" panose="020B0604020202020204" pitchFamily="34" charset="0"/>
                <a:cs typeface="Arial" panose="020B0604020202020204" pitchFamily="34" charset="0"/>
              </a:rPr>
              <a:t>1 990 211 324 € </a:t>
            </a:r>
          </a:p>
          <a:p>
            <a:pPr algn="ctr" defTabSz="914378">
              <a:spcBef>
                <a:spcPts val="600"/>
              </a:spcBef>
              <a:defRPr sz="1800" b="0" i="0" u="none" strike="noStrike" kern="0" cap="none" spc="0" baseline="0">
                <a:solidFill>
                  <a:srgbClr val="000000"/>
                </a:solidFill>
                <a:uFillTx/>
              </a:defRPr>
            </a:pPr>
            <a:r>
              <a:rPr lang="sk-SK" sz="1400" b="1" dirty="0">
                <a:solidFill>
                  <a:srgbClr val="000000"/>
                </a:solidFill>
                <a:latin typeface="Arial" panose="020B0604020202020204" pitchFamily="34" charset="0"/>
                <a:cs typeface="Arial" panose="020B0604020202020204" pitchFamily="34" charset="0"/>
              </a:rPr>
              <a:t>61,80 % z alokácie</a:t>
            </a:r>
          </a:p>
        </p:txBody>
      </p:sp>
      <p:sp>
        <p:nvSpPr>
          <p:cNvPr id="21" name="Zástupný objekt pre text 3"/>
          <p:cNvSpPr txBox="1"/>
          <p:nvPr/>
        </p:nvSpPr>
        <p:spPr>
          <a:xfrm>
            <a:off x="5801168" y="3095143"/>
            <a:ext cx="2165567" cy="1185488"/>
          </a:xfrm>
          <a:prstGeom prst="rect">
            <a:avLst/>
          </a:prstGeom>
          <a:solidFill>
            <a:schemeClr val="accent6">
              <a:lumMod val="40000"/>
              <a:lumOff val="60000"/>
            </a:schemeClr>
          </a:solidFill>
          <a:ln w="12701" cap="flat">
            <a:solidFill>
              <a:schemeClr val="accent6">
                <a:lumMod val="40000"/>
                <a:lumOff val="60000"/>
              </a:schemeClr>
            </a:solidFill>
            <a:prstDash val="solid"/>
            <a:miter/>
          </a:ln>
        </p:spPr>
        <p:txBody>
          <a:bodyPr vert="horz" wrap="square" lIns="91440" tIns="45720" rIns="91440" bIns="45720" anchor="t" anchorCtr="1" compatLnSpc="1">
            <a:noAutofit/>
          </a:bodyPr>
          <a:lstStyle/>
          <a:p>
            <a:pPr algn="ctr" defTabSz="914378">
              <a:spcBef>
                <a:spcPts val="600"/>
              </a:spcBef>
              <a:defRPr sz="1800" b="0" i="0" u="none" strike="noStrike" kern="0" cap="none" spc="0" baseline="0">
                <a:solidFill>
                  <a:srgbClr val="000000"/>
                </a:solidFill>
                <a:uFillTx/>
              </a:defRPr>
            </a:pPr>
            <a:r>
              <a:rPr lang="sk-SK" sz="1400" b="1" dirty="0">
                <a:solidFill>
                  <a:srgbClr val="000000"/>
                </a:solidFill>
                <a:latin typeface="Arial" panose="020B0604020202020204" pitchFamily="34" charset="0"/>
                <a:cs typeface="Arial" panose="020B0604020202020204" pitchFamily="34" charset="0"/>
              </a:rPr>
              <a:t>Čerpanie na národnej úrovni</a:t>
            </a:r>
          </a:p>
          <a:p>
            <a:pPr algn="ctr" defTabSz="914378">
              <a:spcBef>
                <a:spcPts val="600"/>
              </a:spcBef>
              <a:spcAft>
                <a:spcPts val="600"/>
              </a:spcAft>
              <a:defRPr sz="1800" b="0" i="0" u="none" strike="noStrike" kern="0" cap="none" spc="0" baseline="0">
                <a:solidFill>
                  <a:srgbClr val="000000"/>
                </a:solidFill>
                <a:uFillTx/>
              </a:defRPr>
            </a:pPr>
            <a:r>
              <a:rPr lang="sk-SK" sz="1400" b="1" kern="0" dirty="0">
                <a:solidFill>
                  <a:srgbClr val="000000"/>
                </a:solidFill>
                <a:latin typeface="Arial" panose="020B0604020202020204" pitchFamily="34" charset="0"/>
                <a:cs typeface="Arial" panose="020B0604020202020204" pitchFamily="34" charset="0"/>
              </a:rPr>
              <a:t>640 583 242 </a:t>
            </a:r>
            <a:r>
              <a:rPr lang="sk-SK" sz="1400" b="1" dirty="0">
                <a:solidFill>
                  <a:srgbClr val="000000"/>
                </a:solidFill>
                <a:latin typeface="Arial" panose="020B0604020202020204" pitchFamily="34" charset="0"/>
                <a:cs typeface="Arial" panose="020B0604020202020204" pitchFamily="34" charset="0"/>
              </a:rPr>
              <a:t>€</a:t>
            </a:r>
          </a:p>
          <a:p>
            <a:pPr algn="ctr" defTabSz="914378">
              <a:spcBef>
                <a:spcPts val="600"/>
              </a:spcBef>
              <a:defRPr sz="1800" b="0" i="0" u="none" strike="noStrike" kern="0" cap="none" spc="0" baseline="0">
                <a:solidFill>
                  <a:srgbClr val="000000"/>
                </a:solidFill>
                <a:uFillTx/>
              </a:defRPr>
            </a:pPr>
            <a:r>
              <a:rPr lang="sk-SK" sz="1400" b="1" dirty="0">
                <a:solidFill>
                  <a:srgbClr val="000000"/>
                </a:solidFill>
                <a:latin typeface="Arial" panose="020B0604020202020204" pitchFamily="34" charset="0"/>
                <a:cs typeface="Arial" panose="020B0604020202020204" pitchFamily="34" charset="0"/>
              </a:rPr>
              <a:t>19,89 % z alokácie</a:t>
            </a:r>
          </a:p>
        </p:txBody>
      </p:sp>
    </p:spTree>
    <p:extLst>
      <p:ext uri="{BB962C8B-B14F-4D97-AF65-F5344CB8AC3E}">
        <p14:creationId xmlns:p14="http://schemas.microsoft.com/office/powerpoint/2010/main" val="21959638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5"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344063" y="511445"/>
            <a:ext cx="8056019" cy="3769187"/>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p:txBody>
      </p:sp>
      <p:sp>
        <p:nvSpPr>
          <p:cNvPr id="4" name="Obdĺžnik 3"/>
          <p:cNvSpPr/>
          <p:nvPr/>
        </p:nvSpPr>
        <p:spPr>
          <a:xfrm>
            <a:off x="409118" y="909757"/>
            <a:ext cx="8419740" cy="3693319"/>
          </a:xfrm>
          <a:prstGeom prst="rect">
            <a:avLst/>
          </a:prstGeom>
        </p:spPr>
        <p:txBody>
          <a:bodyPr wrap="square">
            <a:spAutoFit/>
          </a:bodyPr>
          <a:lstStyle/>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Cieľ politiky 4</a:t>
            </a:r>
            <a:endParaRPr lang="sk-SK" sz="1200" dirty="0"/>
          </a:p>
          <a:p>
            <a:pPr algn="just" defTabSz="539737">
              <a:defRPr sz="1800" b="0" i="0" u="none" strike="noStrike" kern="0" cap="none" spc="0" baseline="0">
                <a:solidFill>
                  <a:srgbClr val="000000"/>
                </a:solidFill>
                <a:uFillTx/>
              </a:defRPr>
            </a:pPr>
            <a:endParaRPr lang="sk-SK" sz="1200" dirty="0"/>
          </a:p>
          <a:p>
            <a:pPr algn="just" defTabSz="539737">
              <a:defRPr sz="1800" b="0" i="0" u="none" strike="noStrike" kern="0" cap="none" spc="0" baseline="0">
                <a:solidFill>
                  <a:srgbClr val="000000"/>
                </a:solidFill>
                <a:uFillTx/>
              </a:defRPr>
            </a:pPr>
            <a:endParaRPr lang="sk-SK" sz="1200" dirty="0"/>
          </a:p>
          <a:p>
            <a:pPr marL="171446" indent="-171446" algn="just" defTabSz="539737">
              <a:buFont typeface="Wingdings" panose="05000000000000000000" pitchFamily="2" charset="2"/>
              <a:buChar char="q"/>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Úpravy zamerané na skvalitnenie textácie akcií, vrátane štylizácie</a:t>
            </a:r>
          </a:p>
          <a:p>
            <a:pPr marL="171446" indent="-171446" algn="just" defTabSz="539737">
              <a:buFont typeface="Wingdings" panose="05000000000000000000" pitchFamily="2" charset="2"/>
              <a:buChar char="q"/>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marL="171446" indent="-171446" algn="just" defTabSz="539737">
              <a:buFont typeface="Wingdings" panose="05000000000000000000" pitchFamily="2" charset="2"/>
              <a:buChar char="q"/>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Technické zlúčenie akcií prípadne odstránenie akcii v rámci špecifických cieľov</a:t>
            </a:r>
          </a:p>
          <a:p>
            <a:pPr marL="171446" indent="-171446" algn="just" defTabSz="539737">
              <a:buFont typeface="Wingdings" panose="05000000000000000000" pitchFamily="2" charset="2"/>
              <a:buChar char="q"/>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marL="171446" indent="-171446" algn="just" defTabSz="539737">
              <a:buFont typeface="Wingdings" panose="05000000000000000000" pitchFamily="2" charset="2"/>
              <a:buChar char="q"/>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Spresnenie cieľových skupín </a:t>
            </a:r>
          </a:p>
          <a:p>
            <a:pPr marL="171446" indent="-171446" algn="just" defTabSz="539737">
              <a:buFont typeface="Wingdings" panose="05000000000000000000" pitchFamily="2" charset="2"/>
              <a:buChar char="q"/>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marL="171446" indent="-171446" algn="just" defTabSz="539737">
              <a:buFont typeface="Wingdings" panose="05000000000000000000" pitchFamily="2" charset="2"/>
              <a:buChar char="q"/>
              <a:defRPr sz="1800" b="0" i="0" u="none" strike="noStrike" kern="0" cap="none" spc="0" baseline="0">
                <a:solidFill>
                  <a:srgbClr val="000000"/>
                </a:solidFill>
                <a:uFillTx/>
              </a:defRPr>
            </a:pPr>
            <a:r>
              <a:rPr lang="sk-SK" sz="1200" b="1" kern="0" dirty="0" err="1">
                <a:solidFill>
                  <a:srgbClr val="000000"/>
                </a:solidFill>
                <a:latin typeface="Arial" panose="020B0604020202020204" pitchFamily="34" charset="0"/>
                <a:cs typeface="Arial" panose="020B0604020202020204" pitchFamily="34" charset="0"/>
              </a:rPr>
              <a:t>Realokácie</a:t>
            </a:r>
            <a:r>
              <a:rPr lang="sk-SK" sz="1200" b="1" kern="0" dirty="0">
                <a:solidFill>
                  <a:srgbClr val="000000"/>
                </a:solidFill>
                <a:latin typeface="Arial" panose="020B0604020202020204" pitchFamily="34" charset="0"/>
                <a:cs typeface="Arial" panose="020B0604020202020204" pitchFamily="34" charset="0"/>
              </a:rPr>
              <a:t> finančných zdrojov </a:t>
            </a:r>
          </a:p>
          <a:p>
            <a:pPr marL="171446" indent="-171446" algn="just" defTabSz="539737">
              <a:buFont typeface="Wingdings" panose="05000000000000000000" pitchFamily="2" charset="2"/>
              <a:buChar char="q"/>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marL="171446" indent="-171446" algn="just" defTabSz="539737">
              <a:buFont typeface="Wingdings" panose="05000000000000000000" pitchFamily="2" charset="2"/>
              <a:buChar char="q"/>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Úpravy súvisiace s finančnými zmenami: IÚI  a  finančné pôžičky (integrácia / ÚSVRK – </a:t>
            </a:r>
            <a:r>
              <a:rPr lang="sk-SK" sz="1200" b="1" kern="0" dirty="0" err="1">
                <a:solidFill>
                  <a:srgbClr val="000000"/>
                </a:solidFill>
                <a:latin typeface="Arial" panose="020B0604020202020204" pitchFamily="34" charset="0"/>
                <a:cs typeface="Arial" panose="020B0604020202020204" pitchFamily="34" charset="0"/>
              </a:rPr>
              <a:t>MOaPS</a:t>
            </a:r>
            <a:r>
              <a:rPr lang="sk-SK" sz="1200" b="1" kern="0" dirty="0">
                <a:solidFill>
                  <a:srgbClr val="000000"/>
                </a:solidFill>
                <a:latin typeface="Arial" panose="020B0604020202020204" pitchFamily="34" charset="0"/>
                <a:cs typeface="Arial" panose="020B0604020202020204" pitchFamily="34" charset="0"/>
              </a:rPr>
              <a:t>) </a:t>
            </a:r>
          </a:p>
          <a:p>
            <a:pPr marL="171446" indent="-171446" algn="just" defTabSz="539737">
              <a:buFont typeface="Wingdings" panose="05000000000000000000" pitchFamily="2" charset="2"/>
              <a:buChar char="q"/>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marL="171446" indent="-171446" algn="just" defTabSz="539737">
              <a:buFont typeface="Wingdings" panose="05000000000000000000" pitchFamily="2" charset="2"/>
              <a:buChar char="q"/>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Zmeny v ukazovateľoch </a:t>
            </a:r>
            <a:endParaRPr lang="sk-SK" sz="1200" b="1" kern="0" dirty="0" smtClean="0">
              <a:solidFill>
                <a:srgbClr val="000000"/>
              </a:solidFill>
              <a:latin typeface="Arial" panose="020B0604020202020204" pitchFamily="34" charset="0"/>
              <a:cs typeface="Arial" panose="020B0604020202020204" pitchFamily="34" charset="0"/>
            </a:endParaRPr>
          </a:p>
          <a:p>
            <a:pPr marL="171446" indent="-171446" algn="just" defTabSz="539737">
              <a:buFont typeface="Wingdings" panose="05000000000000000000" pitchFamily="2" charset="2"/>
              <a:buChar char="q"/>
              <a:defRPr sz="1800" b="0" i="0" u="none" strike="noStrike" kern="0" cap="none" spc="0" baseline="0">
                <a:solidFill>
                  <a:srgbClr val="000000"/>
                </a:solidFill>
                <a:uFillTx/>
              </a:defRPr>
            </a:pPr>
            <a:endParaRPr lang="sk-SK" sz="1200" b="1" kern="0" dirty="0" smtClean="0">
              <a:solidFill>
                <a:srgbClr val="000000"/>
              </a:solidFill>
              <a:latin typeface="Arial" panose="020B0604020202020204" pitchFamily="34" charset="0"/>
              <a:cs typeface="Arial" panose="020B0604020202020204" pitchFamily="34" charset="0"/>
            </a:endParaRPr>
          </a:p>
          <a:p>
            <a:pPr marL="171446" indent="-171446" algn="just" defTabSz="539737">
              <a:buFont typeface="Wingdings" panose="05000000000000000000" pitchFamily="2" charset="2"/>
              <a:buChar char="q"/>
              <a:defRPr sz="1800" b="0" i="0" u="none" strike="noStrike" kern="0" cap="none" spc="0" baseline="0">
                <a:solidFill>
                  <a:srgbClr val="000000"/>
                </a:solidFill>
                <a:uFillTx/>
              </a:defRPr>
            </a:pPr>
            <a:r>
              <a:rPr lang="sk-SK" sz="1200" b="1" kern="0" dirty="0" smtClean="0">
                <a:solidFill>
                  <a:srgbClr val="000000"/>
                </a:solidFill>
                <a:latin typeface="Arial" panose="020B0604020202020204" pitchFamily="34" charset="0"/>
                <a:cs typeface="Arial" panose="020B0604020202020204" pitchFamily="34" charset="0"/>
              </a:rPr>
              <a:t>Doplnenie nových priorít v rámci modernizovanej politiky súdržnosti a </a:t>
            </a:r>
            <a:r>
              <a:rPr lang="sk-SK" sz="1200" b="1" kern="0" dirty="0" err="1" smtClean="0">
                <a:solidFill>
                  <a:srgbClr val="000000"/>
                </a:solidFill>
                <a:latin typeface="Arial" panose="020B0604020202020204" pitchFamily="34" charset="0"/>
                <a:cs typeface="Arial" panose="020B0604020202020204" pitchFamily="34" charset="0"/>
              </a:rPr>
              <a:t>realokácie</a:t>
            </a:r>
            <a:r>
              <a:rPr lang="sk-SK" sz="1200" b="1" kern="0" dirty="0" smtClean="0">
                <a:solidFill>
                  <a:srgbClr val="000000"/>
                </a:solidFill>
                <a:latin typeface="Arial" panose="020B0604020202020204" pitchFamily="34" charset="0"/>
                <a:cs typeface="Arial" panose="020B0604020202020204" pitchFamily="34" charset="0"/>
              </a:rPr>
              <a:t> zdrojov </a:t>
            </a:r>
            <a:endParaRPr lang="sk-SK" sz="1200" b="1" kern="0" dirty="0">
              <a:solidFill>
                <a:srgbClr val="000000"/>
              </a:solidFill>
              <a:latin typeface="Arial" panose="020B0604020202020204" pitchFamily="34" charset="0"/>
              <a:cs typeface="Arial" panose="020B0604020202020204" pitchFamily="34" charset="0"/>
            </a:endParaRPr>
          </a:p>
          <a:p>
            <a:pPr algn="just" defTabSz="539737">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indent="179384" algn="just" defTabSz="539737">
              <a:buFontTx/>
              <a:buChar cha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marL="177796" algn="just" defTabSz="539737">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57902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5"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344063" y="511445"/>
            <a:ext cx="8056019" cy="3769187"/>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p:txBody>
      </p:sp>
      <p:sp>
        <p:nvSpPr>
          <p:cNvPr id="4" name="Obdĺžnik 3"/>
          <p:cNvSpPr/>
          <p:nvPr/>
        </p:nvSpPr>
        <p:spPr>
          <a:xfrm>
            <a:off x="344062" y="511445"/>
            <a:ext cx="8419740" cy="4089709"/>
          </a:xfrm>
          <a:prstGeom prst="rect">
            <a:avLst/>
          </a:prstGeom>
        </p:spPr>
        <p:txBody>
          <a:bodyPr wrap="square">
            <a:spAutoFit/>
          </a:bodyPr>
          <a:lstStyle/>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Cieľ politiky 4P1 </a:t>
            </a:r>
            <a:r>
              <a:rPr lang="pt-BR" b="1" kern="0" dirty="0">
                <a:solidFill>
                  <a:srgbClr val="000000"/>
                </a:solidFill>
                <a:latin typeface="Arial" panose="020B0604020202020204" pitchFamily="34" charset="0"/>
                <a:cs typeface="Arial" panose="020B0604020202020204" pitchFamily="34" charset="0"/>
              </a:rPr>
              <a:t>Adaptabilný a prístupný trh práce</a:t>
            </a:r>
            <a:endParaRPr lang="sk-SK" b="1" kern="0" dirty="0">
              <a:solidFill>
                <a:srgbClr val="000000"/>
              </a:solidFill>
              <a:latin typeface="Arial" panose="020B0604020202020204" pitchFamily="34" charset="0"/>
              <a:cs typeface="Arial" panose="020B0604020202020204" pitchFamily="34" charset="0"/>
            </a:endParaRPr>
          </a:p>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Zodpovedný orgán MPSVR SR</a:t>
            </a:r>
          </a:p>
          <a:p>
            <a:pPr algn="just" defTabSz="539737">
              <a:defRPr sz="1800" b="0" i="0" u="none" strike="noStrike" kern="0" cap="none" spc="0" baseline="0">
                <a:solidFill>
                  <a:srgbClr val="000000"/>
                </a:solidFill>
                <a:uFillTx/>
              </a:defRPr>
            </a:pPr>
            <a:endParaRPr lang="sk-SK" sz="800" b="1" kern="0" dirty="0">
              <a:solidFill>
                <a:srgbClr val="000000"/>
              </a:solidFill>
              <a:latin typeface="Arial" panose="020B0604020202020204" pitchFamily="34" charset="0"/>
              <a:cs typeface="Arial" panose="020B0604020202020204" pitchFamily="34" charset="0"/>
            </a:endParaRPr>
          </a:p>
          <a:p>
            <a:pPr algn="just" defTabSz="539737">
              <a:lnSpc>
                <a:spcPct val="114000"/>
              </a:lnSpc>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EFRR zmeny:</a:t>
            </a:r>
          </a:p>
          <a:p>
            <a:pPr algn="just" defTabSz="539737">
              <a:lnSpc>
                <a:spcPct val="114000"/>
              </a:lnSpc>
              <a:spcAft>
                <a:spcPts val="600"/>
              </a:spcAft>
              <a:defRPr sz="1800" b="0" i="0" u="none" strike="noStrike" kern="0" cap="none" spc="0" baseline="0">
                <a:solidFill>
                  <a:srgbClr val="000000"/>
                </a:solidFill>
                <a:uFillTx/>
              </a:defRPr>
            </a:pPr>
            <a:r>
              <a:rPr lang="sk-SK" sz="1200" b="1" dirty="0">
                <a:latin typeface="Arial" panose="020B0604020202020204" pitchFamily="34" charset="0"/>
                <a:cs typeface="Arial" panose="020B0604020202020204" pitchFamily="34" charset="0"/>
              </a:rPr>
              <a:t>RSO4.1</a:t>
            </a:r>
            <a:endParaRPr lang="sk-SK" sz="1200" b="1" kern="0" dirty="0">
              <a:solidFill>
                <a:srgbClr val="000000"/>
              </a:solidFill>
              <a:latin typeface="Arial" panose="020B0604020202020204" pitchFamily="34" charset="0"/>
              <a:cs typeface="Arial" panose="020B0604020202020204" pitchFamily="34" charset="0"/>
            </a:endParaRPr>
          </a:p>
          <a:p>
            <a:pPr indent="179384" algn="just" defTabSz="539737">
              <a:lnSpc>
                <a:spcPct val="110000"/>
              </a:lnSpc>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Zmena finančného nástroja zo záručného na úverový </a:t>
            </a:r>
          </a:p>
          <a:p>
            <a:pPr indent="179384" algn="just" defTabSz="539737">
              <a:lnSpc>
                <a:spcPct val="110000"/>
              </a:lnSpc>
              <a:spcAft>
                <a:spcPts val="600"/>
              </a:spcAft>
              <a:buFontTx/>
              <a:buChar char="-"/>
              <a:defRPr sz="1800" b="0" i="0" u="none" strike="noStrike" kern="0" cap="none" spc="0" baseline="0">
                <a:solidFill>
                  <a:srgbClr val="000000"/>
                </a:solidFill>
                <a:uFillTx/>
              </a:defRPr>
            </a:pPr>
            <a:r>
              <a:rPr lang="sk-SK" sz="1200" b="1" kern="0" dirty="0" err="1">
                <a:solidFill>
                  <a:srgbClr val="000000"/>
                </a:solidFill>
                <a:latin typeface="Arial" panose="020B0604020202020204" pitchFamily="34" charset="0"/>
                <a:cs typeface="Arial" panose="020B0604020202020204" pitchFamily="34" charset="0"/>
              </a:rPr>
              <a:t>Realokácia</a:t>
            </a:r>
            <a:r>
              <a:rPr lang="sk-SK" sz="1200" b="1" kern="0" dirty="0">
                <a:solidFill>
                  <a:srgbClr val="000000"/>
                </a:solidFill>
                <a:latin typeface="Arial" panose="020B0604020202020204" pitchFamily="34" charset="0"/>
                <a:cs typeface="Arial" panose="020B0604020202020204" pitchFamily="34" charset="0"/>
              </a:rPr>
              <a:t> finančných prostriedkov v mechanizme IUI</a:t>
            </a:r>
          </a:p>
          <a:p>
            <a:pPr algn="just" defTabSz="539737">
              <a:lnSpc>
                <a:spcPct val="110000"/>
              </a:lnSpc>
              <a:spcAft>
                <a:spcPts val="600"/>
              </a:spcAft>
              <a:defRPr sz="1800" b="0" i="0" u="none" strike="noStrike" kern="0" cap="none" spc="0" baseline="0">
                <a:solidFill>
                  <a:srgbClr val="000000"/>
                </a:solidFill>
                <a:uFillTx/>
              </a:defRPr>
            </a:pPr>
            <a:endParaRPr lang="sk-SK" sz="800" b="1" kern="0" dirty="0">
              <a:solidFill>
                <a:srgbClr val="000000"/>
              </a:solidFill>
              <a:latin typeface="Arial" panose="020B0604020202020204" pitchFamily="34" charset="0"/>
              <a:cs typeface="Arial" panose="020B0604020202020204" pitchFamily="34" charset="0"/>
            </a:endParaRPr>
          </a:p>
          <a:p>
            <a:pPr algn="just" defTabSz="539737">
              <a:lnSpc>
                <a:spcPct val="110000"/>
              </a:lnSpc>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ESF+ zmeny:</a:t>
            </a:r>
          </a:p>
          <a:p>
            <a:pPr algn="just" defTabSz="539737">
              <a:lnSpc>
                <a:spcPct val="110000"/>
              </a:lnSpc>
              <a:spcAft>
                <a:spcPts val="600"/>
              </a:spcAft>
              <a:defRPr sz="1800" b="0" i="0" u="none" strike="noStrike" kern="0" cap="none" spc="0" baseline="0">
                <a:solidFill>
                  <a:srgbClr val="000000"/>
                </a:solidFill>
                <a:uFillTx/>
              </a:defRPr>
            </a:pPr>
            <a:r>
              <a:rPr lang="sk-SK" sz="1200" b="1" dirty="0">
                <a:latin typeface="Arial" panose="020B0604020202020204" pitchFamily="34" charset="0"/>
                <a:cs typeface="Arial" panose="020B0604020202020204" pitchFamily="34" charset="0"/>
              </a:rPr>
              <a:t>ESO4.1</a:t>
            </a:r>
            <a:endParaRPr lang="sk-SK" sz="1200" b="1" kern="0" dirty="0">
              <a:solidFill>
                <a:srgbClr val="000000"/>
              </a:solidFill>
              <a:latin typeface="Arial" panose="020B0604020202020204" pitchFamily="34" charset="0"/>
              <a:cs typeface="Arial" panose="020B0604020202020204" pitchFamily="34" charset="0"/>
            </a:endParaRPr>
          </a:p>
          <a:p>
            <a:pPr indent="179384" algn="just" defTabSz="539737">
              <a:lnSpc>
                <a:spcPct val="110000"/>
              </a:lnSpc>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Zlúčenie dvoch akcií do jednej spoločnej akcie </a:t>
            </a:r>
          </a:p>
          <a:p>
            <a:pPr indent="179384" algn="just" defTabSz="539737">
              <a:lnSpc>
                <a:spcPct val="110000"/>
              </a:lnSpc>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Rozšírenie cieľovej skupiny o kategórie „znevýhodnený uchádzač o zamestnanie“, „občan so zdravotným </a:t>
            </a:r>
            <a:r>
              <a:rPr lang="sk-SK" sz="1200" b="1" kern="0" dirty="0" smtClean="0">
                <a:solidFill>
                  <a:srgbClr val="000000"/>
                </a:solidFill>
                <a:latin typeface="Arial" panose="020B0604020202020204" pitchFamily="34" charset="0"/>
                <a:cs typeface="Arial" panose="020B0604020202020204" pitchFamily="34" charset="0"/>
              </a:rPr>
              <a:t>   postihnutím </a:t>
            </a:r>
            <a:r>
              <a:rPr lang="sk-SK" sz="1200" b="1" kern="0" dirty="0">
                <a:solidFill>
                  <a:srgbClr val="000000"/>
                </a:solidFill>
                <a:latin typeface="Arial" panose="020B0604020202020204" pitchFamily="34" charset="0"/>
                <a:cs typeface="Arial" panose="020B0604020202020204" pitchFamily="34" charset="0"/>
              </a:rPr>
              <a:t>v zmysle §9“ a „osoba v hmotnej núdzi“.</a:t>
            </a:r>
          </a:p>
          <a:p>
            <a:pPr indent="179384" algn="just" defTabSz="539737">
              <a:lnSpc>
                <a:spcPct val="110000"/>
              </a:lnSpc>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Rozšírenie možných foriem poskytnutia podpory (DV/NP)</a:t>
            </a:r>
          </a:p>
          <a:p>
            <a:pPr indent="179384" algn="just" defTabSz="539737">
              <a:buFontTx/>
              <a:buChar cha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marL="177796" algn="just" defTabSz="539737">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00475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5"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192265" y="504217"/>
            <a:ext cx="8373459" cy="4038871"/>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p:txBody>
      </p:sp>
      <p:sp>
        <p:nvSpPr>
          <p:cNvPr id="5" name="Obdĺžnik 4"/>
          <p:cNvSpPr/>
          <p:nvPr/>
        </p:nvSpPr>
        <p:spPr>
          <a:xfrm>
            <a:off x="344062" y="511444"/>
            <a:ext cx="8419740" cy="3813223"/>
          </a:xfrm>
          <a:prstGeom prst="rect">
            <a:avLst/>
          </a:prstGeom>
        </p:spPr>
        <p:txBody>
          <a:bodyPr wrap="square">
            <a:spAutoFit/>
          </a:bodyPr>
          <a:lstStyle/>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Cieľ politiky 4P2 Kvalitné a </a:t>
            </a:r>
            <a:r>
              <a:rPr lang="sk-SK" b="1" kern="0" dirty="0" err="1">
                <a:solidFill>
                  <a:srgbClr val="000000"/>
                </a:solidFill>
                <a:latin typeface="Arial" panose="020B0604020202020204" pitchFamily="34" charset="0"/>
                <a:cs typeface="Arial" panose="020B0604020202020204" pitchFamily="34" charset="0"/>
              </a:rPr>
              <a:t>inkluzívne</a:t>
            </a:r>
            <a:r>
              <a:rPr lang="sk-SK" b="1" kern="0" dirty="0">
                <a:solidFill>
                  <a:srgbClr val="000000"/>
                </a:solidFill>
                <a:latin typeface="Arial" panose="020B0604020202020204" pitchFamily="34" charset="0"/>
                <a:cs typeface="Arial" panose="020B0604020202020204" pitchFamily="34" charset="0"/>
              </a:rPr>
              <a:t> vzdelávanie </a:t>
            </a:r>
          </a:p>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Zodpovedný orgán MŠVVM SR, MIRRI SR, ÚV SR</a:t>
            </a:r>
          </a:p>
          <a:p>
            <a:pPr lvl="0" algn="ct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algn="just">
              <a:lnSpc>
                <a:spcPct val="114000"/>
              </a:lnSpc>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EFRR zmeny:</a:t>
            </a:r>
          </a:p>
          <a:p>
            <a:pPr algn="just">
              <a:lnSpc>
                <a:spcPct val="114000"/>
              </a:lnSpc>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RSO4.2</a:t>
            </a:r>
          </a:p>
          <a:p>
            <a:pPr indent="179384" algn="just" defTabSz="539737">
              <a:lnSpc>
                <a:spcPct val="114000"/>
              </a:lnSpc>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Zvýšená alokácia na podporu MRK o 6 000 000 EUR</a:t>
            </a:r>
          </a:p>
          <a:p>
            <a:pPr algn="just" defTabSz="539737">
              <a:lnSpc>
                <a:spcPct val="114000"/>
              </a:lnSpc>
              <a:spcAft>
                <a:spcPts val="600"/>
              </a:spcAft>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algn="just" defTabSz="539737">
              <a:lnSpc>
                <a:spcPct val="114000"/>
              </a:lnSpc>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ESF+ zmeny: </a:t>
            </a:r>
          </a:p>
          <a:p>
            <a:pPr algn="just" defTabSz="539737">
              <a:lnSpc>
                <a:spcPct val="114000"/>
              </a:lnSpc>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ESO4.6</a:t>
            </a:r>
          </a:p>
          <a:p>
            <a:pPr indent="179384" algn="just" defTabSz="539737">
              <a:lnSpc>
                <a:spcPct val="114000"/>
              </a:lnSpc>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Vypustenie akcie „podpora programov druhej šance vrátane odstraňovania bariér v prístupe k </a:t>
            </a:r>
            <a:r>
              <a:rPr lang="sk-SK" sz="1200" b="1" kern="0" dirty="0" err="1">
                <a:solidFill>
                  <a:srgbClr val="000000"/>
                </a:solidFill>
                <a:latin typeface="Arial" panose="020B0604020202020204" pitchFamily="34" charset="0"/>
                <a:cs typeface="Arial" panose="020B0604020202020204" pitchFamily="34" charset="0"/>
              </a:rPr>
              <a:t>druhošancovému</a:t>
            </a:r>
            <a:r>
              <a:rPr lang="sk-SK" sz="1200" b="1" kern="0" dirty="0">
                <a:solidFill>
                  <a:srgbClr val="000000"/>
                </a:solidFill>
                <a:latin typeface="Arial" panose="020B0604020202020204" pitchFamily="34" charset="0"/>
                <a:cs typeface="Arial" panose="020B0604020202020204" pitchFamily="34" charset="0"/>
              </a:rPr>
              <a:t> vzdelávaniu“ </a:t>
            </a:r>
          </a:p>
          <a:p>
            <a:pPr indent="179384" algn="just" defTabSz="539737">
              <a:lnSpc>
                <a:spcPct val="114000"/>
              </a:lnSpc>
              <a:spcAft>
                <a:spcPts val="600"/>
              </a:spcAft>
              <a:buFontTx/>
              <a:buChar cha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indent="179384" algn="just" defTabSz="539737">
              <a:lnSpc>
                <a:spcPct val="114000"/>
              </a:lnSpc>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Vypustenie cieľovej skupiny „osoby zapojené do </a:t>
            </a:r>
            <a:r>
              <a:rPr lang="sk-SK" sz="1200" b="1" kern="0" dirty="0" err="1">
                <a:solidFill>
                  <a:srgbClr val="000000"/>
                </a:solidFill>
                <a:latin typeface="Arial" panose="020B0604020202020204" pitchFamily="34" charset="0"/>
                <a:cs typeface="Arial" panose="020B0604020202020204" pitchFamily="34" charset="0"/>
              </a:rPr>
              <a:t>druhošancového</a:t>
            </a:r>
            <a:r>
              <a:rPr lang="sk-SK" sz="1200" b="1" kern="0" dirty="0">
                <a:solidFill>
                  <a:srgbClr val="000000"/>
                </a:solidFill>
                <a:latin typeface="Arial" panose="020B0604020202020204" pitchFamily="34" charset="0"/>
                <a:cs typeface="Arial" panose="020B0604020202020204" pitchFamily="34" charset="0"/>
              </a:rPr>
              <a:t> vzdelávania“</a:t>
            </a:r>
          </a:p>
          <a:p>
            <a:pPr indent="179384" algn="just" defTabSz="539737">
              <a:buFontTx/>
              <a:buChar cha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4229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F5BE4-3B13-F446-EEFE-DEA5E3263E86}"/>
            </a:ext>
          </a:extLst>
        </p:cNvPr>
        <p:cNvGrpSpPr/>
        <p:nvPr/>
      </p:nvGrpSpPr>
      <p:grpSpPr>
        <a:xfrm>
          <a:off x="0" y="0"/>
          <a:ext cx="0" cy="0"/>
          <a:chOff x="0" y="0"/>
          <a:chExt cx="0" cy="0"/>
        </a:xfrm>
      </p:grpSpPr>
      <p:pic>
        <p:nvPicPr>
          <p:cNvPr id="3" name="Obrázok 2" descr="Obrázok, na ktorom je text, snímka obrazovky, štvorec, dizajn&#10;&#10;Obsah vygenerovaný umelou inteligenciou môže byť nesprávny.">
            <a:extLst>
              <a:ext uri="{FF2B5EF4-FFF2-40B4-BE49-F238E27FC236}">
                <a16:creationId xmlns:a16="http://schemas.microsoft.com/office/drawing/2014/main" id="{F67EF506-EE29-8F39-A1AC-B46DBF679C0A}"/>
              </a:ext>
            </a:extLst>
          </p:cNvPr>
          <p:cNvPicPr>
            <a:picLocks noGrp="1" noRot="1" noChangeAspect="1" noMove="1" noResize="1" noEditPoints="1" noAdjustHandles="1" noChangeArrowheads="1" noChangeShapeType="1" noCrop="1"/>
          </p:cNvPicPr>
          <p:nvPr/>
        </p:nvPicPr>
        <p:blipFill>
          <a:blip r:embed="rId3"/>
          <a:stretch>
            <a:fillRect/>
          </a:stretch>
        </p:blipFill>
        <p:spPr>
          <a:xfrm>
            <a:off x="1355" y="0"/>
            <a:ext cx="9141292" cy="5143500"/>
          </a:xfrm>
          <a:prstGeom prst="rect">
            <a:avLst/>
          </a:prstGeom>
        </p:spPr>
      </p:pic>
      <p:sp>
        <p:nvSpPr>
          <p:cNvPr id="6" name="Text Placeholder 1">
            <a:extLst>
              <a:ext uri="{FF2B5EF4-FFF2-40B4-BE49-F238E27FC236}">
                <a16:creationId xmlns:a16="http://schemas.microsoft.com/office/drawing/2014/main" id="{A7A8E5FE-3E81-FDF9-33A7-D8BD9CD586BD}"/>
              </a:ext>
            </a:extLst>
          </p:cNvPr>
          <p:cNvSpPr txBox="1">
            <a:spLocks/>
          </p:cNvSpPr>
          <p:nvPr/>
        </p:nvSpPr>
        <p:spPr>
          <a:xfrm>
            <a:off x="192265" y="504217"/>
            <a:ext cx="8373459" cy="4038871"/>
          </a:xfrm>
          <a:prstGeom prst="rect">
            <a:avLst/>
          </a:prstGeom>
        </p:spPr>
        <p:txBody>
          <a:bodyPr vert="horz" lIns="43989" tIns="21994" rIns="43989" bIns="21994" rtlCol="0" anchor="t"/>
          <a:lstStyle>
            <a:defPPr>
              <a:defRPr lang="en-US"/>
            </a:defPPr>
            <a:lvl1pPr marL="0" algn="l" defTabSz="457200" rtl="0" eaLnBrk="1" latinLnBrk="0" hangingPunct="1">
              <a:defRPr sz="1871" kern="1200">
                <a:solidFill>
                  <a:schemeClr val="tx1">
                    <a:tint val="82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a:p>
            <a:pPr marL="361941" algn="ctr" defTabSz="914378">
              <a:tabLst>
                <a:tab pos="803255" algn="l"/>
                <a:tab pos="1523962" algn="l"/>
              </a:tabLst>
              <a:defRPr sz="1800" b="0" i="0" u="none" strike="noStrike" kern="0" cap="none" spc="0" baseline="0">
                <a:solidFill>
                  <a:srgbClr val="000000"/>
                </a:solidFill>
                <a:uFillTx/>
              </a:defRPr>
            </a:pPr>
            <a:endParaRPr lang="sk-SK" sz="2200" b="1" kern="0" dirty="0">
              <a:solidFill>
                <a:srgbClr val="000000"/>
              </a:solidFill>
              <a:latin typeface="Arial" panose="020B0604020202020204" pitchFamily="34" charset="0"/>
              <a:cs typeface="Arial" panose="020B0604020202020204" pitchFamily="34" charset="0"/>
            </a:endParaRPr>
          </a:p>
        </p:txBody>
      </p:sp>
      <p:sp>
        <p:nvSpPr>
          <p:cNvPr id="5" name="Obdĺžnik 4"/>
          <p:cNvSpPr/>
          <p:nvPr/>
        </p:nvSpPr>
        <p:spPr>
          <a:xfrm>
            <a:off x="344062" y="511445"/>
            <a:ext cx="8419740" cy="4285917"/>
          </a:xfrm>
          <a:prstGeom prst="rect">
            <a:avLst/>
          </a:prstGeom>
        </p:spPr>
        <p:txBody>
          <a:bodyPr wrap="square">
            <a:spAutoFit/>
          </a:bodyPr>
          <a:lstStyle/>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Cieľ politiky 4P3 Zručnosti pre lepšiu adaptabilitu a inklúziu</a:t>
            </a:r>
          </a:p>
          <a:p>
            <a:pPr lvl="0" algn="ctr">
              <a:defRPr sz="1800" b="0" i="0" u="none" strike="noStrike" kern="0" cap="none" spc="0" baseline="0">
                <a:solidFill>
                  <a:srgbClr val="000000"/>
                </a:solidFill>
                <a:uFillTx/>
              </a:defRPr>
            </a:pPr>
            <a:r>
              <a:rPr lang="sk-SK" b="1" kern="0" dirty="0">
                <a:solidFill>
                  <a:srgbClr val="000000"/>
                </a:solidFill>
                <a:latin typeface="Arial" panose="020B0604020202020204" pitchFamily="34" charset="0"/>
                <a:cs typeface="Arial" panose="020B0604020202020204" pitchFamily="34" charset="0"/>
              </a:rPr>
              <a:t>Zodpovedný orgán MPSVR SR, MŠVVM SR</a:t>
            </a:r>
            <a:endParaRPr lang="sk-SK" sz="1200" dirty="0"/>
          </a:p>
          <a:p>
            <a:pPr algn="just" defTabSz="539737">
              <a:lnSpc>
                <a:spcPct val="114000"/>
              </a:lnSpc>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EFRR zmeny:</a:t>
            </a:r>
          </a:p>
          <a:p>
            <a:pPr indent="179384" algn="just" defTabSz="539737">
              <a:lnSpc>
                <a:spcPct val="114000"/>
              </a:lnSpc>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Bez zmien </a:t>
            </a:r>
          </a:p>
          <a:p>
            <a:pPr indent="179384" algn="just" defTabSz="539737">
              <a:lnSpc>
                <a:spcPct val="114000"/>
              </a:lnSpc>
              <a:spcAft>
                <a:spcPts val="600"/>
              </a:spcAft>
              <a:buFontTx/>
              <a:buChar cha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algn="just" defTabSz="539737">
              <a:lnSpc>
                <a:spcPct val="114000"/>
              </a:lnSpc>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ESF+ zmeny: </a:t>
            </a:r>
          </a:p>
          <a:p>
            <a:pPr algn="just" defTabSz="539737">
              <a:lnSpc>
                <a:spcPct val="114000"/>
              </a:lnSpc>
              <a:spcAft>
                <a:spcPts val="600"/>
              </a:spcAft>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ESO4.7</a:t>
            </a:r>
          </a:p>
          <a:p>
            <a:pPr indent="179384" algn="just" defTabSz="539737">
              <a:lnSpc>
                <a:spcPct val="114000"/>
              </a:lnSpc>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Terminologická zmena z </a:t>
            </a:r>
            <a:r>
              <a:rPr lang="sk-SK" sz="1200" b="1" kern="0" dirty="0" err="1">
                <a:solidFill>
                  <a:srgbClr val="000000"/>
                </a:solidFill>
                <a:latin typeface="Arial" panose="020B0604020202020204" pitchFamily="34" charset="0"/>
                <a:cs typeface="Arial" panose="020B0604020202020204" pitchFamily="34" charset="0"/>
              </a:rPr>
              <a:t>mikrocertifikátov</a:t>
            </a:r>
            <a:r>
              <a:rPr lang="sk-SK" sz="1200" b="1" kern="0" dirty="0">
                <a:solidFill>
                  <a:srgbClr val="000000"/>
                </a:solidFill>
                <a:latin typeface="Arial" panose="020B0604020202020204" pitchFamily="34" charset="0"/>
                <a:cs typeface="Arial" panose="020B0604020202020204" pitchFamily="34" charset="0"/>
              </a:rPr>
              <a:t> na </a:t>
            </a:r>
            <a:r>
              <a:rPr lang="sk-SK" sz="1200" b="1" kern="0" dirty="0" err="1">
                <a:solidFill>
                  <a:srgbClr val="000000"/>
                </a:solidFill>
                <a:latin typeface="Arial" panose="020B0604020202020204" pitchFamily="34" charset="0"/>
                <a:cs typeface="Arial" panose="020B0604020202020204" pitchFamily="34" charset="0"/>
              </a:rPr>
              <a:t>mikroosvedčenia</a:t>
            </a:r>
            <a:r>
              <a:rPr lang="sk-SK" sz="1200" b="1" kern="0" dirty="0">
                <a:solidFill>
                  <a:srgbClr val="000000"/>
                </a:solidFill>
                <a:latin typeface="Arial" panose="020B0604020202020204" pitchFamily="34" charset="0"/>
                <a:cs typeface="Arial" panose="020B0604020202020204" pitchFamily="34" charset="0"/>
              </a:rPr>
              <a:t> vykonaná v súlade so zákonom 292/2024 Z. z. o vzdelávaní dospelých </a:t>
            </a:r>
          </a:p>
          <a:p>
            <a:pPr indent="179384" algn="just" defTabSz="539737">
              <a:lnSpc>
                <a:spcPct val="114000"/>
              </a:lnSpc>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Podpora </a:t>
            </a:r>
            <a:r>
              <a:rPr lang="sk-SK" sz="1200" b="1" kern="0" dirty="0" err="1">
                <a:solidFill>
                  <a:srgbClr val="000000"/>
                </a:solidFill>
                <a:latin typeface="Arial" panose="020B0604020202020204" pitchFamily="34" charset="0"/>
                <a:cs typeface="Arial" panose="020B0604020202020204" pitchFamily="34" charset="0"/>
              </a:rPr>
              <a:t>nadpodnikových</a:t>
            </a:r>
            <a:r>
              <a:rPr lang="sk-SK" sz="1200" b="1" kern="0" dirty="0">
                <a:solidFill>
                  <a:srgbClr val="000000"/>
                </a:solidFill>
                <a:latin typeface="Arial" panose="020B0604020202020204" pitchFamily="34" charset="0"/>
                <a:cs typeface="Arial" panose="020B0604020202020204" pitchFamily="34" charset="0"/>
              </a:rPr>
              <a:t> vzdelávacích centier nebude z tohto špecifického cieľa realizovaná z dôvodu jej presunu do 1P3. Platforma strategických technológií pre Európu (STEP), RSO1.6</a:t>
            </a:r>
          </a:p>
          <a:p>
            <a:pPr indent="179384" algn="just" defTabSz="539737">
              <a:lnSpc>
                <a:spcPct val="114000"/>
              </a:lnSpc>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Rozšírenie cieľovej skupiny o „účastníkov aktivít vzdelávania a poradenstva dospelých“</a:t>
            </a:r>
          </a:p>
          <a:p>
            <a:pPr indent="179384" algn="just" defTabSz="539737">
              <a:lnSpc>
                <a:spcPct val="114000"/>
              </a:lnSpc>
              <a:spcAft>
                <a:spcPts val="600"/>
              </a:spcAft>
              <a:buFontTx/>
              <a:buChar char="-"/>
              <a:defRPr sz="1800" b="0" i="0" u="none" strike="noStrike" kern="0" cap="none" spc="0" baseline="0">
                <a:solidFill>
                  <a:srgbClr val="000000"/>
                </a:solidFill>
                <a:uFillTx/>
              </a:defRPr>
            </a:pPr>
            <a:r>
              <a:rPr lang="sk-SK" sz="1200" b="1" kern="0" dirty="0">
                <a:solidFill>
                  <a:srgbClr val="000000"/>
                </a:solidFill>
                <a:latin typeface="Arial" panose="020B0604020202020204" pitchFamily="34" charset="0"/>
                <a:cs typeface="Arial" panose="020B0604020202020204" pitchFamily="34" charset="0"/>
              </a:rPr>
              <a:t>Presun finančných prostriedkov vo výške 5 000 000 EUR za kategóriu MRR z priority 4P3, špecifického cieľa ESO4.7 do špecifického cieľa ESO4.6</a:t>
            </a:r>
          </a:p>
          <a:p>
            <a:pPr indent="179384" algn="just" defTabSz="539737">
              <a:lnSpc>
                <a:spcPct val="114000"/>
              </a:lnSpc>
              <a:buFontTx/>
              <a:buChar cha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a:p>
            <a:pPr indent="179384" algn="just" defTabSz="539737">
              <a:lnSpc>
                <a:spcPct val="114000"/>
              </a:lnSpc>
              <a:buFontTx/>
              <a:buChar char="-"/>
              <a:defRPr sz="1800" b="0" i="0" u="none" strike="noStrike" kern="0" cap="none" spc="0" baseline="0">
                <a:solidFill>
                  <a:srgbClr val="000000"/>
                </a:solidFill>
                <a:uFillTx/>
              </a:defRPr>
            </a:pPr>
            <a:endParaRPr lang="sk-SK" sz="1200" b="1" kern="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6688278"/>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Motív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Motív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docProps/app.xml><?xml version="1.0" encoding="utf-8"?>
<Properties xmlns="http://schemas.openxmlformats.org/officeDocument/2006/extended-properties" xmlns:vt="http://schemas.openxmlformats.org/officeDocument/2006/docPropsVTypes">
  <Template/>
  <TotalTime>3251</TotalTime>
  <Words>4983</Words>
  <Application>Microsoft Office PowerPoint</Application>
  <PresentationFormat>Prezentácia na obrazovke (16:9)</PresentationFormat>
  <Paragraphs>696</Paragraphs>
  <Slides>32</Slides>
  <Notes>30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32</vt:i4>
      </vt:variant>
    </vt:vector>
  </HeadingPairs>
  <TitlesOfParts>
    <vt:vector size="40" baseType="lpstr">
      <vt:lpstr>Aptos</vt:lpstr>
      <vt:lpstr>Aptos Display</vt:lpstr>
      <vt:lpstr>Arial</vt:lpstr>
      <vt:lpstr>Calibri</vt:lpstr>
      <vt:lpstr>Symbol</vt:lpstr>
      <vt:lpstr>Times New Roman</vt:lpstr>
      <vt:lpstr>Wingdings</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Finančné stimuly pre zamestnanosť II. </vt:lpstr>
      <vt:lpstr>Finančné stimuly pre zamestnanosť II. </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Hlozkova Jana</dc:creator>
  <cp:lastModifiedBy>Klučiarovský Michal</cp:lastModifiedBy>
  <cp:revision>234</cp:revision>
  <dcterms:created xsi:type="dcterms:W3CDTF">2024-11-12T13:13:13Z</dcterms:created>
  <dcterms:modified xsi:type="dcterms:W3CDTF">2025-11-20T07:19:01Z</dcterms:modified>
</cp:coreProperties>
</file>