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57"/>
  </p:notesMasterIdLst>
  <p:sldIdLst>
    <p:sldId id="317" r:id="rId3"/>
    <p:sldId id="321" r:id="rId4"/>
    <p:sldId id="439" r:id="rId5"/>
    <p:sldId id="335" r:id="rId6"/>
    <p:sldId id="336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452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346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86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85" r:id="rId45"/>
    <p:sldId id="587" r:id="rId46"/>
    <p:sldId id="351" r:id="rId47"/>
    <p:sldId id="500" r:id="rId48"/>
    <p:sldId id="588" r:id="rId49"/>
    <p:sldId id="589" r:id="rId50"/>
    <p:sldId id="590" r:id="rId51"/>
    <p:sldId id="591" r:id="rId52"/>
    <p:sldId id="550" r:id="rId53"/>
    <p:sldId id="593" r:id="rId54"/>
    <p:sldId id="594" r:id="rId55"/>
    <p:sldId id="377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99"/>
    <a:srgbClr val="244390"/>
    <a:srgbClr val="B6DCAD"/>
    <a:srgbClr val="018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6" autoAdjust="0"/>
    <p:restoredTop sz="94694"/>
  </p:normalViewPr>
  <p:slideViewPr>
    <p:cSldViewPr snapToGrid="0">
      <p:cViewPr varScale="1">
        <p:scale>
          <a:sx n="209" d="100"/>
          <a:sy n="209" d="100"/>
        </p:scale>
        <p:origin x="34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Výzvy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4.7176604069545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EC-4A58-9F36-964D8E1839E5}"/>
                </c:ext>
              </c:extLst>
            </c:dLbl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4P4</c:v>
                </c:pt>
                <c:pt idx="4">
                  <c:v>4P5</c:v>
                </c:pt>
                <c:pt idx="5">
                  <c:v>4P6</c:v>
                </c:pt>
                <c:pt idx="6">
                  <c:v>4P7</c:v>
                </c:pt>
                <c:pt idx="7">
                  <c:v>4P8</c:v>
                </c:pt>
                <c:pt idx="8">
                  <c:v>Celkom</c:v>
                </c:pt>
              </c:strCache>
            </c:strRef>
          </c:cat>
          <c:val>
            <c:numRef>
              <c:f>Hárok1!$B$2:$B$10</c:f>
              <c:numCache>
                <c:formatCode>0.00%</c:formatCode>
                <c:ptCount val="9"/>
                <c:pt idx="0">
                  <c:v>1.0108999999999999</c:v>
                </c:pt>
                <c:pt idx="1">
                  <c:v>0.91600000000000004</c:v>
                </c:pt>
                <c:pt idx="2">
                  <c:v>0.60770000000000002</c:v>
                </c:pt>
                <c:pt idx="3">
                  <c:v>0.72952519482282607</c:v>
                </c:pt>
                <c:pt idx="4">
                  <c:v>0.9395</c:v>
                </c:pt>
                <c:pt idx="5">
                  <c:v>0.86170000000000002</c:v>
                </c:pt>
                <c:pt idx="6">
                  <c:v>0.43390000000000001</c:v>
                </c:pt>
                <c:pt idx="7">
                  <c:v>0.8388919049785043</c:v>
                </c:pt>
                <c:pt idx="8">
                  <c:v>0.8861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FAD-BBEF-1BFD74460E2D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Kontrahovanie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4P4</c:v>
                </c:pt>
                <c:pt idx="4">
                  <c:v>4P5</c:v>
                </c:pt>
                <c:pt idx="5">
                  <c:v>4P6</c:v>
                </c:pt>
                <c:pt idx="6">
                  <c:v>4P7</c:v>
                </c:pt>
                <c:pt idx="7">
                  <c:v>4P8</c:v>
                </c:pt>
                <c:pt idx="8">
                  <c:v>Celkom</c:v>
                </c:pt>
              </c:strCache>
            </c:strRef>
          </c:cat>
          <c:val>
            <c:numRef>
              <c:f>Hárok1!$C$2:$C$10</c:f>
              <c:numCache>
                <c:formatCode>0.00%</c:formatCode>
                <c:ptCount val="9"/>
                <c:pt idx="0">
                  <c:v>0.69410000000000005</c:v>
                </c:pt>
                <c:pt idx="1">
                  <c:v>0.78839999999999999</c:v>
                </c:pt>
                <c:pt idx="2">
                  <c:v>0.3977</c:v>
                </c:pt>
                <c:pt idx="3">
                  <c:v>0.49809999999999999</c:v>
                </c:pt>
                <c:pt idx="4">
                  <c:v>0.61299999999999999</c:v>
                </c:pt>
                <c:pt idx="5">
                  <c:v>0.60489999999999999</c:v>
                </c:pt>
                <c:pt idx="6">
                  <c:v>5.0158525670183265E-2</c:v>
                </c:pt>
                <c:pt idx="7">
                  <c:v>0.83889191084765158</c:v>
                </c:pt>
                <c:pt idx="8">
                  <c:v>0.627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D-4FAD-BBEF-1BFD74460E2D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Čerpanie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4P4</c:v>
                </c:pt>
                <c:pt idx="4">
                  <c:v>4P5</c:v>
                </c:pt>
                <c:pt idx="5">
                  <c:v>4P6</c:v>
                </c:pt>
                <c:pt idx="6">
                  <c:v>4P7</c:v>
                </c:pt>
                <c:pt idx="7">
                  <c:v>4P8</c:v>
                </c:pt>
                <c:pt idx="8">
                  <c:v>Celkom</c:v>
                </c:pt>
              </c:strCache>
            </c:strRef>
          </c:cat>
          <c:val>
            <c:numRef>
              <c:f>Hárok1!$D$2:$D$10</c:f>
              <c:numCache>
                <c:formatCode>0.00%</c:formatCode>
                <c:ptCount val="9"/>
                <c:pt idx="0">
                  <c:v>0.25380000000000003</c:v>
                </c:pt>
                <c:pt idx="1">
                  <c:v>0.3493</c:v>
                </c:pt>
                <c:pt idx="2">
                  <c:v>5.1499999999999997E-2</c:v>
                </c:pt>
                <c:pt idx="3">
                  <c:v>7.7299999999999994E-2</c:v>
                </c:pt>
                <c:pt idx="4">
                  <c:v>0.19570000000000001</c:v>
                </c:pt>
                <c:pt idx="5">
                  <c:v>0.2205</c:v>
                </c:pt>
                <c:pt idx="6">
                  <c:v>7.4000000000000003E-3</c:v>
                </c:pt>
                <c:pt idx="7">
                  <c:v>5.7000000000000002E-3</c:v>
                </c:pt>
                <c:pt idx="8">
                  <c:v>0.20749999999999999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D-4FAD-BBEF-1BFD74460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529352"/>
        <c:axId val="616525416"/>
      </c:barChart>
      <c:catAx>
        <c:axId val="61652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sk-SK"/>
          </a:p>
        </c:txPr>
        <c:crossAx val="616525416"/>
        <c:crosses val="autoZero"/>
        <c:auto val="1"/>
        <c:lblAlgn val="ctr"/>
        <c:lblOffset val="100"/>
        <c:noMultiLvlLbl val="0"/>
      </c:catAx>
      <c:valAx>
        <c:axId val="616525416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sk-SK"/>
          </a:p>
        </c:txPr>
        <c:crossAx val="6165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'esf+'!$B$1</c:f>
              <c:strCache>
                <c:ptCount val="1"/>
                <c:pt idx="0">
                  <c:v>Výzvy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4.7176604069545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EC-4A58-9F36-964D8E1839E5}"/>
                </c:ext>
              </c:extLst>
            </c:dLbl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'esf+'!$A$2:$A$10</c:f>
              <c:strCache>
                <c:ptCount val="9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4P4</c:v>
                </c:pt>
                <c:pt idx="4">
                  <c:v>4P5</c:v>
                </c:pt>
                <c:pt idx="5">
                  <c:v>4P6</c:v>
                </c:pt>
                <c:pt idx="6">
                  <c:v>4P7</c:v>
                </c:pt>
                <c:pt idx="7">
                  <c:v>4P8</c:v>
                </c:pt>
                <c:pt idx="8">
                  <c:v>Celkom</c:v>
                </c:pt>
              </c:strCache>
            </c:strRef>
          </c:cat>
          <c:val>
            <c:numRef>
              <c:f>'esf+'!$B$2:$B$10</c:f>
              <c:numCache>
                <c:formatCode>0.00%</c:formatCode>
                <c:ptCount val="9"/>
                <c:pt idx="0">
                  <c:v>1.070432046121321</c:v>
                </c:pt>
                <c:pt idx="1">
                  <c:v>0.9974810231351392</c:v>
                </c:pt>
                <c:pt idx="2">
                  <c:v>0.55011708129592729</c:v>
                </c:pt>
                <c:pt idx="3">
                  <c:v>0.72952521243036372</c:v>
                </c:pt>
                <c:pt idx="4">
                  <c:v>1.1253479544708294</c:v>
                </c:pt>
                <c:pt idx="5">
                  <c:v>0.92209384158415841</c:v>
                </c:pt>
                <c:pt idx="6">
                  <c:v>0.43387604360776488</c:v>
                </c:pt>
                <c:pt idx="7">
                  <c:v>0.8388919049785043</c:v>
                </c:pt>
                <c:pt idx="8">
                  <c:v>0.95041432473797216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FAD-BBEF-1BFD74460E2D}"/>
            </c:ext>
          </c:extLst>
        </c:ser>
        <c:ser>
          <c:idx val="1"/>
          <c:order val="1"/>
          <c:tx>
            <c:strRef>
              <c:f>'esf+'!$C$1</c:f>
              <c:strCache>
                <c:ptCount val="1"/>
                <c:pt idx="0">
                  <c:v>Kontrahovanie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2.9878515910712118E-2"/>
                  <c:y val="9.8784663434688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63-4170-89A9-13F9E20C13F7}"/>
                </c:ext>
              </c:extLst>
            </c:dLbl>
            <c:dLbl>
              <c:idx val="6"/>
              <c:layout>
                <c:manualLayout>
                  <c:x val="1.5725534689848498E-3"/>
                  <c:y val="-2.634257691591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63-4170-89A9-13F9E20C13F7}"/>
                </c:ext>
              </c:extLst>
            </c:dLbl>
            <c:spPr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'esf+'!$A$2:$A$10</c:f>
              <c:strCache>
                <c:ptCount val="9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4P4</c:v>
                </c:pt>
                <c:pt idx="4">
                  <c:v>4P5</c:v>
                </c:pt>
                <c:pt idx="5">
                  <c:v>4P6</c:v>
                </c:pt>
                <c:pt idx="6">
                  <c:v>4P7</c:v>
                </c:pt>
                <c:pt idx="7">
                  <c:v>4P8</c:v>
                </c:pt>
                <c:pt idx="8">
                  <c:v>Celkom</c:v>
                </c:pt>
              </c:strCache>
            </c:strRef>
          </c:cat>
          <c:val>
            <c:numRef>
              <c:f>'esf+'!$C$2:$C$10</c:f>
              <c:numCache>
                <c:formatCode>0.00%</c:formatCode>
                <c:ptCount val="9"/>
                <c:pt idx="0">
                  <c:v>0.7190749625185513</c:v>
                </c:pt>
                <c:pt idx="1">
                  <c:v>0.97248253716566324</c:v>
                </c:pt>
                <c:pt idx="2">
                  <c:v>0.33942453946489842</c:v>
                </c:pt>
                <c:pt idx="3">
                  <c:v>0.49805350597556852</c:v>
                </c:pt>
                <c:pt idx="4">
                  <c:v>0.78381088186452785</c:v>
                </c:pt>
                <c:pt idx="5">
                  <c:v>0.81901028554455424</c:v>
                </c:pt>
                <c:pt idx="6">
                  <c:v>5.0158522442152215E-2</c:v>
                </c:pt>
                <c:pt idx="7">
                  <c:v>0.83889191084765158</c:v>
                </c:pt>
                <c:pt idx="8">
                  <c:v>0.70810584066603932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D-4FAD-BBEF-1BFD74460E2D}"/>
            </c:ext>
          </c:extLst>
        </c:ser>
        <c:ser>
          <c:idx val="2"/>
          <c:order val="2"/>
          <c:tx>
            <c:strRef>
              <c:f>'esf+'!$D$1</c:f>
              <c:strCache>
                <c:ptCount val="1"/>
                <c:pt idx="0">
                  <c:v>Čerpanie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'esf+'!$A$2:$A$10</c:f>
              <c:strCache>
                <c:ptCount val="9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4P4</c:v>
                </c:pt>
                <c:pt idx="4">
                  <c:v>4P5</c:v>
                </c:pt>
                <c:pt idx="5">
                  <c:v>4P6</c:v>
                </c:pt>
                <c:pt idx="6">
                  <c:v>4P7</c:v>
                </c:pt>
                <c:pt idx="7">
                  <c:v>4P8</c:v>
                </c:pt>
                <c:pt idx="8">
                  <c:v>Celkom</c:v>
                </c:pt>
              </c:strCache>
            </c:strRef>
          </c:cat>
          <c:val>
            <c:numRef>
              <c:f>'esf+'!$D$2:$D$10</c:f>
              <c:numCache>
                <c:formatCode>0.00%</c:formatCode>
                <c:ptCount val="9"/>
                <c:pt idx="0">
                  <c:v>0.26742588067613948</c:v>
                </c:pt>
                <c:pt idx="1">
                  <c:v>0.62003891630483465</c:v>
                </c:pt>
                <c:pt idx="2">
                  <c:v>5.7244082052250053E-2</c:v>
                </c:pt>
                <c:pt idx="3">
                  <c:v>7.7276717969913464E-2</c:v>
                </c:pt>
                <c:pt idx="4">
                  <c:v>0.32566705395788009</c:v>
                </c:pt>
                <c:pt idx="5">
                  <c:v>0.32775587306930692</c:v>
                </c:pt>
                <c:pt idx="6">
                  <c:v>7.4172903613927482E-3</c:v>
                </c:pt>
                <c:pt idx="7">
                  <c:v>5.6629062550437982E-3</c:v>
                </c:pt>
                <c:pt idx="8">
                  <c:v>0.28435602670728211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D-4FAD-BBEF-1BFD74460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529352"/>
        <c:axId val="616525416"/>
      </c:barChart>
      <c:catAx>
        <c:axId val="61652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sk-SK"/>
          </a:p>
        </c:txPr>
        <c:crossAx val="616525416"/>
        <c:crosses val="autoZero"/>
        <c:auto val="1"/>
        <c:lblAlgn val="ctr"/>
        <c:lblOffset val="100"/>
        <c:noMultiLvlLbl val="0"/>
      </c:catAx>
      <c:valAx>
        <c:axId val="61652541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sk-SK"/>
          </a:p>
        </c:txPr>
        <c:crossAx val="6165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EFRR!$B$1</c:f>
              <c:strCache>
                <c:ptCount val="1"/>
                <c:pt idx="0">
                  <c:v>Výzvy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4.7176604069545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EC-4A58-9F36-964D8E1839E5}"/>
                </c:ext>
              </c:extLst>
            </c:dLbl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EFRR!$A$2:$A$7</c:f>
              <c:strCache>
                <c:ptCount val="6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4P5</c:v>
                </c:pt>
                <c:pt idx="4">
                  <c:v>4P6</c:v>
                </c:pt>
                <c:pt idx="5">
                  <c:v>Celkom</c:v>
                </c:pt>
              </c:strCache>
            </c:strRef>
          </c:cat>
          <c:val>
            <c:numRef>
              <c:f>EFRR!$B$2:$B$7</c:f>
              <c:numCache>
                <c:formatCode>0.00%</c:formatCode>
                <c:ptCount val="6"/>
                <c:pt idx="0">
                  <c:v>0.46441752745899639</c:v>
                </c:pt>
                <c:pt idx="1">
                  <c:v>0.81469631265948217</c:v>
                </c:pt>
                <c:pt idx="2">
                  <c:v>0.95521603612903228</c:v>
                </c:pt>
                <c:pt idx="3">
                  <c:v>0.70087818653889156</c:v>
                </c:pt>
                <c:pt idx="4">
                  <c:v>0.73849364646464644</c:v>
                </c:pt>
                <c:pt idx="5">
                  <c:v>0.73211608530800265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FAD-BBEF-1BFD74460E2D}"/>
            </c:ext>
          </c:extLst>
        </c:ser>
        <c:ser>
          <c:idx val="1"/>
          <c:order val="1"/>
          <c:tx>
            <c:strRef>
              <c:f>EFRR!$C$1</c:f>
              <c:strCache>
                <c:ptCount val="1"/>
                <c:pt idx="0">
                  <c:v>Kontrahovanie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EFRR!$A$2:$A$7</c:f>
              <c:strCache>
                <c:ptCount val="6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4P5</c:v>
                </c:pt>
                <c:pt idx="4">
                  <c:v>4P6</c:v>
                </c:pt>
                <c:pt idx="5">
                  <c:v>Celkom</c:v>
                </c:pt>
              </c:strCache>
            </c:strRef>
          </c:cat>
          <c:val>
            <c:numRef>
              <c:f>EFRR!$C$2:$C$7</c:f>
              <c:numCache>
                <c:formatCode>0.00%</c:formatCode>
                <c:ptCount val="6"/>
                <c:pt idx="0">
                  <c:v>0.46441752745899639</c:v>
                </c:pt>
                <c:pt idx="1">
                  <c:v>0.55967619023201853</c:v>
                </c:pt>
                <c:pt idx="2">
                  <c:v>0.74925843741935472</c:v>
                </c:pt>
                <c:pt idx="3">
                  <c:v>0.39369557456446203</c:v>
                </c:pt>
                <c:pt idx="4">
                  <c:v>0.16817020454545456</c:v>
                </c:pt>
                <c:pt idx="5">
                  <c:v>0.43291379592398305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D-4FAD-BBEF-1BFD74460E2D}"/>
            </c:ext>
          </c:extLst>
        </c:ser>
        <c:ser>
          <c:idx val="2"/>
          <c:order val="2"/>
          <c:tx>
            <c:strRef>
              <c:f>EFRR!$D$1</c:f>
              <c:strCache>
                <c:ptCount val="1"/>
                <c:pt idx="0">
                  <c:v>Čerpanie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EFRR!$A$2:$A$7</c:f>
              <c:strCache>
                <c:ptCount val="6"/>
                <c:pt idx="0">
                  <c:v>4P1</c:v>
                </c:pt>
                <c:pt idx="1">
                  <c:v>4P2</c:v>
                </c:pt>
                <c:pt idx="2">
                  <c:v>4P3</c:v>
                </c:pt>
                <c:pt idx="3">
                  <c:v>4P5</c:v>
                </c:pt>
                <c:pt idx="4">
                  <c:v>4P6</c:v>
                </c:pt>
                <c:pt idx="5">
                  <c:v>Celkom</c:v>
                </c:pt>
              </c:strCache>
            </c:strRef>
          </c:cat>
          <c:val>
            <c:numRef>
              <c:f>EFRR!$D$2:$D$7</c:f>
              <c:numCache>
                <c:formatCode>0.00%</c:formatCode>
                <c:ptCount val="6"/>
                <c:pt idx="0">
                  <c:v>0.12902301527539028</c:v>
                </c:pt>
                <c:pt idx="1">
                  <c:v>1.7947278731589001E-3</c:v>
                </c:pt>
                <c:pt idx="2">
                  <c:v>1.6836435806451611E-2</c:v>
                </c:pt>
                <c:pt idx="3">
                  <c:v>2.88662393192331E-2</c:v>
                </c:pt>
                <c:pt idx="4">
                  <c:v>1.7166123232323232E-3</c:v>
                </c:pt>
                <c:pt idx="5">
                  <c:v>2.3596326770418057E-2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D-4FAD-BBEF-1BFD74460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529352"/>
        <c:axId val="616525416"/>
      </c:barChart>
      <c:catAx>
        <c:axId val="61652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sk-SK"/>
          </a:p>
        </c:txPr>
        <c:crossAx val="616525416"/>
        <c:crosses val="autoZero"/>
        <c:auto val="1"/>
        <c:lblAlgn val="ctr"/>
        <c:lblOffset val="100"/>
        <c:noMultiLvlLbl val="0"/>
      </c:catAx>
      <c:valAx>
        <c:axId val="616525416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sk-SK"/>
          </a:p>
        </c:txPr>
        <c:crossAx val="6165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8437-0553-A541-AD0F-6CF0B70894E7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5C93B-E089-DE41-ABFC-12A6C026AC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19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1pPr>
    <a:lvl2pPr marL="253060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2pPr>
    <a:lvl3pPr marL="506120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3pPr>
    <a:lvl4pPr marL="759181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4pPr>
    <a:lvl5pPr marL="1012241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5pPr>
    <a:lvl6pPr marL="1265301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6pPr>
    <a:lvl7pPr marL="1518361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7pPr>
    <a:lvl8pPr marL="1771421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8pPr>
    <a:lvl9pPr marL="2024482" algn="l" defTabSz="506120" rtl="0" eaLnBrk="1" latinLnBrk="0" hangingPunct="1">
      <a:defRPr sz="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80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822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93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74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179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82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756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647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9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39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38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344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091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7180A-FFD6-2286-3628-A4A51E7EA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B1CEE41-E3AD-B8A6-9A96-7ECBDA3B2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F924EFD-22DA-4E08-9BCB-43662C4C7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89AE7E6-C621-CAC1-059C-796A883C7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07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56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791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57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141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8675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193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759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B6F8-0BDC-BC43-ECE4-6985E6DB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02BDDD1-1A14-9F1D-9F40-DC728C9F6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A9AEDED-5943-91B6-5547-15F1331CC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B9EBCF0-A141-0762-F8BE-732A88AF4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83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1329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2B413-1E85-8F3E-31C9-CE453DD7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20506F5-8A9F-1B27-396F-9FF23294E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304C9C0-FD01-51E1-6E8B-08153C7BC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84CEF5-1FB9-5161-9172-DE3D68791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2596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489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10D5-2DDF-CAA3-5105-E60A48390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0BF570F-6FC2-DFF2-342D-9B830B90F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1997422-CD10-2A9B-4591-6CA0872A7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D93CC87-B340-7F9F-54EE-021DB1501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035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977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5422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403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207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941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A2BF-FB6E-FA7B-4651-D971C7D6B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B22E0FB-DE11-3DBA-BBEC-AD582B9E2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CF3133D-C57D-3911-6011-3E438B5E3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2698449-84F7-7F1A-9D24-345C8BA53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75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030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167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42DE-6FAB-704F-4DFD-6F22B402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3DFCE87-F457-B083-7825-891AD982B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5C5E7A6-2D27-C002-537F-A465CAAAA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35B80D-6D63-22FB-AC26-B205C4508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685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9785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257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3914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39859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8410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933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2614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5754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50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20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0513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51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10278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52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5427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53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207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555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5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76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C1D6-F8DE-AABA-8280-7A8AAC2E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E194D49-B81C-A117-DE7A-2F6D4289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78B85A-3701-1459-A8CD-36A58B86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28704B-DBC6-D851-8D76-4A6A9186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93B-E089-DE41-ABFC-12A6C026AC3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96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19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73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5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38115"/>
            <a:ext cx="2057400" cy="12939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0536"/>
            <a:ext cx="7886700" cy="765253"/>
          </a:xfrm>
          <a:noFill/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3164681"/>
            <a:ext cx="3696891" cy="45839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3932369"/>
            <a:ext cx="2382635" cy="228462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2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537" y="4304088"/>
            <a:ext cx="1908018" cy="70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37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485901"/>
            <a:ext cx="9144000" cy="36575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95889"/>
            <a:ext cx="7886700" cy="8013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2206923"/>
            <a:ext cx="3696891" cy="45839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98" y="130889"/>
            <a:ext cx="1908018" cy="68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41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6174"/>
            <a:ext cx="7886700" cy="612678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3331369"/>
            <a:ext cx="7886700" cy="44053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180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6174"/>
            <a:ext cx="7886700" cy="612678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3331369"/>
            <a:ext cx="7886700" cy="44053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844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6174"/>
            <a:ext cx="7886700" cy="612678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3331369"/>
            <a:ext cx="7886700" cy="44053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743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396093"/>
            <a:ext cx="9144000" cy="3747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396093"/>
            <a:ext cx="9144000" cy="3747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7616"/>
            <a:ext cx="7886700" cy="612678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861798"/>
            <a:ext cx="7886700" cy="44053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57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396093"/>
            <a:ext cx="9144000" cy="374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396093"/>
            <a:ext cx="9144000" cy="374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7616"/>
            <a:ext cx="7886700" cy="612678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861798"/>
            <a:ext cx="7886700" cy="44053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42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728855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56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796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728855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257175" indent="-257175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500"/>
            </a:lvl1pPr>
            <a:lvl2pPr>
              <a:buClr>
                <a:schemeClr val="tx2"/>
              </a:buClr>
              <a:buSzPct val="100000"/>
              <a:defRPr sz="135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0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93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91779"/>
            <a:ext cx="3764756" cy="245332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50594" y="1391779"/>
            <a:ext cx="3764756" cy="245332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3540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91779"/>
            <a:ext cx="3764756" cy="2453327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50594" y="1391779"/>
            <a:ext cx="3764756" cy="2453327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845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8650" y="1521767"/>
            <a:ext cx="3764756" cy="345281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43112"/>
            <a:ext cx="3764756" cy="1902006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750594" y="1521767"/>
            <a:ext cx="3764756" cy="345281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50594" y="2043112"/>
            <a:ext cx="3764756" cy="1902006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563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115983"/>
            <a:ext cx="9144000" cy="40275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8650" y="1521767"/>
            <a:ext cx="3764756" cy="345281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43112"/>
            <a:ext cx="3764756" cy="1902006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750594" y="1521767"/>
            <a:ext cx="3764756" cy="345281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50594" y="2043112"/>
            <a:ext cx="3764756" cy="1902006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542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115983"/>
            <a:ext cx="9144000" cy="40275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40313"/>
            <a:ext cx="3502877" cy="2174488"/>
          </a:xfrm>
          <a:noFill/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40313"/>
            <a:ext cx="3886200" cy="2174488"/>
          </a:xfrm>
          <a:noFill/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04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1792"/>
            <a:ext cx="2291303" cy="2474536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72100" y="1491792"/>
            <a:ext cx="2292300" cy="2474536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3050" y="1491792"/>
            <a:ext cx="2292300" cy="2474536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069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1792"/>
            <a:ext cx="2291303" cy="2474536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26349" y="1491792"/>
            <a:ext cx="2291303" cy="2474536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4047" y="1491792"/>
            <a:ext cx="2291303" cy="2474536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597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8650" y="1521767"/>
            <a:ext cx="2284233" cy="345281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7649"/>
            <a:ext cx="2284233" cy="1948679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440194" y="1507627"/>
            <a:ext cx="2349041" cy="345281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40195" y="2017649"/>
            <a:ext cx="2349041" cy="1948679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16548" y="1521767"/>
            <a:ext cx="2284233" cy="345281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6548" y="2017649"/>
            <a:ext cx="2284233" cy="1948679"/>
          </a:xfrm>
        </p:spPr>
        <p:txBody>
          <a:bodyPr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463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2" cy="61267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5889"/>
            <a:ext cx="3502877" cy="2728912"/>
          </a:xfrm>
          <a:noFill/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2" y="1369219"/>
            <a:ext cx="3752850" cy="2728913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771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952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2" cy="612678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5889"/>
            <a:ext cx="3502877" cy="2728912"/>
          </a:xfrm>
          <a:noFill/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2" y="1369219"/>
            <a:ext cx="3752850" cy="2728913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205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2" cy="6126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653750" y="1648248"/>
            <a:ext cx="1846193" cy="12286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4620777" y="1648248"/>
            <a:ext cx="1846195" cy="12286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2069" y="1647825"/>
            <a:ext cx="1889522" cy="12287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53750" y="3023543"/>
            <a:ext cx="1846193" cy="12286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20777" y="3023543"/>
            <a:ext cx="1846195" cy="12286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2069" y="3023120"/>
            <a:ext cx="1889522" cy="12287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130" y="1647825"/>
            <a:ext cx="1889522" cy="12287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130" y="3023120"/>
            <a:ext cx="1889522" cy="12287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390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4041322" cy="51434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43" y="441785"/>
            <a:ext cx="5690507" cy="53793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824843" y="1421500"/>
            <a:ext cx="5690507" cy="2884183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7046" y="470171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4794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4041322" cy="51434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3889" y="4621900"/>
            <a:ext cx="4567919" cy="2930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35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08" y="441785"/>
            <a:ext cx="3853543" cy="53793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33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61807" y="1421500"/>
            <a:ext cx="3853542" cy="2884183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991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4041322" y="1"/>
            <a:ext cx="5102678" cy="51434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4041322" cy="51434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3889" y="4621900"/>
            <a:ext cx="4567919" cy="2930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35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08" y="441785"/>
            <a:ext cx="3853543" cy="750200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33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61807" y="1421500"/>
            <a:ext cx="3853542" cy="2884183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21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830231" y="1"/>
            <a:ext cx="3313769" cy="51434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45800"/>
            <a:ext cx="5936456" cy="53793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8650" y="1375315"/>
            <a:ext cx="2231071" cy="2728913"/>
          </a:xfrm>
          <a:noFill/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229441" y="1375315"/>
            <a:ext cx="2231071" cy="2728913"/>
          </a:xfrm>
          <a:noFill/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647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2" cy="612678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54443" y="1178545"/>
            <a:ext cx="2256377" cy="207225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4844" y="3443288"/>
            <a:ext cx="2256235" cy="82748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3456708" y="1178545"/>
            <a:ext cx="2256377" cy="207225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56850" y="3458754"/>
            <a:ext cx="2256235" cy="82748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6258973" y="1178545"/>
            <a:ext cx="2256377" cy="207225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59116" y="3458754"/>
            <a:ext cx="2256235" cy="82748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24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2" cy="612678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54443" y="1178545"/>
            <a:ext cx="2256377" cy="207225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4844" y="3443288"/>
            <a:ext cx="2256235" cy="82748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3456708" y="1178545"/>
            <a:ext cx="2256377" cy="207225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56850" y="3458754"/>
            <a:ext cx="2256235" cy="82748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6258973" y="1178545"/>
            <a:ext cx="2256377" cy="207225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59116" y="3458754"/>
            <a:ext cx="2256235" cy="82748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323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126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8651" y="1279603"/>
            <a:ext cx="3630206" cy="2597384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795335" y="1279603"/>
            <a:ext cx="3720016" cy="2597384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3003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12678"/>
            <a:ext cx="7886700" cy="61267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78529" cy="51435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745829"/>
            <a:ext cx="4572000" cy="33909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342900" indent="0">
              <a:buNone/>
              <a:defRPr lang="en-US" sz="18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4011915" y="3853515"/>
            <a:ext cx="742297" cy="74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4011915" y="3853515"/>
            <a:ext cx="742297" cy="74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287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10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78529" cy="51435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745829"/>
            <a:ext cx="4572000" cy="33909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342900" indent="0">
              <a:buNone/>
              <a:defRPr lang="en-US" sz="18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4011915" y="3853515"/>
            <a:ext cx="742297" cy="74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2633"/>
            <a:ext cx="7886700" cy="61267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4011915" y="3853515"/>
            <a:ext cx="742297" cy="74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957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14539" y="1262275"/>
            <a:ext cx="2914922" cy="2914922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773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651" y="1442923"/>
            <a:ext cx="2257655" cy="2257655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443173" y="1442923"/>
            <a:ext cx="2257655" cy="2257655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57695" y="1442923"/>
            <a:ext cx="2257655" cy="2257655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525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651" y="1442923"/>
            <a:ext cx="2257655" cy="2257655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443173" y="1442923"/>
            <a:ext cx="2257655" cy="2257655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57695" y="1442923"/>
            <a:ext cx="2257655" cy="2257655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470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8651" y="1233055"/>
            <a:ext cx="1338695" cy="1338695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5515" y="1344316"/>
            <a:ext cx="2161388" cy="111617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28649" y="2845141"/>
            <a:ext cx="1338695" cy="1338695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165514" y="2956401"/>
            <a:ext cx="2161388" cy="111617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817098" y="1259703"/>
            <a:ext cx="1338695" cy="1338695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353962" y="1370964"/>
            <a:ext cx="2161388" cy="111617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4817096" y="2871788"/>
            <a:ext cx="1338695" cy="1338695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353961" y="2983049"/>
            <a:ext cx="2161388" cy="111617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065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28651" y="1448511"/>
            <a:ext cx="1846193" cy="122861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1651" y="1448511"/>
            <a:ext cx="1846660" cy="12287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628652" y="2805204"/>
            <a:ext cx="1846193" cy="122861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651" y="2805098"/>
            <a:ext cx="1846660" cy="12287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35118" y="1448512"/>
            <a:ext cx="1846195" cy="122861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8691" y="1448511"/>
            <a:ext cx="1846660" cy="12287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635118" y="2805204"/>
            <a:ext cx="1846193" cy="122861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8691" y="2805098"/>
            <a:ext cx="1846660" cy="12287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1550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8650" y="1210298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244771" y="1210298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60892" y="1210297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5477013" y="1210296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7093134" y="1210296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8650" y="2849820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244771" y="2849820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60892" y="2849820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477013" y="2849819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093134" y="2849819"/>
            <a:ext cx="1422217" cy="1422217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566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61989" y="1559719"/>
            <a:ext cx="2024062" cy="202406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559969" y="1559718"/>
            <a:ext cx="2024062" cy="202406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6491289" y="1559718"/>
            <a:ext cx="2024062" cy="202406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8047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61989" y="1559719"/>
            <a:ext cx="2024062" cy="202406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559969" y="1559718"/>
            <a:ext cx="2024062" cy="202406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6491289" y="1559718"/>
            <a:ext cx="2024062" cy="202406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3400" cy="572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09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2603452"/>
            <a:ext cx="767622" cy="2685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997375"/>
            <a:ext cx="7886700" cy="1250156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2603452"/>
            <a:ext cx="767622" cy="26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640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251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36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21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97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296187-D6B8-1A4E-8FCA-5F45BC03D54E}" type="datetimeFigureOut">
              <a:rPr lang="sk-SK" smtClean="0"/>
              <a:t>15. 12. 2025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7824B-9CAE-FC46-897A-B6B6ABB333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40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2141" y="47115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28650" y="273845"/>
            <a:ext cx="7886700" cy="612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56964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27" y="4425762"/>
            <a:ext cx="942047" cy="571580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1155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237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text, snímka obrazovky, voda, dizajn&#10;&#10;Obsah vygenerovaný umelou inteligenciou môže byť nesprávny.">
            <a:extLst>
              <a:ext uri="{FF2B5EF4-FFF2-40B4-BE49-F238E27FC236}">
                <a16:creationId xmlns:a16="http://schemas.microsoft.com/office/drawing/2014/main" id="{8D14C20A-6212-C325-A2E5-F9780F5E99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377BDD1-D611-168F-EE53-05F125B45716}"/>
              </a:ext>
            </a:extLst>
          </p:cNvPr>
          <p:cNvSpPr txBox="1">
            <a:spLocks/>
          </p:cNvSpPr>
          <p:nvPr/>
        </p:nvSpPr>
        <p:spPr>
          <a:xfrm>
            <a:off x="283780" y="344249"/>
            <a:ext cx="8237482" cy="1074648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endParaRPr lang="sk-SK" sz="625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A6E42F-2182-35FD-9865-AA0A7BA4885A}"/>
              </a:ext>
            </a:extLst>
          </p:cNvPr>
          <p:cNvSpPr txBox="1">
            <a:spLocks/>
          </p:cNvSpPr>
          <p:nvPr/>
        </p:nvSpPr>
        <p:spPr>
          <a:xfrm>
            <a:off x="1068019" y="86881"/>
            <a:ext cx="2798186" cy="257366"/>
          </a:xfrm>
          <a:prstGeom prst="rect">
            <a:avLst/>
          </a:prstGeom>
        </p:spPr>
        <p:txBody>
          <a:bodyPr vert="horz" lIns="43989" tIns="21994" rIns="43989" bIns="21994" rtlCol="0" anchor="ctr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115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29556F-BFD3-D780-5067-BA90D299820C}"/>
              </a:ext>
            </a:extLst>
          </p:cNvPr>
          <p:cNvSpPr txBox="1">
            <a:spLocks/>
          </p:cNvSpPr>
          <p:nvPr/>
        </p:nvSpPr>
        <p:spPr>
          <a:xfrm>
            <a:off x="4822299" y="86881"/>
            <a:ext cx="3160291" cy="257366"/>
          </a:xfrm>
          <a:prstGeom prst="rect">
            <a:avLst/>
          </a:prstGeom>
        </p:spPr>
        <p:txBody>
          <a:bodyPr vert="horz" lIns="43989" tIns="21994" rIns="43989" bIns="21994" rtlCol="0" anchor="ctr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x-none" sz="115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46841" y="1324302"/>
            <a:ext cx="833680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000" kern="0" dirty="0" smtClean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5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zasadnutie</a:t>
            </a:r>
            <a:endParaRPr lang="sk-SK" sz="35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7795" algn="ctr" defTabSz="293248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december 2025						     Hotel </a:t>
            </a:r>
            <a:r>
              <a:rPr lang="sk-SK" sz="22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Saffron</a:t>
            </a:r>
            <a:r>
              <a:rPr lang="sk-SK" sz="22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Bratislava</a:t>
            </a:r>
            <a:endParaRPr lang="en-US" sz="2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46841" y="350732"/>
            <a:ext cx="826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795" algn="ctr" defTabSz="293248">
              <a:spcBef>
                <a:spcPts val="300"/>
              </a:spcBef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KOMISIA PRI MONITOROVACOM VÝBORE PRE PROGRAM SLOVENSKO 2021-2027 PRE CIEĽ 4 (SOCIÁLNEJŠIA A INKLUZÍVNEJŠIA EURÓPA VYKONÁVAJÚCA EURÓPSKY PILIER SOCIÁLNYCH PRÁV) POLITIKY SÚDRŽNOSTI EÚ</a:t>
            </a:r>
            <a:endParaRPr lang="en-US" sz="1600" b="1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145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Implementácia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ESF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jednotlivých 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prioritách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CP4 </a:t>
            </a:r>
            <a:r>
              <a:rPr lang="sk-SK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</a:t>
            </a:r>
            <a:r>
              <a:rPr lang="en-US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sk-SK" sz="1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/>
          </p:nvPr>
        </p:nvGraphicFramePr>
        <p:xfrm>
          <a:off x="411829" y="746876"/>
          <a:ext cx="8076037" cy="385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69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451779"/>
            <a:ext cx="8056019" cy="3752953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mplementácia </a:t>
            </a:r>
            <a:r>
              <a:rPr lang="pt-BR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finančných prostriedkov 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EFRR v 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CP4 </a:t>
            </a:r>
            <a:r>
              <a:rPr lang="pt-BR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sk-SK" sz="1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208868" y="4361223"/>
            <a:ext cx="784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*počet výziev/projektov, ktoré sú implementované v rámci viacerých priorít sú započítané v každej priorite zvlášť</a:t>
            </a:r>
            <a:endParaRPr lang="sk-S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339232" y="1281112"/>
          <a:ext cx="846553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Hárok" r:id="rId5" imgW="8972365" imgH="3276776" progId="Excel.Sheet.12">
                  <p:embed/>
                </p:oleObj>
              </mc:Choice>
              <mc:Fallback>
                <p:oleObj name="Hárok" r:id="rId5" imgW="8972365" imgH="3276776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232" y="1281112"/>
                        <a:ext cx="8465535" cy="2581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3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Implementácia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jednotlivých prioritách 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CP4 k </a:t>
            </a:r>
            <a:r>
              <a:rPr lang="sk-SK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</a:t>
            </a:r>
            <a:r>
              <a:rPr 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k-SK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/>
          </p:nvPr>
        </p:nvGraphicFramePr>
        <p:xfrm>
          <a:off x="411829" y="746876"/>
          <a:ext cx="8076037" cy="385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6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478321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447675" algn="l"/>
                <a:tab pos="984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Preschválenie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zámerov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národných projektov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schvaľovanie</a:t>
            </a:r>
          </a:p>
          <a:p>
            <a:pPr marL="180975" lvl="0" algn="ctr" defTabSz="914400"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 defTabSz="9144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Zručnosti pre trh práce ESF+</a:t>
            </a:r>
          </a:p>
          <a:p>
            <a:pPr marL="466725" indent="-285750" defTabSz="9144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sk-SK" sz="1400" i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inkluzívneho</a:t>
            </a:r>
            <a:r>
              <a:rPr lang="sk-SK" sz="14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vzdelávania Rómov</a:t>
            </a:r>
            <a:endParaRPr lang="sk-SK" sz="14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9" y="511443"/>
            <a:ext cx="8265710" cy="40132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u="none" strike="noStrike" kern="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Zručnosti pre trh práce</a:t>
            </a:r>
            <a:endParaRPr lang="sk-SK" sz="2000" b="1" i="1" u="none" strike="noStrike" kern="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Priorita</a:t>
            </a: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600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4P1,</a:t>
            </a:r>
            <a:r>
              <a:rPr lang="sk-SK" sz="1600" i="0" u="none" strike="noStrike" kern="1200" cap="none" spc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4P3, 4P4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Špecifický </a:t>
            </a:r>
            <a:r>
              <a:rPr lang="sk-SK" sz="16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cieľ: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ESO4.1, ESO4.4</a:t>
            </a:r>
            <a:endParaRPr lang="sk-SK" sz="1600" b="1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Akcia v zmysle P SK</a:t>
            </a:r>
            <a:r>
              <a:rPr lang="sk-SK" sz="1600" b="0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Poskytovanie finančných príspevkov uchádzačom o zamestnanie za účelom nadobúdania/zmeny zručností potrebných pre aktívnu účasť na trhu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práce;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nadobúdania a zmeny zručností mladých ľudí v situácii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NEET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Poskytovanie </a:t>
            </a:r>
            <a:r>
              <a:rPr lang="sk-SK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finančných príspevkov záujemcom o zamestnanie (osobám na trhu práce) za účelom nadobúdania/zmeny zručností́ potrebných pre zotrvanie na trhu práce alebo zlepšenie situácie na trhu </a:t>
            </a:r>
            <a:r>
              <a:rPr lang="sk-SK" sz="1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sk-SK" sz="12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Žiadateľ</a:t>
            </a: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600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Ústredie pr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áce, sociálnych vecí a rodiny</a:t>
            </a:r>
            <a:endParaRPr lang="sk-SK" sz="160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Cieľová </a:t>
            </a:r>
            <a:r>
              <a:rPr lang="sk-SK" sz="16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skupina: </a:t>
            </a:r>
            <a:r>
              <a:rPr lang="sk-SK" sz="1600" i="0" u="none" strike="noStrike" kern="1200" cap="none" spc="0" baseline="0" dirty="0" err="1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sk-SK" sz="1600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1600" i="0" u="none" strike="noStrike" kern="1200" cap="none" spc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i="0" u="none" strike="noStrike" kern="1200" cap="none" spc="0" dirty="0" err="1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sk-SK" sz="1600" i="0" u="none" strike="noStrike" kern="1200" cap="none" spc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i="0" u="none" strike="noStrike" kern="1200" cap="none" spc="0" dirty="0" err="1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MUoZ</a:t>
            </a:r>
            <a:r>
              <a:rPr lang="sk-SK" sz="1600" i="0" u="none" strike="noStrike" kern="1200" cap="none" spc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NEET</a:t>
            </a:r>
            <a:endParaRPr lang="sk-SK" sz="1600" i="0" u="none" strike="noStrike" kern="1200" cap="none" spc="0" baseline="0" dirty="0" smtClean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Alokácia NP</a:t>
            </a: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45 207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460,94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  <a:endParaRPr lang="sk-SK" sz="1600" b="1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51783" y="572033"/>
            <a:ext cx="8291006" cy="4110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Zručnosti pre trh práce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Hlavný cieľ</a:t>
            </a: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Cieľom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projektu je na základe posúdenia individuálnej možnosti predpokladaného uplatnenia sa alebo zotrvania na trhu práce podporiť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zamestnateľnosť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z cieľovej skupiny prostredníctvom rekvalifikácie a podporiť zamestnanosť,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zamestnateľnosť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a adaptabilitu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z cieľovej skupiny prostredníctvom vzdelávania. </a:t>
            </a:r>
            <a:endParaRPr lang="sk-SK" sz="1200" b="1" i="0" u="none" strike="noStrike" kern="1200" cap="none" spc="0" baseline="0" dirty="0" smtClean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Realizácia</a:t>
            </a:r>
            <a:r>
              <a:rPr lang="sk-SK" sz="1600" b="1" i="0" u="none" strike="noStrike" kern="1200" cap="none" spc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NP zabezpečí</a:t>
            </a: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poskytovanie finančných príspevkov pre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na podporu nadobúdania alebo zmeny zručností potrebných pre aktívnu účasť, zotrvanie alebo zlepšenie postavenia na trhu práce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1200" b="1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sk-SK" sz="1600" b="0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rekvalifikácie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Podpora</a:t>
            </a:r>
            <a:r>
              <a:rPr lang="sk-SK" sz="1200" i="0" u="none" strike="noStrike" kern="1200" cap="none" spc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vzdelávania </a:t>
            </a:r>
            <a:r>
              <a:rPr lang="sk-SK" sz="1200" i="0" u="none" strike="noStrike" kern="1200" cap="none" spc="0" dirty="0" err="1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sk-SK" sz="1200" i="0" u="none" strike="noStrike" kern="1200" cap="none" spc="0" dirty="0" smtClean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>
              <a:lnSpc>
                <a:spcPct val="150000"/>
              </a:lnSpc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nadobúdania a zmeny zručností mladých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 situácii NEET</a:t>
            </a:r>
            <a:endParaRPr lang="sk-SK" sz="120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8" y="511444"/>
            <a:ext cx="7923003" cy="37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Zručnosti pre trh práce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Prehľad podstatnejších úprav vykonaných v zámere NP</a:t>
            </a:r>
            <a:r>
              <a:rPr lang="sk-SK" sz="14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i="0" u="none" strike="noStrike" kern="1200" cap="none" spc="0" baseline="0" dirty="0" smtClean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Aktualizácia vzhľadom na novú legislatívu 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 oblasti vzdelávania dospelých (zákon 292/2024 </a:t>
            </a:r>
            <a:r>
              <a:rPr lang="sk-SK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Z.z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Zvýšenie </a:t>
            </a:r>
            <a:r>
              <a:rPr lang="sk-SK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priemernej</a:t>
            </a: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sumy príspevku na rekvalifikáciu 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 900 na 1250 EUR - </a:t>
            </a:r>
            <a:r>
              <a:rPr lang="sk-SK" sz="1600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600" kern="0" dirty="0">
                <a:latin typeface="Arial" panose="020B0604020202020204" pitchFamily="34" charset="0"/>
                <a:cs typeface="Arial" panose="020B0604020202020204" pitchFamily="34" charset="0"/>
              </a:rPr>
              <a:t>úrovni rozpočtového 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rámca (platí pre </a:t>
            </a:r>
            <a:r>
              <a:rPr lang="sk-SK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MUoZ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NEET) - COV projektu zostávajú nedotknuté.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Úprava príspevkov poskytovaných </a:t>
            </a:r>
            <a:r>
              <a:rPr lang="sk-SK" sz="1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– v nadväznosti na zmenu legislatívy a zosúladenie s obdobnými plánovanými opatreniami (napr. NP POZIVU).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Zníženie indikatívnej cieľovej hodnoty merateľného ukazovateľa 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 12 500 na 10 000 osôb</a:t>
            </a:r>
            <a:r>
              <a:rPr lang="sk-SK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 CS </a:t>
            </a:r>
            <a:r>
              <a:rPr lang="sk-SK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MUoZ</a:t>
            </a: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NEET – vzhľadom na vyššiu priemernú výšku príspevku a aktuálne vyšší počet osôb z tejto CS, ktoré majú byť do projektu ešte zapojené.</a:t>
            </a: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8" y="511444"/>
            <a:ext cx="7923003" cy="37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Zručnosti pre trh práce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Vysporiadanie sa s pripomienkami</a:t>
            </a:r>
            <a:r>
              <a:rPr lang="sk-SK" sz="1600" b="1" i="0" u="none" strike="noStrike" kern="1200" cap="none" spc="0" baseline="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Doručených 20 pripomienok, z toho 8 zásadných.</a:t>
            </a:r>
          </a:p>
          <a:p>
            <a:pPr marL="285750" marR="0" lvl="0" indent="-285750" algn="just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Akceptovaných bolo 9 pripomienok, 11 pripomienok nebolo akceptovaných.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Zo zásadných pripomienok nebola akceptovaná iba jediná. Týkala sa požiadavky na doplnenie MU/iných údajov, ktorú však nie je možné vykonať ani zmenou výzvy, pretože ide o podmienku poskytnutia príspevku.</a:t>
            </a: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03594" y="718876"/>
            <a:ext cx="8507541" cy="35882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1" u="none" strike="noStrike" kern="0" cap="none" spc="0" baseline="0" dirty="0" smtClean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03594" y="468491"/>
            <a:ext cx="850754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HLASOVANIE</a:t>
            </a:r>
            <a:endParaRPr lang="sk-SK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hlasovaním žiadame jednotlivých členov komisie o </a:t>
            </a:r>
            <a:r>
              <a:rPr lang="sk-SK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sebaidentifikovanie</a:t>
            </a: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možného konfliktu záujmov k schvaľovanému národnému projektu.</a:t>
            </a:r>
          </a:p>
        </p:txBody>
      </p:sp>
    </p:spTree>
    <p:extLst>
      <p:ext uri="{BB962C8B-B14F-4D97-AF65-F5344CB8AC3E}">
        <p14:creationId xmlns:p14="http://schemas.microsoft.com/office/powerpoint/2010/main" val="1630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291673" y="502626"/>
            <a:ext cx="8560654" cy="41236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Calibri"/>
                <a:cs typeface="Arial"/>
              </a:rPr>
              <a:t>NP </a:t>
            </a:r>
            <a:r>
              <a:rPr lang="sk-SK" b="1" i="1" kern="0" dirty="0">
                <a:latin typeface="Arial"/>
                <a:ea typeface="Calibri"/>
                <a:cs typeface="Arial"/>
              </a:rPr>
              <a:t>Podpora inkluzívneho vzdelávania Rómov 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(</a:t>
            </a:r>
            <a:r>
              <a:rPr lang="sk-SK" b="1" i="1" kern="0" dirty="0">
                <a:latin typeface="Arial"/>
                <a:cs typeface="Arial"/>
              </a:rPr>
              <a:t>ÚV SR/ÚSVRK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)</a:t>
            </a:r>
            <a:endParaRPr lang="en-US" dirty="0"/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1200" cap="none" spc="0" baseline="0" dirty="0">
                <a:uFillTx/>
                <a:latin typeface="Arial"/>
                <a:cs typeface="Arial"/>
              </a:rPr>
              <a:t>Priorita:</a:t>
            </a:r>
            <a:r>
              <a:rPr lang="sk-SK" sz="1400" b="1" dirty="0">
                <a:latin typeface="Arial"/>
                <a:cs typeface="Arial"/>
              </a:rPr>
              <a:t> </a:t>
            </a:r>
            <a:r>
              <a:rPr lang="sk-SK" sz="1400" dirty="0">
                <a:latin typeface="Arial"/>
                <a:cs typeface="Arial"/>
              </a:rPr>
              <a:t>4P4 Záruka pre mladých</a:t>
            </a:r>
            <a:endParaRPr lang="sk-SK" sz="140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1200" cap="none" spc="0" baseline="0" dirty="0">
                <a:uFillTx/>
                <a:latin typeface="Arial"/>
                <a:cs typeface="Arial"/>
              </a:rPr>
              <a:t>Špecifický cieľ:</a:t>
            </a:r>
            <a:r>
              <a:rPr lang="sk-SK" sz="14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k-SK" sz="1300" kern="0" dirty="0">
                <a:solidFill>
                  <a:srgbClr val="000000"/>
                </a:solidFill>
                <a:latin typeface="Arial"/>
                <a:cs typeface="Arial"/>
              </a:rPr>
              <a:t>ESO4.6 Podpora rovného prístupu, a to najmä znevýhodnených skupín, ku kvalitnému a inkluzívnemu vzdelávaniu a odbornej príprave a podpora ich úspešného ukončenia, počnúc vzdelávaním a starostlivosťou v ranom detstve cez všeobecné a odborné vzdelávanie a prípravu až po terciárnu úroveň a vzdelávanie a učenie dospelých vrátane uľahčovania vzdelávacej mobility pre všetkých a prístupnosti pre osoby so zdravotným postihnutím  (ESF+).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1200" cap="none" spc="0" baseline="0" dirty="0">
                <a:uFillTx/>
                <a:latin typeface="Arial"/>
                <a:cs typeface="Arial"/>
              </a:rPr>
              <a:t>Akcia v zmysle P SK</a:t>
            </a:r>
            <a:r>
              <a:rPr lang="sk-SK" sz="1400" b="0" i="0" u="none" strike="noStrike" kern="1200" cap="none" spc="0" baseline="0" dirty="0">
                <a:uFillTx/>
                <a:latin typeface="Arial"/>
                <a:cs typeface="Arial"/>
              </a:rPr>
              <a:t>:</a:t>
            </a:r>
            <a:r>
              <a:rPr lang="sk-SK" sz="14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</a:rPr>
              <a:t>preventívne programy zamerané na znižovanie predčasného ukončovania povinnej školskej dochádzky a na znižovanie rizika, že sa mladý človek ocitne v situácii NEET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solidFill>
                  <a:srgbClr val="000000"/>
                </a:solidFill>
                <a:latin typeface="Arial"/>
                <a:cs typeface="Arial"/>
              </a:rPr>
              <a:t>Žiadateľ: </a:t>
            </a:r>
            <a:r>
              <a:rPr lang="sk-SK" sz="1400" dirty="0">
                <a:solidFill>
                  <a:srgbClr val="000000"/>
                </a:solidFill>
                <a:latin typeface="Arial"/>
                <a:cs typeface="Arial"/>
              </a:rPr>
              <a:t>ÚV SR/ÚSVRK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 smtClean="0">
                <a:solidFill>
                  <a:srgbClr val="000000"/>
                </a:solidFill>
                <a:latin typeface="Arial"/>
                <a:cs typeface="Arial"/>
              </a:rPr>
              <a:t>Cieľová </a:t>
            </a:r>
            <a:r>
              <a:rPr lang="sk-SK" sz="1400" b="1" dirty="0">
                <a:solidFill>
                  <a:srgbClr val="000000"/>
                </a:solidFill>
                <a:latin typeface="Arial"/>
                <a:cs typeface="Arial"/>
              </a:rPr>
              <a:t>skupina:</a:t>
            </a:r>
            <a:r>
              <a:rPr lang="sk-SK" sz="14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</a:rPr>
              <a:t>Mladí ľudia ohrození situáciou NEET: žiaci základných a stredných škôl, vrátane žiakov so ŠVVP </a:t>
            </a:r>
          </a:p>
          <a:p>
            <a:pPr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solidFill>
                  <a:srgbClr val="000000"/>
                </a:solidFill>
                <a:latin typeface="Arial"/>
                <a:cs typeface="Arial"/>
              </a:rPr>
              <a:t>Alokácia NP:</a:t>
            </a:r>
            <a:r>
              <a:rPr lang="sk-SK" sz="1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COV</a:t>
            </a:r>
            <a:r>
              <a:rPr lang="sk-SK" sz="1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sk-SK" sz="1400" b="1" kern="0" dirty="0">
                <a:solidFill>
                  <a:srgbClr val="000000"/>
                </a:solidFill>
                <a:latin typeface="Arial"/>
                <a:cs typeface="Arial"/>
              </a:rPr>
              <a:t>7 993 795,65 </a:t>
            </a: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33442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27924" y="435770"/>
            <a:ext cx="8349418" cy="417406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sk-SK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ZASADNUTIA</a:t>
            </a:r>
            <a:endParaRPr lang="sk-SK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8:00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Registrácia účastníkov </a:t>
            </a:r>
          </a:p>
          <a:p>
            <a:pPr lvl="0" algn="just" defTabSz="914400"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600"/>
              </a:spcAft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8:45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Otvorenie zasadnutia </a:t>
            </a:r>
          </a:p>
          <a:p>
            <a:pPr marL="1255713" lvl="1" indent="-179388" algn="just" defTabSz="914400">
              <a:buFont typeface="Arial" panose="020B0604020202020204" pitchFamily="34" charset="0"/>
              <a:buChar char="•"/>
              <a:tabLst>
                <a:tab pos="12557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overenie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uznášaniaschopnosti, overenie konfliktu </a:t>
            </a:r>
            <a:r>
              <a:rPr lang="sk-SK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záujmov</a:t>
            </a:r>
          </a:p>
          <a:p>
            <a:pPr marL="1255713" lvl="1" indent="-179388" algn="just" defTabSz="914400">
              <a:buFont typeface="Arial" panose="020B0604020202020204" pitchFamily="34" charset="0"/>
              <a:buChar char="•"/>
              <a:tabLst>
                <a:tab pos="12557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schvaľovanie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zasadnutia, voľba overovateľa a informácia o spôsobe hlasovania</a:t>
            </a: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8:45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	Informácia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stave čerpania a kontrahovania alokácií ESF+ a EFRR v cieli politiky 4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algn="just" defTabSz="914400"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600"/>
              </a:spcAft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2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Preschválenie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zámerov NP (diskusia a schvaľovanie)</a:t>
            </a:r>
          </a:p>
          <a:p>
            <a:pPr marL="1247775" lvl="2" indent="-171450" algn="just" defTabSz="914400">
              <a:buSzPct val="100000"/>
              <a:buFont typeface="Arial" panose="020B0604020202020204" pitchFamily="34" charset="0"/>
              <a:buChar char="•"/>
              <a:tabLst>
                <a:tab pos="12557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 NP: „Zručnosti pre trh práce“ (ESF</a:t>
            </a:r>
            <a:r>
              <a:rPr lang="sk-SK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  <a:p>
            <a:pPr marL="1247775" lvl="2" indent="-171450" algn="just" defTabSz="914400">
              <a:buSzPct val="100000"/>
              <a:buFont typeface="Arial" panose="020B0604020202020204" pitchFamily="34" charset="0"/>
              <a:buChar char="•"/>
              <a:tabLst>
                <a:tab pos="12557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NP: „Podpora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inkluzívneho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vzdelávania Rómov“ </a:t>
            </a:r>
            <a:endParaRPr lang="sk-SK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7775" lvl="2" indent="-171450" algn="just" defTabSz="914400">
              <a:buSzPct val="100000"/>
              <a:buFont typeface="Arial" panose="020B0604020202020204" pitchFamily="34" charset="0"/>
              <a:buChar char="•"/>
              <a:tabLst>
                <a:tab pos="12557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spcAft>
                <a:spcPts val="600"/>
              </a:spcAft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 – 10:30 	Zámery národných projektov (diskusia a schvaľovanie)</a:t>
            </a:r>
          </a:p>
          <a:p>
            <a:pPr marL="1255713" indent="-171450" algn="just" defTabSz="914400">
              <a:buFont typeface="Arial" panose="020B0604020202020204" pitchFamily="34" charset="0"/>
              <a:buChar char="•"/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 NP: „Zručnosti pre Slovensko – program podpory základných zručností dospelých“ (žiadateľ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SR, partneri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NIVaM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ŠIOV) </a:t>
            </a:r>
            <a:endParaRPr lang="sk-SK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5713" indent="-171450" algn="just" defTabSz="914400">
              <a:buFont typeface="Arial" panose="020B0604020202020204" pitchFamily="34" charset="0"/>
              <a:buChar char="•"/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 NP: „PRIMUS – podpora a rozvoj intelektu mládeže a jej univerzálnych schopností“ (žiadateľ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SR, partneri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NIVaM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VUDPaP</a:t>
            </a:r>
            <a:r>
              <a:rPr lang="sk-SK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84263" algn="just" defTabSz="914400"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344062" y="511444"/>
            <a:ext cx="8445941" cy="42076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kern="0" dirty="0">
                <a:latin typeface="Arial"/>
                <a:cs typeface="Arial"/>
              </a:rPr>
              <a:t>Podpora inkluzívneho vzdelávania Rómov 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(</a:t>
            </a:r>
            <a:r>
              <a:rPr lang="sk-SK" b="1" i="1" kern="0" dirty="0">
                <a:latin typeface="Arial"/>
                <a:cs typeface="Arial"/>
              </a:rPr>
              <a:t>ÚV SR/ÚSVRK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>
                <a:latin typeface="Arial"/>
                <a:cs typeface="Arial"/>
              </a:rPr>
              <a:t>Hlavný cieľ</a:t>
            </a: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: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</a:rPr>
              <a:t>Prispieť k školskej úspešnosti mladých ľudí ohrozených situáciou NEET: žiaci stredných škôl, vrátane žiakov so ŠVVP, špecificky žiakov stredných škôl, ktoré navštevujú Rómovia, k prevencii predčasného ukončovania školskej dochádzky, k zvýšeniu ich prístupu k vyšším stupňom vzdelania prostredníctvom inkluzívnej podpory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Realizácia</a:t>
            </a:r>
            <a:r>
              <a:rPr lang="sk-SK" sz="1600" b="1" i="0" u="none" strike="noStrike" kern="1200" cap="none" spc="0" dirty="0">
                <a:uFillTx/>
                <a:latin typeface="Arial"/>
                <a:cs typeface="Arial"/>
              </a:rPr>
              <a:t> NP zabezpečí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</a:rPr>
              <a:t>prostredníctvom jednej hlavnej aktivity podporu úspešnosti rómskych žiakov a žiačok pri dokončení strednej školy poskytovaním inkluzívneho štipendiá a individualizovaného sprevádzania formou </a:t>
            </a:r>
            <a:r>
              <a:rPr lang="sk-SK" sz="1400" kern="0" dirty="0" err="1">
                <a:solidFill>
                  <a:srgbClr val="000000"/>
                </a:solidFill>
                <a:latin typeface="Arial"/>
                <a:cs typeface="Arial"/>
              </a:rPr>
              <a:t>mentoringu</a:t>
            </a: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 err="1">
                <a:solidFill>
                  <a:srgbClr val="000000"/>
                </a:solidFill>
                <a:latin typeface="Arial"/>
                <a:cs typeface="Arial"/>
              </a:rPr>
              <a:t>Podaktivity</a:t>
            </a:r>
            <a:r>
              <a:rPr lang="sk-SK" sz="1600" b="0" i="0" u="none" strike="noStrike" kern="1200" cap="none" spc="0" baseline="0" dirty="0">
                <a:uFillTx/>
                <a:latin typeface="Arial"/>
                <a:cs typeface="Arial"/>
              </a:rPr>
              <a:t>:</a:t>
            </a:r>
          </a:p>
          <a:p>
            <a:pPr marL="457200" indent="-365125" algn="just" defTabSz="914400">
              <a:lnSpc>
                <a:spcPct val="150000"/>
              </a:lnSpc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kern="0" dirty="0">
                <a:solidFill>
                  <a:srgbClr val="000000"/>
                </a:solidFill>
                <a:latin typeface="Arial"/>
                <a:cs typeface="Arial"/>
              </a:rPr>
              <a:t>Vytvorenie systému inkluzívneho štipendijného programu a poskytovanie inkluzívnych štipendií žiakom</a:t>
            </a:r>
          </a:p>
          <a:p>
            <a:pPr marL="457200" indent="-365125" algn="just" defTabSz="914400">
              <a:lnSpc>
                <a:spcPct val="150000"/>
              </a:lnSpc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kern="0" dirty="0">
                <a:solidFill>
                  <a:srgbClr val="000000"/>
                </a:solidFill>
                <a:latin typeface="Arial"/>
                <a:cs typeface="Arial"/>
              </a:rPr>
              <a:t>Mentorská podpora rómskych žiakov a žiačok</a:t>
            </a:r>
          </a:p>
          <a:p>
            <a:pPr marL="457200" indent="-365125" algn="just" defTabSz="914400">
              <a:lnSpc>
                <a:spcPct val="150000"/>
              </a:lnSpc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kern="0" dirty="0" err="1">
                <a:solidFill>
                  <a:srgbClr val="000000"/>
                </a:solidFill>
                <a:latin typeface="Arial"/>
                <a:cs typeface="Arial"/>
              </a:rPr>
              <a:t>Evaluácia</a:t>
            </a:r>
            <a:r>
              <a:rPr lang="sk-SK" sz="1300" kern="0" dirty="0">
                <a:solidFill>
                  <a:srgbClr val="000000"/>
                </a:solidFill>
                <a:latin typeface="Arial"/>
                <a:cs typeface="Arial"/>
              </a:rPr>
              <a:t> efektívnosti modelu inkluzívnej podpory</a:t>
            </a:r>
            <a:endParaRPr lang="sk-SK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4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835A4-F84E-F879-2664-1FDCFC08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CECA46D4-722B-0E82-FC9B-6247B3145A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A2DC742-7FB1-8637-A4EC-C417013F0B80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B3DAF9C-07B2-284E-CF1A-2D4E3ABD4B6A}"/>
              </a:ext>
            </a:extLst>
          </p:cNvPr>
          <p:cNvSpPr txBox="1"/>
          <p:nvPr/>
        </p:nvSpPr>
        <p:spPr>
          <a:xfrm>
            <a:off x="279474" y="467923"/>
            <a:ext cx="8585051" cy="42076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kern="0" dirty="0">
                <a:latin typeface="Arial"/>
                <a:cs typeface="Arial"/>
              </a:rPr>
              <a:t>Podpora inkluzívneho vzdelávania Rómov 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(</a:t>
            </a:r>
            <a:r>
              <a:rPr lang="sk-SK" b="1" i="1" kern="0" dirty="0">
                <a:latin typeface="Arial"/>
                <a:cs typeface="Arial"/>
              </a:rPr>
              <a:t>ÚV SR/ÚSVRK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>
                <a:latin typeface="Arial"/>
                <a:cs typeface="Arial"/>
              </a:rPr>
              <a:t>Zmeny:</a:t>
            </a:r>
          </a:p>
          <a:p>
            <a:pPr marL="228600" indent="-228600" algn="just" defTabSz="914400">
              <a:lnSpc>
                <a:spcPct val="150000"/>
              </a:lnSpc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Rozšírenie cieľovej skupiny na rómskych žiakov, nielen MRK, na základe princípu žiaka v riziku, tzn. miera rizika predčasného ukončenia školskej dochádzky, resp. predčasného ukončenia vzdelávania. Pod rizikom rozumieme faktory, alebo kombináciu faktorov u  žiakov, ktorí pochádzajú zo sociálne znevýhodneného prostredia, majú uvedenú rómsku národnosť, alebo ovládanie rómskeho jazyka alebo sú v  hmotnej núdzi. </a:t>
            </a:r>
          </a:p>
          <a:p>
            <a:pPr marL="228600" indent="-228600" algn="just" defTabSz="914400">
              <a:lnSpc>
                <a:spcPct val="150000"/>
              </a:lnSpc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Stanovenie kritérií na výber škôl a žiakov (vrátane odborov a ročníkov) na základe rizika</a:t>
            </a:r>
          </a:p>
          <a:p>
            <a:pPr marL="228600" indent="-228600" algn="just" defTabSz="914400">
              <a:lnSpc>
                <a:spcPct val="150000"/>
              </a:lnSpc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Zmena troch sadzieb inkluzívneho štipendia na jednu sumu (200 €), ktorá nie je podmienená prospechom</a:t>
            </a:r>
          </a:p>
          <a:p>
            <a:pPr marL="228600" indent="-228600" algn="just" defTabSz="914400">
              <a:lnSpc>
                <a:spcPct val="150000"/>
              </a:lnSpc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Presun pôvodne 3. </a:t>
            </a:r>
            <a:r>
              <a:rPr lang="sk-SK" sz="1100" dirty="0" err="1">
                <a:latin typeface="Arial"/>
                <a:cs typeface="Arial"/>
              </a:rPr>
              <a:t>podaktivity</a:t>
            </a:r>
            <a:r>
              <a:rPr lang="sk-SK" sz="1100" dirty="0">
                <a:latin typeface="Arial"/>
                <a:cs typeface="Arial"/>
              </a:rPr>
              <a:t> zameranej na podporu žiaka ako potenciálneho vzoru vo svojej komunite do 2. </a:t>
            </a:r>
            <a:r>
              <a:rPr lang="sk-SK" sz="1100" dirty="0" err="1">
                <a:latin typeface="Arial"/>
                <a:cs typeface="Arial"/>
              </a:rPr>
              <a:t>podaktivity</a:t>
            </a:r>
            <a:r>
              <a:rPr lang="sk-SK" sz="1100" dirty="0">
                <a:latin typeface="Arial"/>
                <a:cs typeface="Arial"/>
              </a:rPr>
              <a:t> k mentorskej činnosti ako jedna z činností mentora. Navýšenie osobohodín na </a:t>
            </a:r>
            <a:r>
              <a:rPr lang="sk-SK" sz="1100" dirty="0" err="1">
                <a:latin typeface="Arial"/>
                <a:cs typeface="Arial"/>
              </a:rPr>
              <a:t>mentoring</a:t>
            </a:r>
            <a:r>
              <a:rPr lang="sk-SK" sz="1100" dirty="0">
                <a:latin typeface="Arial"/>
                <a:cs typeface="Arial"/>
              </a:rPr>
              <a:t> vzhľadom k tomu, že ide o ťažisko projektu.</a:t>
            </a:r>
          </a:p>
          <a:p>
            <a:pPr marL="228600" indent="-228600" algn="just" defTabSz="914400">
              <a:lnSpc>
                <a:spcPct val="150000"/>
              </a:lnSpc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Vylúčenie G – odborov</a:t>
            </a:r>
          </a:p>
          <a:p>
            <a:pPr marL="228600" indent="-228600" algn="just" defTabSz="914400">
              <a:lnSpc>
                <a:spcPct val="150000"/>
              </a:lnSpc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Zapojenie školy ako sprostredkovateľa inkluzívneho štipendia</a:t>
            </a:r>
          </a:p>
          <a:p>
            <a:pPr marL="228600" indent="-228600" algn="just" defTabSz="914400">
              <a:lnSpc>
                <a:spcPct val="150000"/>
              </a:lnSpc>
              <a:spcAft>
                <a:spcPts val="600"/>
              </a:spcAft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>
                <a:latin typeface="Arial"/>
                <a:cs typeface="Arial"/>
              </a:rPr>
              <a:t>Zmena v rozpočte - navýšenie mzdových výdavkov z dôvodu zapojenia škôl a navýšenie podpory mentorov (zmeny v CCP nastali z dôvodu nesprávnych pôvodných výpočtov)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 smtClean="0">
                <a:latin typeface="Arial"/>
                <a:cs typeface="Arial"/>
              </a:rPr>
              <a:t>Na </a:t>
            </a:r>
            <a:r>
              <a:rPr lang="sk-SK" sz="1100" dirty="0">
                <a:latin typeface="Arial"/>
                <a:cs typeface="Arial"/>
              </a:rPr>
              <a:t>inkluzívnu podporu žiakov ide celkovo 65% rozpočtu, </a:t>
            </a:r>
            <a:endParaRPr lang="en-US" sz="1100" dirty="0" smtClean="0">
              <a:latin typeface="Arial"/>
              <a:cs typeface="Arial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dirty="0" smtClean="0">
                <a:latin typeface="Arial"/>
                <a:cs typeface="Arial"/>
              </a:rPr>
              <a:t>v </a:t>
            </a:r>
            <a:r>
              <a:rPr lang="sk-SK" sz="1100" dirty="0">
                <a:latin typeface="Arial"/>
                <a:cs typeface="Arial"/>
              </a:rPr>
              <a:t>čom je zahrnutá inkluzívne štipendium, mentorská podpora žiakov a vzdelávanie a podpora mentorov</a:t>
            </a:r>
          </a:p>
        </p:txBody>
      </p:sp>
    </p:spTree>
    <p:extLst>
      <p:ext uri="{BB962C8B-B14F-4D97-AF65-F5344CB8AC3E}">
        <p14:creationId xmlns:p14="http://schemas.microsoft.com/office/powerpoint/2010/main" val="11832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9" y="511444"/>
            <a:ext cx="7993412" cy="37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kern="0" dirty="0">
                <a:latin typeface="Arial"/>
                <a:cs typeface="Arial"/>
              </a:rPr>
              <a:t>Podpora inkluzívneho vzdelávania Rómov 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(</a:t>
            </a:r>
            <a:r>
              <a:rPr lang="sk-SK" b="1" i="1" kern="0" dirty="0">
                <a:latin typeface="Arial"/>
                <a:cs typeface="Arial"/>
              </a:rPr>
              <a:t>ÚV SR/ÚSVRK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>
                <a:latin typeface="Arial"/>
                <a:cs typeface="Arial"/>
              </a:rPr>
              <a:t>Vysporiadanie sa s pripomienkami</a:t>
            </a: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:</a:t>
            </a:r>
            <a:endParaRPr lang="sk-SK" sz="1600" b="0" i="0" u="none" strike="noStrike" kern="1200" cap="none" spc="0" baseline="0" dirty="0">
              <a:uFillTx/>
              <a:latin typeface="Arial"/>
              <a:cs typeface="Arial"/>
            </a:endParaRP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18C0936D-FD31-72FA-EA32-E3E5DEBD35A6}"/>
              </a:ext>
            </a:extLst>
          </p:cNvPr>
          <p:cNvGraphicFramePr>
            <a:graphicFrameLocks noGrp="1"/>
          </p:cNvGraphicFramePr>
          <p:nvPr/>
        </p:nvGraphicFramePr>
        <p:xfrm>
          <a:off x="602149" y="1469021"/>
          <a:ext cx="7797932" cy="138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7395">
                  <a:extLst>
                    <a:ext uri="{9D8B030D-6E8A-4147-A177-3AD203B41FA5}">
                      <a16:colId xmlns:a16="http://schemas.microsoft.com/office/drawing/2014/main" val="2042287073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45439144"/>
                    </a:ext>
                  </a:extLst>
                </a:gridCol>
                <a:gridCol w="1268819">
                  <a:extLst>
                    <a:ext uri="{9D8B030D-6E8A-4147-A177-3AD203B41FA5}">
                      <a16:colId xmlns:a16="http://schemas.microsoft.com/office/drawing/2014/main" val="3100138540"/>
                    </a:ext>
                  </a:extLst>
                </a:gridCol>
                <a:gridCol w="1915922">
                  <a:extLst>
                    <a:ext uri="{9D8B030D-6E8A-4147-A177-3AD203B41FA5}">
                      <a16:colId xmlns:a16="http://schemas.microsoft.com/office/drawing/2014/main" val="3172302017"/>
                    </a:ext>
                  </a:extLst>
                </a:gridCol>
                <a:gridCol w="1330552">
                  <a:extLst>
                    <a:ext uri="{9D8B030D-6E8A-4147-A177-3AD203B41FA5}">
                      <a16:colId xmlns:a16="http://schemas.microsoft.com/office/drawing/2014/main" val="376167485"/>
                    </a:ext>
                  </a:extLst>
                </a:gridCol>
                <a:gridCol w="1021086">
                  <a:extLst>
                    <a:ext uri="{9D8B030D-6E8A-4147-A177-3AD203B41FA5}">
                      <a16:colId xmlns:a16="http://schemas.microsoft.com/office/drawing/2014/main" val="953537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200" dirty="0"/>
                        <a:t>Počet pripomienok</a:t>
                      </a:r>
                    </a:p>
                  </a:txBody>
                  <a:tcPr>
                    <a:solidFill>
                      <a:srgbClr val="0180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24</a:t>
                      </a:r>
                    </a:p>
                  </a:txBody>
                  <a:tcPr>
                    <a:solidFill>
                      <a:srgbClr val="0180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Akceptované</a:t>
                      </a:r>
                    </a:p>
                  </a:txBody>
                  <a:tcPr>
                    <a:solidFill>
                      <a:srgbClr val="0180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Čiastočne akceptované</a:t>
                      </a:r>
                    </a:p>
                  </a:txBody>
                  <a:tcPr>
                    <a:solidFill>
                      <a:srgbClr val="0180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/>
                        <a:t>Neakceptované</a:t>
                      </a:r>
                    </a:p>
                    <a:p>
                      <a:endParaRPr lang="sk-SK" sz="1200" dirty="0"/>
                    </a:p>
                  </a:txBody>
                  <a:tcPr>
                    <a:solidFill>
                      <a:srgbClr val="0180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Vysvetlené</a:t>
                      </a:r>
                    </a:p>
                  </a:txBody>
                  <a:tcPr>
                    <a:solidFill>
                      <a:srgbClr val="018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6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dirty="0"/>
                        <a:t>Zásadné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6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dirty="0"/>
                        <a:t>Obyčajné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4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8" y="511444"/>
            <a:ext cx="7989189" cy="37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kern="0" dirty="0">
                <a:latin typeface="Arial"/>
                <a:cs typeface="Arial"/>
              </a:rPr>
              <a:t>Podpora inkluzívneho vzdelávania Rómov 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(</a:t>
            </a:r>
            <a:r>
              <a:rPr lang="sk-SK" b="1" i="1" kern="0" dirty="0">
                <a:latin typeface="Arial"/>
                <a:cs typeface="Arial"/>
              </a:rPr>
              <a:t>ÚV SR/ÚSVRK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Priorita</a:t>
            </a:r>
            <a:r>
              <a:rPr lang="sk-SK" sz="1600" b="1" i="0" u="none" strike="noStrike" kern="1200" cap="none" spc="0" dirty="0">
                <a:uFillTx/>
                <a:latin typeface="Arial"/>
                <a:cs typeface="Arial"/>
              </a:rPr>
              <a:t> a š</a:t>
            </a: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pecifický cieľ: </a:t>
            </a:r>
            <a:r>
              <a:rPr lang="sk-SK" sz="1200" dirty="0">
                <a:latin typeface="Arial"/>
                <a:cs typeface="Arial"/>
              </a:rPr>
              <a:t>4P4 Záruka pre mladých</a:t>
            </a:r>
            <a:endParaRPr lang="sk-SK" sz="1200" i="0" u="none" strike="noStrike" kern="1200" cap="none" spc="0" baseline="0" dirty="0">
              <a:uFillTx/>
              <a:latin typeface="Arial"/>
              <a:cs typeface="Arial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ESO4.6 Podpora rovného prístupu, a to najmä znevýhodnených skupín, ku kvalitnému a inkluzívnemu vzdelávaniu a odbornej príprave a podpora ich úspešného ukončenia, počnúc vzdelávaním a starostlivosťou v ranom detstve cez všeobecné a odborné vzdelávanie a prípravu až po terciárnu úroveň a vzdelávanie a učenie dospelých vrátane uľahčovania vzdelávacej mobility pre všetkých a prístupnosti pre osoby so zdravotným postihnutím  (ESF+).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Alokácia</a:t>
            </a:r>
            <a:r>
              <a:rPr lang="sk-SK" sz="1600" b="0" i="0" u="none" strike="noStrike" kern="1200" cap="none" spc="0" baseline="0" dirty="0">
                <a:uFillTx/>
                <a:latin typeface="Arial"/>
                <a:cs typeface="Arial"/>
              </a:rPr>
              <a:t>:</a:t>
            </a:r>
            <a:r>
              <a:rPr lang="sk-SK" sz="1600" dirty="0">
                <a:latin typeface="Arial"/>
                <a:cs typeface="Arial"/>
              </a:rPr>
              <a:t> </a:t>
            </a:r>
            <a:r>
              <a:rPr lang="sk-SK" sz="1200" b="1" dirty="0">
                <a:latin typeface="Arial"/>
                <a:cs typeface="Arial"/>
              </a:rPr>
              <a:t>7 996 922,67 </a:t>
            </a:r>
            <a:r>
              <a:rPr lang="sk-SK" sz="1200" dirty="0">
                <a:latin typeface="Arial"/>
                <a:cs typeface="Arial"/>
              </a:rPr>
              <a:t>EUR, z toho cca 5 076 000 EUR na podporu žiakov</a:t>
            </a:r>
            <a:endParaRPr lang="sk-SK" sz="1200" b="0" i="0" u="none" strike="noStrike" kern="1200" cap="none" spc="0" baseline="0" dirty="0">
              <a:uFillTx/>
              <a:latin typeface="Arial"/>
              <a:cs typeface="Arial"/>
            </a:endParaRP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>
                <a:latin typeface="Arial"/>
                <a:cs typeface="Arial"/>
              </a:rPr>
              <a:t>Časový rámec trvania projektu</a:t>
            </a: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:</a:t>
            </a:r>
            <a:r>
              <a:rPr lang="sk-SK" sz="1600" b="1" dirty="0">
                <a:latin typeface="Arial"/>
                <a:cs typeface="Arial"/>
              </a:rPr>
              <a:t> 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od 05/2026 do 09/2029, </a:t>
            </a:r>
            <a:r>
              <a:rPr lang="sk-SK" sz="1200" kern="0" dirty="0" err="1">
                <a:solidFill>
                  <a:srgbClr val="000000"/>
                </a:solidFill>
                <a:latin typeface="Arial"/>
                <a:cs typeface="Arial"/>
              </a:rPr>
              <a:t>t.j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. 40 mesiacov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Merateľné ukazovatele: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dirty="0"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E273EE-BC46-0DA4-FF9A-5E3DDEAB74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3989" y="2986301"/>
          <a:ext cx="7216164" cy="142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350">
                  <a:extLst>
                    <a:ext uri="{9D8B030D-6E8A-4147-A177-3AD203B41FA5}">
                      <a16:colId xmlns:a16="http://schemas.microsoft.com/office/drawing/2014/main" val="66189949"/>
                    </a:ext>
                  </a:extLst>
                </a:gridCol>
                <a:gridCol w="3195484">
                  <a:extLst>
                    <a:ext uri="{9D8B030D-6E8A-4147-A177-3AD203B41FA5}">
                      <a16:colId xmlns:a16="http://schemas.microsoft.com/office/drawing/2014/main" val="924273598"/>
                    </a:ext>
                  </a:extLst>
                </a:gridCol>
                <a:gridCol w="693174">
                  <a:extLst>
                    <a:ext uri="{9D8B030D-6E8A-4147-A177-3AD203B41FA5}">
                      <a16:colId xmlns:a16="http://schemas.microsoft.com/office/drawing/2014/main" val="697730871"/>
                    </a:ext>
                  </a:extLst>
                </a:gridCol>
                <a:gridCol w="1214284">
                  <a:extLst>
                    <a:ext uri="{9D8B030D-6E8A-4147-A177-3AD203B41FA5}">
                      <a16:colId xmlns:a16="http://schemas.microsoft.com/office/drawing/2014/main" val="1440132865"/>
                    </a:ext>
                  </a:extLst>
                </a:gridCol>
                <a:gridCol w="1179872">
                  <a:extLst>
                    <a:ext uri="{9D8B030D-6E8A-4147-A177-3AD203B41FA5}">
                      <a16:colId xmlns:a16="http://schemas.microsoft.com/office/drawing/2014/main" val="598380306"/>
                    </a:ext>
                  </a:extLst>
                </a:gridCol>
              </a:tblGrid>
              <a:tr h="2994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b="1" noProof="0" dirty="0">
                          <a:solidFill>
                            <a:srgbClr val="000000"/>
                          </a:solidFill>
                          <a:effectLst/>
                        </a:rPr>
                        <a:t>kód MU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b="1" noProof="0" dirty="0">
                          <a:solidFill>
                            <a:srgbClr val="000000"/>
                          </a:solidFill>
                          <a:effectLst/>
                        </a:rPr>
                        <a:t>názov MU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b="1" noProof="0" dirty="0">
                          <a:solidFill>
                            <a:srgbClr val="000000"/>
                          </a:solidFill>
                          <a:effectLst/>
                        </a:rPr>
                        <a:t>typ MU 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b="1" noProof="0" dirty="0">
                          <a:solidFill>
                            <a:srgbClr val="000000"/>
                          </a:solidFill>
                          <a:effectLst/>
                        </a:rPr>
                        <a:t>merná jednotka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b="1" noProof="0" dirty="0">
                          <a:solidFill>
                            <a:srgbClr val="000000"/>
                          </a:solidFill>
                          <a:effectLst/>
                        </a:rPr>
                        <a:t>indikatívna cieľová hodnota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94366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PSKPSOI27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Deti a mladí ľudia vo veku do 29 rokov, ktorí sú neaktívni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výstup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400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86847"/>
                  </a:ext>
                </a:extLst>
              </a:tr>
              <a:tr h="5711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PSKPSRI03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Deti a mladí ľudia vo veku do 29 rokov, ktorí sú neaktívni a úspešne ukončili intervenciu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výsledok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počet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k-SK" sz="1050" noProof="0" dirty="0">
                          <a:solidFill>
                            <a:srgbClr val="000000"/>
                          </a:solidFill>
                          <a:effectLst/>
                        </a:rPr>
                        <a:t>320</a:t>
                      </a:r>
                      <a:endParaRPr lang="sk-SK" sz="1050" noProof="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9" y="511444"/>
            <a:ext cx="8383142" cy="37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kern="0" dirty="0">
                <a:latin typeface="Arial"/>
                <a:cs typeface="Arial"/>
              </a:rPr>
              <a:t>Podpora inkluzívneho vzdelávania Rómov 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(</a:t>
            </a:r>
            <a:r>
              <a:rPr lang="sk-SK" b="1" i="1" kern="0" dirty="0">
                <a:latin typeface="Arial"/>
                <a:cs typeface="Arial"/>
              </a:rPr>
              <a:t>ÚV SR/ÚSVRK</a:t>
            </a:r>
            <a:r>
              <a:rPr lang="sk-SK" b="1" i="1" u="none" strike="noStrike" kern="0" cap="none" spc="0" baseline="0" dirty="0">
                <a:uFillTx/>
                <a:latin typeface="Arial"/>
                <a:cs typeface="Arial"/>
              </a:rPr>
              <a:t>)</a:t>
            </a:r>
            <a:r>
              <a:rPr lang="sk-SK" sz="2000" b="1" i="1" kern="0" dirty="0">
                <a:latin typeface="Arial"/>
                <a:cs typeface="Arial"/>
              </a:rPr>
              <a:t> </a:t>
            </a:r>
            <a:r>
              <a:rPr lang="sk-SK" sz="2000" b="1" i="1" u="none" strike="noStrike" kern="0" cap="none" spc="0" baseline="0" dirty="0">
                <a:uFillTx/>
                <a:latin typeface="Arial"/>
                <a:cs typeface="Arial"/>
              </a:rPr>
              <a:t>- SUMARIZÁCIA</a:t>
            </a:r>
            <a:endParaRPr lang="en-US" dirty="0"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>
                <a:uFillTx/>
                <a:latin typeface="Arial"/>
                <a:cs typeface="Arial"/>
              </a:rPr>
              <a:t>Očakávané výsledky NP: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Zvýšenie počtu žiakov, ktorí dosiahli lepšie výchovno-vzdelávacie výsledky a úspešne ukončili školský rok alebo školské vzdelanie.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Zníženie miery predčasného ukončenia štúdia medzi rómskymi žiakmi. </a:t>
            </a: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Zvýšenie pravidelnosti a lepšia dochádzka žiakov v porovnaní s obdobím pred ich zapojením do programu.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Zvýšenie finančnej gramotnosti žiakov.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Zvýšenie počtu a kvality dobrovoľníckych aktivít a zvýšená účasť žiakov na komunitných aktivitách.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Zvýšenie účasti a podpory rodín v procese vzdelávania žiakov, zlepšenie rodinných vzťahov a komunikácie.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Zvýšený počet absolventov, ktorí pokračujú v ďalšom vzdelávaní alebo nachádzajú zamestnanie.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Zvýšenie počtu žiakov, ktorí po ukončení štúdia úspešne našli zamestnanie alebo pokračovali v ďalšom vzdelávaní.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 defTabSz="914400">
              <a:lnSpc>
                <a:spcPct val="150000"/>
              </a:lnSpc>
              <a:buFont typeface="Arial,Sans-Serif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Zvýšená kvalita a efektívnosť </a:t>
            </a:r>
            <a:r>
              <a:rPr lang="sk-SK" sz="1200" kern="0" dirty="0" err="1">
                <a:solidFill>
                  <a:srgbClr val="000000"/>
                </a:solidFill>
                <a:latin typeface="Arial"/>
                <a:cs typeface="Arial"/>
              </a:rPr>
              <a:t>mentoringu</a:t>
            </a:r>
            <a:r>
              <a:rPr lang="sk-SK" sz="1200" kern="0" dirty="0">
                <a:solidFill>
                  <a:srgbClr val="000000"/>
                </a:solidFill>
                <a:latin typeface="Arial"/>
                <a:cs typeface="Arial"/>
              </a:rPr>
              <a:t>, pozitívny vplyv na školské a osobné zlepšenie žiakov.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03594" y="718876"/>
            <a:ext cx="8507541" cy="35882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1" u="none" strike="noStrike" kern="0" cap="none" spc="0" baseline="0" dirty="0" smtClean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03594" y="468491"/>
            <a:ext cx="850754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HLASOVANIE</a:t>
            </a:r>
            <a:endParaRPr lang="sk-SK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hlasovaním žiadame jednotlivých členov komisie o </a:t>
            </a:r>
            <a:r>
              <a:rPr lang="sk-SK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sebaidentifikovanie</a:t>
            </a: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možného konfliktu záujmov k schvaľovanému národnému projektu.</a:t>
            </a:r>
          </a:p>
        </p:txBody>
      </p:sp>
    </p:spTree>
    <p:extLst>
      <p:ext uri="{BB962C8B-B14F-4D97-AF65-F5344CB8AC3E}">
        <p14:creationId xmlns:p14="http://schemas.microsoft.com/office/powerpoint/2010/main" val="1463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Zámery národných projektov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diskusia a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schvaľovanie</a:t>
            </a: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základných zručností </a:t>
            </a:r>
            <a:r>
              <a:rPr lang="sk-SK" sz="14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dospelých</a:t>
            </a: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– podpora a rozvoj intelektu mládeže a jej univerzálnych schopností</a:t>
            </a:r>
            <a:endParaRPr lang="sk-SK" sz="14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344062" y="511444"/>
            <a:ext cx="8455877" cy="4120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i="1" u="none" strike="noStrike" kern="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Priorita: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4P3 Zručnosti pre lepšiu adaptabilitu a inklúziu</a:t>
            </a:r>
            <a:endParaRPr lang="sk-SK" sz="12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Špecifický cieľ: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ESO4.7 : Podpora CŽV, najmä flexibilných príležitostí na zvyšovanie kvalifikácie a rekvalifikáciu pre všetkých, s prihliadnutím na podnikateľské a digitálne zručnosti, lepšie predvídanie zmien a nových požiadaviek na zručnosti na základe potrieb trhu práce, uľahčovanie kariérnych zmien a podpora profesijnej mobility (ESF+)</a:t>
            </a:r>
          </a:p>
          <a:p>
            <a:pPr algn="just" defTabSz="914400">
              <a:lnSpc>
                <a:spcPct val="15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Akcia v zmysle P SK</a:t>
            </a:r>
            <a:r>
              <a:rPr lang="sk-SK" sz="1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Rozvoj základných zručností (ZZ)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Žiadateľ: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Ministerstvo školstva, výskumu, vývoja a mládeže SR</a:t>
            </a:r>
            <a:endParaRPr lang="sk-SK" sz="120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Partner: </a:t>
            </a:r>
            <a:r>
              <a:rPr lang="sk-SK" sz="1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Národný inštitút vzdelávania a mládeže, Štátny inštitút odborného vzdelávania</a:t>
            </a: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Cieľová skupina: </a:t>
            </a:r>
            <a:r>
              <a:rPr lang="sk-SK" sz="1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osoby s nízkou úrovňou základných zručností, dospelé osoby vo veku 45 rokov a viac, lektori ďalšieho vzdelávania, pracovníci vzdelávacích inštitúcií pre dospelých, pracovníci MVO, komunitných centier, sociálnych služieb a pod. zapojení do rozvoja ZZ </a:t>
            </a:r>
            <a:r>
              <a:rPr lang="sk-SK" sz="120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(PSK cieľové skupiny: zamestnané osoby, nezamestnané osoby, neaktívne osoby, mladí ľudia vrátane tých v situácii NEET, osoby s nízkou kvalifikáciou, osoby z MRK, príslušníci národnostných menšín žijúcich v SR, lektori a pracovníci pôsobiaci vo vzdelávaní dospelých, štátni príslušníci tretích krajín, vrátane migrantov)</a:t>
            </a:r>
          </a:p>
          <a:p>
            <a:pPr lvl="0" defTabSz="914400">
              <a:lnSpc>
                <a:spcPct val="15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Alokácia NP: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14 742 437,91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b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	 (MŠVVM SR: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4 756 763,76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EUR;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NIVaM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3 984 227,62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EUR, ŠIOV: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6 001 446,53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EUR)</a:t>
            </a:r>
            <a:endParaRPr lang="sk-SK" sz="120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306524" y="453600"/>
            <a:ext cx="8164800" cy="3916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Hlavný cieľ</a:t>
            </a: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Špecifikovať a štandardizovať úrovne základných zručností a </a:t>
            </a:r>
            <a:r>
              <a:rPr lang="sk-SK" sz="1200" i="0" u="none" strike="noStrike" kern="1200" cap="none" spc="0" baseline="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pilotne</a:t>
            </a:r>
            <a:r>
              <a:rPr lang="sk-SK" sz="1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zaviesť testovanie základných zručností vybraných vzoriek dospelých s nízkym dosiahnutým vzdelaním ako spôsob identifikácie a hodnotenia úrovne základných zručností</a:t>
            </a: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Realizácia</a:t>
            </a:r>
            <a:r>
              <a:rPr lang="sk-SK" sz="1200" b="1" i="0" u="none" strike="noStrike" kern="1200" cap="none" spc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NP zabezpečí</a:t>
            </a: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Zvýšenie kvality a </a:t>
            </a:r>
            <a:r>
              <a:rPr lang="sk-SK" sz="1200" i="0" u="none" strike="noStrike" kern="1200" cap="none" spc="0" baseline="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cielenosti</a:t>
            </a:r>
            <a:r>
              <a:rPr lang="sk-SK" sz="1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vzdelávania dospelých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; Podpora zamestnateľnosti a sociálnej inklúzie; Dôveryhodné a porovnateľné údaje pre tvorbu politík; Zvýšenie povedomia rôznych cieľových skupín o potrebe rozvoja ZZ a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destigmatizácia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tejto oblasti vzdelávania dospelých;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Zvýšenie kvality a dostupnosti vzdelávania na rozvoj ZZ; Vytvorenie trvalých a dostupných nástrojov na podporu rozvoja ZZ.</a:t>
            </a:r>
          </a:p>
          <a:p>
            <a:pPr lvl="0" algn="just" defTabSz="914400">
              <a:lnSpc>
                <a:spcPct val="15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Hlavná aktivita</a:t>
            </a:r>
            <a:r>
              <a:rPr lang="sk-SK" sz="1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Rozvoj a implementácia národného systému základných zručností dospelých</a:t>
            </a:r>
          </a:p>
          <a:p>
            <a:pPr lvl="0" algn="just" defTabSz="914400">
              <a:lnSpc>
                <a:spcPct val="15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Čiastkové c</a:t>
            </a: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iele:</a:t>
            </a:r>
          </a:p>
          <a:p>
            <a:pPr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A: Vytvoriť a overiť štandardy a referenčné rámce na hodnotenie základných zručností a pripraviť štandardizované testovacie nástroje pre hodnotenie základných zručností (A1-A9)</a:t>
            </a:r>
          </a:p>
          <a:p>
            <a:pPr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B: Vytvoriť nástroje na podporu rozvoja základných zručností (B1, B2)</a:t>
            </a:r>
          </a:p>
          <a:p>
            <a:pPr lvl="0"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C: Vytvoriť nástroje na rozvoj základných AI zručností pre cieľovú skupinu 45+ (C1, C2)</a:t>
            </a:r>
          </a:p>
          <a:p>
            <a:pPr lvl="0"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D: Zvyšovanie povedomia o základných zručnostiach (D1, D2)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5156-A305-1EA9-D473-8DE98A21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59195611-FDF4-E2BD-1CDC-F5BC6CB4F0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87B20E6-0CCB-A246-D61B-7B0C85491846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D4EAA3E-144F-EBEA-7C35-D2331FA30B29}"/>
              </a:ext>
            </a:extLst>
          </p:cNvPr>
          <p:cNvSpPr txBox="1"/>
          <p:nvPr/>
        </p:nvSpPr>
        <p:spPr>
          <a:xfrm>
            <a:off x="477079" y="511444"/>
            <a:ext cx="8322860" cy="4120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</a:p>
          <a:p>
            <a:pPr lvl="0"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Podaktivity</a:t>
            </a: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B3123722-56E7-3F1D-AA7A-BDDFB0D181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358" y="1163604"/>
          <a:ext cx="7846121" cy="29917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82121">
                  <a:extLst>
                    <a:ext uri="{9D8B030D-6E8A-4147-A177-3AD203B41FA5}">
                      <a16:colId xmlns:a16="http://schemas.microsoft.com/office/drawing/2014/main" val="3886847714"/>
                    </a:ext>
                  </a:extLst>
                </a:gridCol>
                <a:gridCol w="5364000">
                  <a:extLst>
                    <a:ext uri="{9D8B030D-6E8A-4147-A177-3AD203B41FA5}">
                      <a16:colId xmlns:a16="http://schemas.microsoft.com/office/drawing/2014/main" val="3119375488"/>
                    </a:ext>
                  </a:extLst>
                </a:gridCol>
              </a:tblGrid>
              <a:tr h="248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Čiastkový cieľ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Podaktivity 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025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Vytvoriť a overiť štandardy a referenčné rámce na hodnotenie základných zručností a pripraviť štandardizované testovacie nástroje pre hodnotenie základných zručností.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A.1 Analýza existujúcich štandardov a výstupov z mapovania základných zručností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A.2 Tvorba štandardov pre jednotlivé základné zručnosti 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A.3 Tvorba úrovní hodnotiacich rámcov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A.4 Pilotné overenie navrhovaných štandardov a hodnotiacich rámcov v praxi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A.5 Vytvorenie metodickej podpory na aplikáciu vzdelávacích štandardov z vymedzených oblastí do praxe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A.6 Analýza nástrojov a metodík medzinárodných štúdií IEA ICILS, OECD PIAAC a PISA pre hodnotenie základných zručností a gramotností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A.7 Príprava pilotných testovacích nástrojov z vymedzených oblastí 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A.8 Overovanie testovacích nástrojov na vzorkách a ich finalizácia na základe štatistickej analýzy</a:t>
                      </a:r>
                    </a:p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A.9 Pilotné zavedenie nástrojov na hodnotenie základných zručností v rámci pilotných tréningových centier (TC)</a:t>
                      </a:r>
                    </a:p>
                    <a:p>
                      <a:pPr>
                        <a:buNone/>
                      </a:pP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96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27924" y="435770"/>
            <a:ext cx="8349418" cy="417406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sk-SK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ZASADNUTIA</a:t>
            </a:r>
            <a:endParaRPr lang="sk-SK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 – 11:00 	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Prestávka</a:t>
            </a: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11:15   Informácia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činnosti Pracovnej skupiny pre oblasť pomoci pre deti a rodiny v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núdzi</a:t>
            </a: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11:15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  Rôzne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záver</a:t>
            </a:r>
          </a:p>
          <a:p>
            <a:pPr marL="1255713" indent="-171450" algn="just" defTabSz="914400">
              <a:buFont typeface="Arial" panose="020B0604020202020204" pitchFamily="34" charset="0"/>
              <a:buChar char="•"/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pl-PL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harmonograme zasadnutí komisie CP4 na rok 2026</a:t>
            </a: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tabLst>
                <a:tab pos="1077913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buFont typeface="Arial" panose="020B0604020202020204" pitchFamily="34" charset="0"/>
              <a:buChar char="•"/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9E677-3A76-91AD-F092-EEF96336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753A68B1-1562-20FA-AAA8-49D255BE9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49F03AE-A0A7-3A52-E96D-A4F089830BF8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521F97-0698-210D-A229-5744A882A874}"/>
              </a:ext>
            </a:extLst>
          </p:cNvPr>
          <p:cNvSpPr txBox="1"/>
          <p:nvPr/>
        </p:nvSpPr>
        <p:spPr>
          <a:xfrm>
            <a:off x="477079" y="511444"/>
            <a:ext cx="8322860" cy="4120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</a:p>
          <a:p>
            <a:pPr lvl="0"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Podaktivity (pokračovanie)</a:t>
            </a:r>
            <a:r>
              <a:rPr lang="sk-SK" sz="12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ADFD04C2-D460-25C0-2F4A-5A75E3046A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079" y="1156782"/>
          <a:ext cx="7838921" cy="24636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71675">
                  <a:extLst>
                    <a:ext uri="{9D8B030D-6E8A-4147-A177-3AD203B41FA5}">
                      <a16:colId xmlns:a16="http://schemas.microsoft.com/office/drawing/2014/main" val="2512649131"/>
                    </a:ext>
                  </a:extLst>
                </a:gridCol>
                <a:gridCol w="5467246">
                  <a:extLst>
                    <a:ext uri="{9D8B030D-6E8A-4147-A177-3AD203B41FA5}">
                      <a16:colId xmlns:a16="http://schemas.microsoft.com/office/drawing/2014/main" val="864225955"/>
                    </a:ext>
                  </a:extLst>
                </a:gridCol>
              </a:tblGrid>
              <a:tr h="269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Čiastkový cieľ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Podaktivity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826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Vytvoriť nástroje na podporu rozvoja základných zručností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B.1 Príprava analytických a strategických výstupov so zameraním na rozvoj základných zručností </a:t>
                      </a:r>
                    </a:p>
                    <a:p>
                      <a:pPr algn="just"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B.2 Tvorba vzdelávacích zdrojov a nástrojov na rozvoj základných zručností</a:t>
                      </a:r>
                    </a:p>
                    <a:p>
                      <a:pPr algn="just">
                        <a:buNone/>
                      </a:pP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786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Vytvoriť nástroje na rozvoj základných AI zručností pre cieľovú skupinu 45+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C.1 Identifikácia vzdelávacích potrieb cieľovej skupiny 45+ a návrh štruktúry a obsahovej skladby kurikula vo vzťahu k základnej gramotnosti v oblasti umelej inteligencie</a:t>
                      </a:r>
                    </a:p>
                    <a:p>
                      <a:pPr algn="just"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C.2 Tvorba vzdelávacích zdrojov a nástrojov na rozvoj základných AI zručností</a:t>
                      </a:r>
                    </a:p>
                    <a:p>
                      <a:pPr algn="just">
                        <a:buNone/>
                      </a:pP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416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Zvyšovanie povedomia o základných zručnostiach</a:t>
                      </a: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D.1 Osvetová kampaň na zvyšovanie povedomia o základných zručnostiach</a:t>
                      </a:r>
                    </a:p>
                    <a:p>
                      <a:pPr algn="just">
                        <a:buNone/>
                      </a:pPr>
                      <a:r>
                        <a:rPr lang="sk-S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D.2 Osvetová kampaň na zvyšovanie povedomia o základných IT zručnostiach</a:t>
                      </a:r>
                    </a:p>
                    <a:p>
                      <a:pPr algn="just">
                        <a:buNone/>
                      </a:pPr>
                      <a:endParaRPr lang="sk-SK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98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9" y="511444"/>
            <a:ext cx="8322860" cy="370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Vysporiadanie sa s pripomienkami a s podnetmi partnerov pri tvorbe zámeru NP</a:t>
            </a:r>
            <a:r>
              <a:rPr lang="sk-SK" sz="14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Zámery NP na podporu ZZ v kompetencii </a:t>
            </a:r>
            <a:r>
              <a:rPr lang="sk-SK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NIVaM</a:t>
            </a:r>
            <a:r>
              <a:rPr lang="sk-SK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ŠIOV</a:t>
            </a:r>
          </a:p>
          <a:p>
            <a:pPr marL="171450" indent="-171450" algn="just" defTabSz="914400">
              <a:spcAft>
                <a:spcPts val="60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jún 2025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: zasadnutie Komisie pre Cieľ 4 (17.6.2025)</a:t>
            </a:r>
          </a:p>
          <a:p>
            <a:pPr marL="171450" indent="-171450" algn="just" defTabSz="914400">
              <a:spcAft>
                <a:spcPts val="60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júl – august 2025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: 3 stretnutia s členmi Komisie (osobné aj on-line)  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sk-SK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Zámer NP Zručnosti pre Slovensko v kompetencii </a:t>
            </a:r>
            <a:r>
              <a:rPr lang="sk-SK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 ako gestora politiky štátu </a:t>
            </a:r>
            <a:r>
              <a:rPr lang="pl-P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od:  1Q 2026 - na 24 mesiacov</a:t>
            </a:r>
          </a:p>
          <a:p>
            <a:pPr marL="171450" indent="-171450" algn="just" defTabSz="914400">
              <a:spcAft>
                <a:spcPts val="60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október 2025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: 1. rokovanie pracovnej skupiny pre oblasť zručností (1.10.2025): deklarované synergie s projektmi</a:t>
            </a:r>
          </a:p>
          <a:p>
            <a:pPr marL="171450" lvl="0" indent="-171450" algn="just" defTabSz="914400">
              <a:spcAft>
                <a:spcPts val="60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okrúhly stôl 7.11.2025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(bez pripomienok)</a:t>
            </a:r>
          </a:p>
        </p:txBody>
      </p:sp>
    </p:spTree>
    <p:extLst>
      <p:ext uri="{BB962C8B-B14F-4D97-AF65-F5344CB8AC3E}">
        <p14:creationId xmlns:p14="http://schemas.microsoft.com/office/powerpoint/2010/main" val="33742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ED639-2A7A-2E0B-2D31-14D0CBC3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BA0D6278-0624-BA1F-F0B2-C9B16005E3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3872EFF-2F3F-DCD3-9AB8-C75FB3C3A058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816D383-7A10-3B10-F1A3-81E5EA2464A4}"/>
              </a:ext>
            </a:extLst>
          </p:cNvPr>
          <p:cNvSpPr txBox="1"/>
          <p:nvPr/>
        </p:nvSpPr>
        <p:spPr>
          <a:xfrm>
            <a:off x="477078" y="511444"/>
            <a:ext cx="8134121" cy="3672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Vysporiadanie sa s pripomienkami členov a pozorovateľov Komisie k zámeru NP</a:t>
            </a:r>
            <a:r>
              <a:rPr lang="sk-SK" sz="14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počet pripomienok: 11 pripomienok, z toho 8 zásadných pripomienok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akceptovaných pripomienok:  7 pripomienok, z toho 5 zásadných pripomienok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pripomienok vyhodnotených formou vysvetlenia: 4 pripomienky, z toho 3 zásadné pripomienky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9" y="511444"/>
            <a:ext cx="8265710" cy="3931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Priorita</a:t>
            </a:r>
            <a:r>
              <a:rPr lang="sk-SK" sz="1300" b="1" i="0" u="none" strike="noStrike" kern="1200" cap="none" spc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a š</a:t>
            </a: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pecifický cieľ: </a:t>
            </a: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4P3 Zručnosti pre lepšiu adaptabilitu a inklúziu</a:t>
            </a: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ESO4.7 Podpora CŽV, najmä flexibilných príležitostí na zvyšovanie kvalifikácie a rekvalifikáciu pre všetkých, s prihliadnutím na podnikateľské a digitálne zručnosti, lepšie predvídanie zmien a nových požiadaviek na zručnosti na základe potrieb trhu práce, uľahčovanie kariérnych zmien a podpora profesijnej mobility (ESF+)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Alokácia</a:t>
            </a:r>
            <a:r>
              <a:rPr lang="sk-SK" sz="13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14 742 437,91 </a:t>
            </a:r>
            <a:r>
              <a:rPr lang="sk-SK" sz="13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b="1" dirty="0">
                <a:latin typeface="Arial" panose="020B0604020202020204" pitchFamily="34" charset="0"/>
                <a:cs typeface="Arial" panose="020B0604020202020204" pitchFamily="34" charset="0"/>
              </a:rPr>
              <a:t>Časový rámec trvania projektu</a:t>
            </a: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1Q 2026 na obdobie 24 mesiacov</a:t>
            </a:r>
            <a:endParaRPr lang="sk-SK" sz="130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Merateľné ukazovatele: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Počet vypracovaných materiálov (hodnotení, analýz, štúdií, a pod.) - 80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Počet zverejnených publikácií (správ, analýz, štúdií, a pod.) - 80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Počet vytvorených alebo aktualizovaných služieb </a:t>
            </a:r>
            <a:r>
              <a:rPr lang="sk-SK" sz="1300" i="0" u="none" strike="noStrike" kern="1200" cap="none" spc="0" baseline="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CŽVaP</a:t>
            </a: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Počet podporených účastníkov - 1300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Počet účastníkov, ktorí úspešne ukončili intervenciu - 650</a:t>
            </a:r>
          </a:p>
        </p:txBody>
      </p:sp>
    </p:spTree>
    <p:extLst>
      <p:ext uri="{BB962C8B-B14F-4D97-AF65-F5344CB8AC3E}">
        <p14:creationId xmlns:p14="http://schemas.microsoft.com/office/powerpoint/2010/main" val="5645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477079" y="511444"/>
            <a:ext cx="8148522" cy="39021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Zručnosti pre Slovensko – program podpory ZZ dospelých</a:t>
            </a:r>
            <a:r>
              <a:rPr lang="sk-SK" sz="2000" b="1" i="1" u="none" strike="noStrike" kern="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b="1" i="1" u="none" strike="noStrike" kern="0" cap="none" spc="0" baseline="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sz="2000" b="1" i="1" u="none" strike="noStrike" kern="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SR) - SUMARIZÁCIA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Očakávané výsledky NP: 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formálne zakotvenie štandardizovaných úrovní ZZ do vzdelávacích politík,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vytvorenie prepojenia zručností s Kariérnou bránou (v kompetencii Aliancie sektorových rád),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vyškolenie odborníkov na interpretáciu výsledkov testovania,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príprava lektorov, mentorov a kariérnych poradcov, ktorí budú pracovať s cieľovou skupinou,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vybudovanie trvalo udržateľného systému hodnotenia ZZ,</a:t>
            </a:r>
          </a:p>
          <a:p>
            <a:pPr marL="285750" lvl="0" indent="-285750" algn="just" defTabSz="91440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integrovanie testovania do existujúcich vzdelávacích a poradenských služieb (napr. </a:t>
            </a:r>
            <a:r>
              <a:rPr lang="sk-SK" sz="1300" dirty="0" err="1">
                <a:latin typeface="Arial" panose="020B0604020202020204" pitchFamily="34" charset="0"/>
                <a:cs typeface="Arial" panose="020B0604020202020204" pitchFamily="34" charset="0"/>
              </a:rPr>
              <a:t>UPSVaR</a:t>
            </a: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, poradenské centrá, TC, školy).</a:t>
            </a:r>
          </a:p>
          <a:p>
            <a:pPr marL="0" marR="0" lvl="0" indent="0" algn="just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Testovanie a analýza dát: digitálne nástroje a platformy pre testovanie a správu údajov, vzdelávacie zdroje a nástroje, metodické materiály podporujúce rozvoj ZZ, zabezpečenie prístupnosti pre osoby so zníženou digitálnou </a:t>
            </a: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gramotnosťou (napr. asistované testovanie, ktoré bude zabezpečené napr. TC)</a:t>
            </a:r>
          </a:p>
          <a:p>
            <a:pPr lvl="0" algn="just" defTabSz="91440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posudzovania budú uplatňované vylučujúce kritériá v súlade s platnou a účinnou Všeobecnou metodikou a kritériami použitými pre výber projektov bez uplatnenia vecných hodnotiacich a výberových kritérií.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03594" y="718876"/>
            <a:ext cx="8507541" cy="35882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1" u="none" strike="noStrike" kern="0" cap="none" spc="0" baseline="0" dirty="0" smtClean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03594" y="468491"/>
            <a:ext cx="850754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HLASOVANIE</a:t>
            </a:r>
            <a:endParaRPr lang="sk-SK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hlasovaním žiadame jednotlivých členov komisie o </a:t>
            </a:r>
            <a:r>
              <a:rPr lang="sk-SK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sebaidentifikovanie</a:t>
            </a: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možného konfliktu záujmov k schvaľovanému národnému projektu.</a:t>
            </a:r>
          </a:p>
        </p:txBody>
      </p:sp>
    </p:spTree>
    <p:extLst>
      <p:ext uri="{BB962C8B-B14F-4D97-AF65-F5344CB8AC3E}">
        <p14:creationId xmlns:p14="http://schemas.microsoft.com/office/powerpoint/2010/main" val="41582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275897" y="459007"/>
            <a:ext cx="8567535" cy="4108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                                                        a jej univerzálnych schopností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Priorita</a:t>
            </a: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4P2 Kvalitné a inkluzívne vzdelávanie</a:t>
            </a:r>
            <a:endParaRPr lang="sk-SK" sz="1400" b="0" i="0" u="none" strike="noStrike" kern="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Špecifický cieľ: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ESO4.5 Zvýšenie kvality, </a:t>
            </a:r>
            <a:r>
              <a:rPr lang="sk-SK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inkluzívnosti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účinnosti systémov vzdelávania a odbornej prípravy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Akcia v zmysle P SK</a:t>
            </a:r>
            <a:r>
              <a:rPr lang="sk-SK" sz="14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komplexných zručností a gramotností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Žiadateľ: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školstva, výskumu, vývoja a mládeže SR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Národný inštitút vzdelávania a mládeže; Výskumný ústav detskej psychológie a patopsychológie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Cieľová skupina: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pedagogickí a odborní zamestnanci MŠ, ZŠ a SŠ; žiaci základných a stredných škôl vrátane žiakov so ŠVVP, so zameraním na žiakov s intelektovým nadaním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Alokácia NP</a:t>
            </a:r>
            <a:r>
              <a:rPr lang="sk-SK" sz="140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 COV </a:t>
            </a:r>
            <a:r>
              <a:rPr lang="sk-SK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9 926 911,90 </a:t>
            </a:r>
            <a:r>
              <a:rPr lang="sk-SK" sz="14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EUR (</a:t>
            </a:r>
            <a:r>
              <a:rPr lang="sk-SK" sz="1400" b="0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sz="14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SR: </a:t>
            </a: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6 141 626,38 </a:t>
            </a:r>
            <a:r>
              <a:rPr lang="sk-SK" sz="14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EUR; </a:t>
            </a:r>
            <a:r>
              <a:rPr lang="sk-SK" sz="1400" b="0" i="0" u="none" strike="noStrike" kern="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VÚDPaP</a:t>
            </a:r>
            <a:r>
              <a:rPr lang="sk-SK" sz="14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797 186,74 </a:t>
            </a:r>
            <a:r>
              <a:rPr lang="sk-SK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EUR;</a:t>
            </a:r>
            <a:r>
              <a:rPr lang="sk-SK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NIVaM</a:t>
            </a:r>
            <a:r>
              <a:rPr lang="sk-SK" sz="14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2 988 098,78 </a:t>
            </a:r>
            <a:r>
              <a:rPr lang="sk-SK" sz="1400" kern="0" dirty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sk-SK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1400" b="0" i="0" u="none" strike="noStrike" kern="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44062" y="459007"/>
            <a:ext cx="8460979" cy="40814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                                                        a jej univerzálnych schopností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Hlavný cieľ NP: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Cieľom národného projektu je zvyšovanie odolnosti a podpora žiakov s intelektovým nadaním a osobnostný a kompetenčný rozvoj pedagogických a odborných zamestnancov pracujúcich </a:t>
            </a:r>
            <a:b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deťmi a žiakmi s intelektovým nadaním.</a:t>
            </a:r>
            <a:endParaRPr lang="sk-SK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Realizácia NP zabezpečí: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Vytvorenie metodických a strategických materiálov pre prácu s deťmi a žiakmi s intelektovým nadaním na základe analýzy aktuálneho stavu a potrieb spoločnosti, implementácia odborných vzdelávacích programov a metodické usmerňovanie pedagogických a odborných zamestnancov v regiónoch Slovenska. Súčasne projekt poskytne systematickú podporu žiakom prostredníctvom </a:t>
            </a:r>
            <a:r>
              <a:rPr lang="sk-SK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mentoringových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programov a neformálneho vzdelávania so zameraním na rozvoj tvorivosti, angažovanosti, kritického myslenia a </a:t>
            </a:r>
            <a:r>
              <a:rPr lang="sk-SK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-emocionálnych zručností.</a:t>
            </a:r>
            <a:endParaRPr lang="sk-SK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Hlavná aktivita: 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a rozvoj kompetencií pedagogických a odborných zamestnancov v práci </a:t>
            </a:r>
            <a:b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deťmi a žiakmi s intelektovým nadaním a vytváranie príležitostí pre rozvoj žiakov s intelektovým nadaním v </a:t>
            </a:r>
            <a:r>
              <a:rPr lang="sk-SK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sk-SK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-emocionálnej a kognitívnej oblasti.</a:t>
            </a: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547F-FF5C-6E93-C8BB-141973BD4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C1D8072-CCD8-73A8-D48E-ADDED1C832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DDF0A7-BD8B-35FF-0E11-4470B2C04F84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870FC6-0857-2669-EB32-C16F1383DF8D}"/>
              </a:ext>
            </a:extLst>
          </p:cNvPr>
          <p:cNvSpPr txBox="1"/>
          <p:nvPr/>
        </p:nvSpPr>
        <p:spPr>
          <a:xfrm>
            <a:off x="344062" y="573523"/>
            <a:ext cx="8431078" cy="39964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                                                        a jej univerzálnych schopností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Najzásadnejšie zrealizované zmeny v porovnaní so zámerom predloženým na októbrové zasadnutie komisie: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Doplnenie novej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podaktivity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zameranej na tvorbu analýzy potrieb detí a žiakov s intelektovým nadaním a aktuálneho stavu výchovy a vzdelávania detí a žiakov s nadaním a tvorby Stratégie rozvoja detí a žiakov s intelektovým nadaním.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Nahradenie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podaktivity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Campy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podaktivitu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Podpora a rozvoj kompetencií žiakov s nadaním prostredníctvom neformálneho vzdelávania – vyhlásenie výzvy a otvorenie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podaktivity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 viaceré subjekty. Zmena priniesla širšie možnosti realizácie aktivít dennou alebo pobytovou formou.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Doplnenie východiskovej situácie a príkladov dobrej praxe zo zahraničia ako podporných modelov pre realizáciu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podaktivít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 PRIMUS.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Zníženie personálnych výdavkov žiadateľa.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Zriadenie expertnej skupiny, s ktorou bude konzultovaná odborná stránka plnenia jednotlivých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podaktivít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NP.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Explicitnejšie zadefinovanie psychosociálnej podpory detí, diferencovaného vyučovania a práce s rozmanitosťou v triede s deťmi a žiakmi s intelektovým nadaním.</a:t>
            </a: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defTabSz="9144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dirty="0"/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00" dirty="0"/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44062" y="573523"/>
            <a:ext cx="8431078" cy="39964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                                                        a jej univerzálnych schopností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analýzy o potrebách a aktuálnom stave práce s deťmi a žiakmi s intelektovým nadaním a tvorba Stratégie rozvoja detí a žiakov s intelektovým nadaním</a:t>
            </a: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štatisticky spracované dáta o potrebách detí a žiakov s intelektovým nadaním a aktuálnom stave ich výchovy a vzdelávania na Slovensku; nový koncepčný a strategický dokument rozvoja detí a žiakov s intelektovým nadaním</a:t>
            </a: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Vypracovanie metodických dokumentov a programov inovačného a špecializačného vzdelávania pre prácu s deťmi a žiakmi s intelektovým nadaním</a:t>
            </a: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ucelený súbor podporných materiálov metodickej povahy pre PZ a OZ, ktorý bude obsahovať potrebné nástroje na skvalitnenie výchovy a vzdelávania detí a žiakov s intelektovým nadaním; programy inovačného a špecializačného vzdelávania pre PZ a OZ v oblasti práce s deťmi a žiakmi s intelektovým nadaním</a:t>
            </a: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Regionálna podpora pedagogických a odborných zamestnancov ambasádormi a výzva na systematickú podporu talentovanej mládeže</a:t>
            </a: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kvalitné vzdelávanie a rozvoj pedagogických a odborných zamestnancov vrátane školských podporných tímov na komplexnú, kvalitnú a udržateľnú prácu s deťmi a žiakmi s rozmanitými výchovno-vzdelávacími potrebami s prihliadnutím na špecifické potreby detí a žiakov s intelektovým nadaním na všetkých podporných úrovniach v regiónoch</a:t>
            </a: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dirty="0"/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00" dirty="0"/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595135" y="511445"/>
            <a:ext cx="7804946" cy="3465516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Otvorenie zasadnutia</a:t>
            </a:r>
            <a:endParaRPr lang="sk-SK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0" lvl="0" defTabSz="914400">
              <a:spcAft>
                <a:spcPts val="600"/>
              </a:spcAft>
              <a:tabLst>
                <a:tab pos="107632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0" indent="-441325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overenie </a:t>
            </a:r>
            <a:r>
              <a:rPr lang="sk-SK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uznášaniaschopnosti, overenie konfliktu </a:t>
            </a:r>
            <a:r>
              <a:rPr lang="sk-SK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záujmov</a:t>
            </a:r>
          </a:p>
          <a:p>
            <a:pPr marL="803275" lvl="0" indent="-441325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0" indent="-441325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schvaľovanie </a:t>
            </a:r>
            <a:r>
              <a:rPr lang="sk-SK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zasadnutia a voľba </a:t>
            </a:r>
            <a:r>
              <a:rPr lang="sk-SK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overovateľa</a:t>
            </a:r>
          </a:p>
          <a:p>
            <a:pPr marL="803275" lvl="0" indent="-441325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0" indent="-441325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sk-SK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spôsobe hlasovania počas rokovania</a:t>
            </a: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1ED48-AF45-4859-1C24-95053CE32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AC8C2025-C17E-BC5C-194D-F8C03E1C21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B0E7D6D-10F2-D105-C026-7335AE88AA5C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E583B0-B837-1574-1D00-14C219CF06B4}"/>
              </a:ext>
            </a:extLst>
          </p:cNvPr>
          <p:cNvSpPr txBox="1"/>
          <p:nvPr/>
        </p:nvSpPr>
        <p:spPr>
          <a:xfrm>
            <a:off x="344062" y="573523"/>
            <a:ext cx="8431078" cy="39964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                                                        a jej univerzálnych schopností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Prepojenie talentovanej mládeže na slovenské vysoké školy a vedecko-výskumné inštitúcie (systém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mentoringu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žiakov prostredníctvom realizácie vedecko-výskumných projektov v spolupráci s vedecko-výskumnými zamestnancami a vysokoškolskými učiteľmi</a:t>
            </a: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a rozvoj kompetencií žiakov s intelektovým nadaním prostredníctvom neformálneho vzdelávania</a:t>
            </a: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tvorivosti, kritického myslenia,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-emocionálnych zručností a angažovanosti s pozitívnym spoločenským dopadom prostredníctvom neformálneho vzdelávania a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informálneho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učenia sa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Osveta verejnosti o práci s deťmi a žiakmi s 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intelektovým 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nadaním</a:t>
            </a: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edukovaná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verejnosť o individuálnych potrebách detí a žiakov s intelektovým nadaním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50" dirty="0"/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000" dirty="0"/>
          </a:p>
          <a:p>
            <a:pPr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44061" y="459006"/>
            <a:ext cx="8056019" cy="4060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a </a:t>
            </a:r>
          </a:p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 univerzálnych schopností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Vznesených pripomienok spolu 27, z toho 16 zásadných.</a:t>
            </a: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16 zásadných pripomienok: 14 akceptovaných, 1 čiastočne akceptovaná, 1 neakceptovaná</a:t>
            </a: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Vysporiadanie sa s pripomienkami:</a:t>
            </a:r>
            <a:endParaRPr lang="sk-SK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Personálne zabezpečenie: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úprava personálnych kapacít žiadateľa v prospech aktivít pre žiakov s nadaním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Financovanie: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Navýšenie financovania príspevkov na účastníka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Rozpočtové úpravy: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úprava technických náležitostí v rozpočte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Technické parametre: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doplnenie a úprava technických a obsahových častí zámeru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Obsahová štruktúra projektu: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 doplnenie a spresnenie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podaktivít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Systémová udržateľnosť: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 zvýraznenie väzieb na implementáciu metodík a stratégií, podporu spolupráce medzi školami, poradenskými zariadeniami a vysokými školami s cieľom dlhodobej udržateľnosti výstupov.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44062" y="459007"/>
            <a:ext cx="8246961" cy="38216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RIMUS</a:t>
            </a:r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podpora a rozvoj intelektu mládeže a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 univerzálnych schopností</a:t>
            </a: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endParaRPr lang="sk-SK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44062" y="1229710"/>
            <a:ext cx="835219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 P SK: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4P2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Kvalitné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inkluzívne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vzdelávanie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Špecifický cieľ: </a:t>
            </a: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ESO4.5 Zvýšenie kvality, </a:t>
            </a:r>
            <a:r>
              <a:rPr lang="sk-SK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inkluzívnosti</a:t>
            </a: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účinnosti systémov vzdelávania a odbornej prípravy a zvýšenie ich relevantnosti pre trh práce </a:t>
            </a:r>
          </a:p>
          <a:p>
            <a:pPr lvl="0" algn="just" defTabSz="914400"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Alokácia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 </a:t>
            </a:r>
            <a:r>
              <a:rPr lang="sk-SK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9 926 911,90 </a:t>
            </a: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Časový rámec trvania projektu: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42 mesiacov</a:t>
            </a:r>
          </a:p>
          <a:p>
            <a:pPr lvl="0" algn="just" defTabSz="914400"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Merateľné ukazovatele:</a:t>
            </a:r>
          </a:p>
          <a:p>
            <a:pPr marL="285750" lvl="0" indent="-285750" algn="just" defTabSz="914400">
              <a:buSzPct val="100000"/>
              <a:buFont typeface="Arial" pitchFamily="34"/>
              <a:buChar char="•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škôl ovplyvnených intervenciou - 1700</a:t>
            </a:r>
          </a:p>
          <a:p>
            <a:pPr marL="285750" lvl="0" indent="-285750" algn="just" defTabSz="914400">
              <a:buSzPct val="100000"/>
              <a:buFont typeface="Arial" pitchFamily="34"/>
              <a:buChar char="•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PZ a OZ ovplyvnených intervenciou (výstup 2 000, výsledok 1 700)</a:t>
            </a:r>
          </a:p>
          <a:p>
            <a:pPr marL="285750" lvl="0" indent="-285750" algn="just" defTabSz="914400">
              <a:buSzPct val="100000"/>
              <a:buFont typeface="Arial" pitchFamily="34"/>
              <a:buChar char="•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žiakov ovplyvnených intervenciou (výstup 4 000, výsledok 3 500)</a:t>
            </a:r>
          </a:p>
          <a:p>
            <a:pPr lvl="0" algn="just" defTabSz="914400">
              <a:buSzPct val="100000"/>
              <a:tabLst>
                <a:tab pos="11393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262081" y="446394"/>
            <a:ext cx="8431078" cy="4060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PRIMUS - podpora a rozvoj intelektu mládeže a </a:t>
            </a:r>
          </a:p>
          <a:p>
            <a:pPr lvl="0" algn="ctr">
              <a:tabLst>
                <a:tab pos="806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 univerzálnych schopností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MŠVVaM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SR)</a:t>
            </a:r>
            <a:r>
              <a:rPr lang="sk-SK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SUMARIZÁCIA</a:t>
            </a:r>
          </a:p>
          <a:p>
            <a:pPr marL="0" marR="0" lvl="0" indent="0" algn="just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700" b="1" i="0" u="none" strike="noStrike" kern="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Očakávané výsledky NP:</a:t>
            </a:r>
          </a:p>
          <a:p>
            <a:pPr marL="179388" lvl="0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stratégia rozvoja detí a žiakov s intelektovým nadaním,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 s deťmi a žiakmi s intelektovým nadaním ako uceleného a praktického dokumentu,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inovačného a špecializačného vzdelávania pre pedagogických a odborných zamestnancov,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posilnené kompetencie pedagogických a odborných zamestnancov pri identifikácii a práci s deťmi a žiakmi </a:t>
            </a:r>
            <a:b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intelektovým nadaním,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metodická a psychosociálna podpora prostredníctvom siete ambasádorov a odborníkov v regiónoch, 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</a:t>
            </a:r>
            <a:r>
              <a:rPr lang="sk-SK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mentoringu</a:t>
            </a: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prepojenia talentovanej mládeže na slovenské vysoké školy a vedecko-výskumné inštitúcie,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neformálneho vzdelávania žiakov s nadaním,</a:t>
            </a:r>
          </a:p>
          <a:p>
            <a:pPr marL="179388" indent="-179388" algn="just" defTabSz="9144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edukačné aktivity a osveta verejnosti o práci s deťmi a žiakmi s intelektovým nadaním. 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posudzovania budú uplatňované vylučujúce kritériá v súlade s platnou a účinnou Všeobecnou metodikou </a:t>
            </a:r>
            <a:br>
              <a:rPr lang="sk-SK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kritériami použitými pre výber projektov bez uplatnenia vecných hodnotiacich a výberových kritérií.</a:t>
            </a:r>
          </a:p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303594" y="718876"/>
            <a:ext cx="8507541" cy="35882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1" u="none" strike="noStrike" kern="0" cap="none" spc="0" baseline="0" dirty="0" smtClean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03594" y="468491"/>
            <a:ext cx="850754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HLASOVANIE</a:t>
            </a:r>
            <a:endParaRPr lang="sk-SK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hlasovaním žiadame jednotlivých členov komisie o </a:t>
            </a:r>
            <a:r>
              <a:rPr lang="sk-SK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sebaidentifikovanie</a:t>
            </a:r>
            <a:r>
              <a:rPr lang="sk-SK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možného konfliktu záujmov k schvaľovanému národnému projektu.</a:t>
            </a:r>
          </a:p>
        </p:txBody>
      </p:sp>
    </p:spTree>
    <p:extLst>
      <p:ext uri="{BB962C8B-B14F-4D97-AF65-F5344CB8AC3E}">
        <p14:creationId xmlns:p14="http://schemas.microsoft.com/office/powerpoint/2010/main" val="27033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text, snímka obrazovky, voda, dizajn&#10;&#10;Obsah vygenerovaný umelou inteligenciou môže byť nesprávny.">
            <a:extLst>
              <a:ext uri="{FF2B5EF4-FFF2-40B4-BE49-F238E27FC236}">
                <a16:creationId xmlns:a16="http://schemas.microsoft.com/office/drawing/2014/main" id="{8D14C20A-6212-C325-A2E5-F9780F5E99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377BDD1-D611-168F-EE53-05F125B45716}"/>
              </a:ext>
            </a:extLst>
          </p:cNvPr>
          <p:cNvSpPr txBox="1">
            <a:spLocks/>
          </p:cNvSpPr>
          <p:nvPr/>
        </p:nvSpPr>
        <p:spPr>
          <a:xfrm>
            <a:off x="283780" y="344249"/>
            <a:ext cx="8237482" cy="1074648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endParaRPr lang="sk-SK" sz="625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A6E42F-2182-35FD-9865-AA0A7BA4885A}"/>
              </a:ext>
            </a:extLst>
          </p:cNvPr>
          <p:cNvSpPr txBox="1">
            <a:spLocks/>
          </p:cNvSpPr>
          <p:nvPr/>
        </p:nvSpPr>
        <p:spPr>
          <a:xfrm>
            <a:off x="1068019" y="86881"/>
            <a:ext cx="2798186" cy="257366"/>
          </a:xfrm>
          <a:prstGeom prst="rect">
            <a:avLst/>
          </a:prstGeom>
        </p:spPr>
        <p:txBody>
          <a:bodyPr vert="horz" lIns="43989" tIns="21994" rIns="43989" bIns="21994" rtlCol="0" anchor="ctr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115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29556F-BFD3-D780-5067-BA90D299820C}"/>
              </a:ext>
            </a:extLst>
          </p:cNvPr>
          <p:cNvSpPr txBox="1">
            <a:spLocks/>
          </p:cNvSpPr>
          <p:nvPr/>
        </p:nvSpPr>
        <p:spPr>
          <a:xfrm>
            <a:off x="4822299" y="86881"/>
            <a:ext cx="3160291" cy="257366"/>
          </a:xfrm>
          <a:prstGeom prst="rect">
            <a:avLst/>
          </a:prstGeom>
        </p:spPr>
        <p:txBody>
          <a:bodyPr vert="horz" lIns="43989" tIns="21994" rIns="43989" bIns="21994" rtlCol="0" anchor="ctr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x-none" sz="115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79865" y="1353623"/>
            <a:ext cx="744531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000" kern="0" dirty="0" smtClean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5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PRESTÁVKA</a:t>
            </a:r>
          </a:p>
          <a:p>
            <a:pPr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 </a:t>
            </a:r>
            <a:r>
              <a:rPr lang="sk-SK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</a:t>
            </a:r>
            <a:endParaRPr lang="sk-SK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5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192264" y="504216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o činnosti Pracovnej skupiny pre oblasť pomoci pre deti a rodiny v núdzi</a:t>
            </a: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2408" y="473487"/>
            <a:ext cx="8459184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činnosti Pracovnej skupiny pre oblasť pomoci pre deti a rodiny v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núdzi</a:t>
            </a: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Diskusie o prínosoch NP v oblasti pomoci rodinám a deťom v núdzi a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formulovaná potreba vykonať kroky smerom k účinnej </a:t>
            </a:r>
            <a:r>
              <a:rPr lang="sk-SK" altLang="sk-SK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evaluácii</a:t>
            </a:r>
            <a:endParaRPr lang="sk-SK" altLang="sk-SK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sk-SK" alt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Poverenie tímu IVPR a CVA od MPSVR:</a:t>
            </a:r>
          </a:p>
          <a:p>
            <a:pPr>
              <a:buFontTx/>
              <a:buChar char="-"/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Analytické činnosti na projektovej úrovni smerujúce k vyhodnoteniu východiskovej situácie</a:t>
            </a:r>
          </a:p>
          <a:p>
            <a:pPr>
              <a:buFontTx/>
              <a:buChar char="-"/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Nastavenie rámcovej metodológie, indikátorov a harmonogramu 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evaluácie</a:t>
            </a:r>
            <a:endParaRPr lang="sk-SK" alt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pri realizácii externej 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evaluácii</a:t>
            </a:r>
            <a:endParaRPr lang="sk-SK" alt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sk-SK" alt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altLang="sk-SK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Správa o možnostiach </a:t>
            </a:r>
            <a:r>
              <a:rPr lang="sk-SK" altLang="sk-SK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evaluácie</a:t>
            </a:r>
            <a:r>
              <a:rPr lang="sk-SK" altLang="sk-SK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národných projektov cielených na rodiny a deti v núdzi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Kľúčová súčasť Správy 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altLang="sk-SK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Analytická príloha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ktorá obsahuje podrobnú analýzu NP a návrhy postupu 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evaluácie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 každý NP zvlášť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sk-SK" altLang="sk-SK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</a:t>
            </a:r>
          </a:p>
          <a:p>
            <a:pPr>
              <a:buFontTx/>
              <a:buChar char="-"/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Zvyšuje sa kvalita hodnotení + plán zvýšiť kvalitu prípravy budúcich </a:t>
            </a:r>
            <a:r>
              <a:rPr lang="sk-SK" altLang="sk-SK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</a:t>
            </a: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85270" y="552314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činnosti Pracovnej skupiny pre oblasť pomoci pre deti a rodiny v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núdzi</a:t>
            </a:r>
            <a:endParaRPr lang="sk-SK" sz="2400" b="1" kern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sk-SK" sz="16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altLang="sk-SK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Kľúčové </a:t>
            </a:r>
            <a:r>
              <a:rPr lang="sk-SK" altLang="sk-SK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zistenia a odporúčania</a:t>
            </a:r>
            <a:endParaRPr lang="sk-SK" sz="14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Národné projekty sú spravidla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vytvárané bez silnej a transparentnej teórii zmeny a bez zohľadnenia intervenčnej logiky.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aspekty sú dôležité tak pre externú 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evaluáciu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projektov, ako aj pre realizátorov/realizátorky projektov. </a:t>
            </a:r>
          </a:p>
          <a:p>
            <a:pPr>
              <a:spcBef>
                <a:spcPct val="0"/>
              </a:spcBef>
              <a:defRPr/>
            </a:pPr>
            <a:endParaRPr lang="sk-SK" alt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Ukázalo sa, že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udržiavanie priebežného a pravidelného kontaktu s NP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 ich implementácie má potenciál priniesť dôležité informácie pre všetky zúčastnené strany, ako aj budúceho 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evaluátora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sk-SK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sk-SK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k-SK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ďalej:</a:t>
            </a: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85270" y="552314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činnosti Pracovnej skupiny pre oblasť pomoci pre deti a rodiny v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núdzi</a:t>
            </a:r>
          </a:p>
          <a:p>
            <a:pPr marL="180975" lvl="0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alt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Kľúčové </a:t>
            </a:r>
            <a:r>
              <a:rPr lang="sk-SK" alt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zistenia a odporúčania</a:t>
            </a:r>
            <a:endParaRPr lang="sk-SK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Požadovať formuláciu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explicitnej teórie zmeny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zámeroch projektov, s cieľom realisticky a zmysluplne nastaviť projekt a zároveň uľahčiť budúcu externú 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evaluáciu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Rozšíriť portfólio vyžadovaných merateľných ukazovateľov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zámeroch projektov, ktoré bude reflektovať celý reťazec intervenčnej logiky – indikátory by nemali vyhodnocovať len aktivity alebo výstupy, ale aj výsledky a v relevantných prípadoch aj dopad.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Modifikovať požiadavky (vrátane formulárov) na prípravu zámerov národných projektov.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Poskytnúť uchádzačom o národné projekty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technickú podporu v oblasti </a:t>
            </a:r>
            <a:r>
              <a:rPr lang="sk-SK" altLang="sk-SK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evaluácie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napríklad formou prípravného vzdelávacieho workshopu o intervenčnej logike/písaní projektov alebo online materiálov, ako aj následných konzultácií s expertmi/</a:t>
            </a:r>
            <a:r>
              <a:rPr lang="sk-SK" altLang="sk-SK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Zabezpečiť, aby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tematickom prelínaní a cielení na rovnaké cieľové skupiny </a:t>
            </a:r>
            <a:r>
              <a:rPr lang="sk-SK" altLang="sk-SK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 sa do plánovaných NP zabudovali explicitné </a:t>
            </a:r>
            <a:r>
              <a:rPr lang="sk-SK" altLang="sk-SK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požiadavky na synergie.  </a:t>
            </a:r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4129924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stave čerpania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kontrahovania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alokácií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EFRR v cieli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  <a:p>
            <a:pPr marL="274640" lvl="1" algn="just" defTabSz="914400">
              <a:buSzPct val="100000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85270" y="552314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Informácia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dokumentoch schválených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adou vlády pre duševné zdravie (9.12.2025)</a:t>
            </a:r>
          </a:p>
          <a:p>
            <a:pPr marL="180975" lvl="0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Koncepcia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prevencie duševného zdravia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definuje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strategické ciele, princípy a kľúčové oblasti v primárnej prevencii duševného zdravia 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cieľom dokumentu je vytvoriť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systémový rámec pre koordinovaný a dlhodobo udržateľný rozvoj prevencie duševného zdravia v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SR vychádzajúc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z aktuálnych poznatkov a odporúčaní v oblasti verejného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zdravotníctva</a:t>
            </a: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defTabSz="914400"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Odporúčania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pre kampane duševné zdravie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poskytuje metodický návod a jednotné štandardy pre efektívne a etické komunikačné kampane na zvýšenie povedomia a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destigmatizáciu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0" indent="-285750" defTabSz="914400">
              <a:buFont typeface="Arial" panose="020B0604020202020204" pitchFamily="34" charset="0"/>
              <a:buChar char="•"/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cieľom dokumentu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je  snaha  o zadefinovanie  základných  pravidiel a osvedčených postupov pre prípravu kampaní na podporu duševného zdravia na Slovensku, s ohľadom na miestne podmienky, špecifiká  a medzinárodnú dobrú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prax</a:t>
            </a:r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Dokumenty pripravil Výbor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pre primárnu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prevenciu.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dirty="0"/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192264" y="504216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Rôzne a záver</a:t>
            </a:r>
          </a:p>
        </p:txBody>
      </p:sp>
    </p:spTree>
    <p:extLst>
      <p:ext uri="{BB962C8B-B14F-4D97-AF65-F5344CB8AC3E}">
        <p14:creationId xmlns:p14="http://schemas.microsoft.com/office/powerpoint/2010/main" val="17495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85270" y="709969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Informácia k stavu vypracovania analýz na národný projekt:</a:t>
            </a: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i="1" dirty="0" smtClean="0">
                <a:latin typeface="Arial Narrow" panose="020B0606020202030204" pitchFamily="34" charset="0"/>
              </a:rPr>
              <a:t>„</a:t>
            </a:r>
            <a:r>
              <a:rPr lang="sk-SK" sz="1800" i="1" dirty="0">
                <a:latin typeface="Arial Narrow" panose="020B0606020202030204" pitchFamily="34" charset="0"/>
              </a:rPr>
              <a:t>Podpora začlenenia detí a žiakov v súvislosti s vojnovým konfliktom na Ukrajine v roku 2024“</a:t>
            </a:r>
            <a:r>
              <a:rPr lang="sk-SK" sz="22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sk-SK" sz="1600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dirty="0">
              <a:latin typeface="Arial Narrow" panose="020B0606020202030204" pitchFamily="34" charset="0"/>
            </a:endParaRPr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85270" y="709969"/>
            <a:ext cx="8373459" cy="4038871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</a:t>
            </a:r>
            <a:r>
              <a:rPr lang="sk-SK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zasadnutí Komisie CP4 na rok 2026</a:t>
            </a:r>
          </a:p>
          <a:p>
            <a:pPr marL="180975" lvl="0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marec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jún 2026</a:t>
            </a: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– 8. októbra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výjazdová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Komisia</a:t>
            </a: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lvl="0" algn="ctr" defTabSz="914400">
              <a:spcBef>
                <a:spcPts val="600"/>
              </a:spcBef>
              <a:spcAft>
                <a:spcPts val="600"/>
              </a:spcAft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december 2026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dirty="0"/>
          </a:p>
          <a:p>
            <a:pPr marL="180975" lvl="0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text, snímka obrazovky, voda, dizajn&#10;&#10;Obsah vygenerovaný umelou inteligenciou môže byť nesprávny.">
            <a:extLst>
              <a:ext uri="{FF2B5EF4-FFF2-40B4-BE49-F238E27FC236}">
                <a16:creationId xmlns:a16="http://schemas.microsoft.com/office/drawing/2014/main" id="{8D14C20A-6212-C325-A2E5-F9780F5E99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377BDD1-D611-168F-EE53-05F125B45716}"/>
              </a:ext>
            </a:extLst>
          </p:cNvPr>
          <p:cNvSpPr txBox="1">
            <a:spLocks/>
          </p:cNvSpPr>
          <p:nvPr/>
        </p:nvSpPr>
        <p:spPr>
          <a:xfrm>
            <a:off x="283780" y="344249"/>
            <a:ext cx="8237482" cy="1074648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endParaRPr lang="sk-SK" sz="625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A6E42F-2182-35FD-9865-AA0A7BA4885A}"/>
              </a:ext>
            </a:extLst>
          </p:cNvPr>
          <p:cNvSpPr txBox="1">
            <a:spLocks/>
          </p:cNvSpPr>
          <p:nvPr/>
        </p:nvSpPr>
        <p:spPr>
          <a:xfrm>
            <a:off x="1068019" y="86881"/>
            <a:ext cx="2798186" cy="257366"/>
          </a:xfrm>
          <a:prstGeom prst="rect">
            <a:avLst/>
          </a:prstGeom>
        </p:spPr>
        <p:txBody>
          <a:bodyPr vert="horz" lIns="43989" tIns="21994" rIns="43989" bIns="21994" rtlCol="0" anchor="ctr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115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29556F-BFD3-D780-5067-BA90D299820C}"/>
              </a:ext>
            </a:extLst>
          </p:cNvPr>
          <p:cNvSpPr txBox="1">
            <a:spLocks/>
          </p:cNvSpPr>
          <p:nvPr/>
        </p:nvSpPr>
        <p:spPr>
          <a:xfrm>
            <a:off x="4822299" y="86881"/>
            <a:ext cx="3160291" cy="257366"/>
          </a:xfrm>
          <a:prstGeom prst="rect">
            <a:avLst/>
          </a:prstGeom>
        </p:spPr>
        <p:txBody>
          <a:bodyPr vert="horz" lIns="43989" tIns="21994" rIns="43989" bIns="21994" rtlCol="0" anchor="ctr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x-none" sz="115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40109" y="431128"/>
            <a:ext cx="769196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000" kern="0" dirty="0" smtClean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000" kern="0" dirty="0" smtClean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indent="-133361" algn="ctr">
              <a:lnSpc>
                <a:spcPts val="4811"/>
              </a:lnSpc>
            </a:pPr>
            <a:r>
              <a:rPr lang="sk-SK" sz="3600" kern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Ďakujeme  </a:t>
            </a:r>
            <a:endParaRPr lang="sk-SK" sz="3600" kern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3361" algn="ctr">
              <a:lnSpc>
                <a:spcPts val="4811"/>
              </a:lnSpc>
            </a:pPr>
            <a:endParaRPr lang="sk-SK" sz="3600" kern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3361" algn="ctr">
              <a:lnSpc>
                <a:spcPts val="4811"/>
              </a:lnSpc>
            </a:pPr>
            <a:r>
              <a:rPr lang="sk-SK" sz="3600" kern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účasť na rokovaní Komisie</a:t>
            </a:r>
            <a:r>
              <a:rPr lang="sk-SK" sz="3600" kern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3600" kern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5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7795" algn="ctr" defTabSz="2932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Implementácia 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CP4 k 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pt-BR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(celková alokácia 3 </a:t>
            </a:r>
            <a:r>
              <a:rPr lang="pt-BR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r>
              <a:rPr lang="pt-BR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</a:t>
            </a:r>
            <a:r>
              <a:rPr lang="pt-BR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€)</a:t>
            </a:r>
          </a:p>
          <a:p>
            <a:pPr marL="361950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stenec 23"/>
          <p:cNvSpPr/>
          <p:nvPr/>
        </p:nvSpPr>
        <p:spPr>
          <a:xfrm>
            <a:off x="870589" y="1332714"/>
            <a:ext cx="1728000" cy="1692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2591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44 0 f53"/>
              <a:gd name="f57" fmla="+- f43 0 f53"/>
              <a:gd name="f58" fmla="+- f54 0 f2"/>
              <a:gd name="f59" fmla="*/ f53 f32 1"/>
              <a:gd name="f60" fmla="cos 1 f58"/>
              <a:gd name="f61" fmla="sin 1 f58"/>
              <a:gd name="f62" fmla="*/ f56 f32 1"/>
              <a:gd name="f63" fmla="*/ f57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chemeClr val="bg1">
              <a:lumMod val="85000"/>
            </a:schemeClr>
          </a:solidFill>
          <a:ln w="12701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0" cap="none" spc="0" baseline="0" dirty="0">
              <a:solidFill>
                <a:srgbClr val="004C96"/>
              </a:solidFill>
              <a:uFillTx/>
              <a:latin typeface="Calibri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85" y="1782714"/>
            <a:ext cx="399808" cy="396000"/>
          </a:xfrm>
          <a:prstGeom prst="rect">
            <a:avLst/>
          </a:prstGeom>
        </p:spPr>
      </p:pic>
      <p:sp>
        <p:nvSpPr>
          <p:cNvPr id="11" name="Zástupný objekt pre text 3"/>
          <p:cNvSpPr txBox="1"/>
          <p:nvPr/>
        </p:nvSpPr>
        <p:spPr>
          <a:xfrm>
            <a:off x="618588" y="3098673"/>
            <a:ext cx="2232000" cy="11819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1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ctr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vyhlásených </a:t>
            </a:r>
          </a:p>
          <a:p>
            <a:pPr marL="0" marR="0" lvl="0" indent="0" algn="ctr" defTabSz="914400" rtl="0" fontAlgn="ctr" hangingPunct="1">
              <a:lnSpc>
                <a:spcPct val="100000"/>
              </a:lnSpc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výziev </a:t>
            </a:r>
            <a:endParaRPr lang="sk-SK" sz="1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ctr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853</a:t>
            </a: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467</a:t>
            </a: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endParaRPr lang="sk-SK" sz="1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ctr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88,61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% z alokácie</a:t>
            </a:r>
          </a:p>
        </p:txBody>
      </p:sp>
      <p:sp>
        <p:nvSpPr>
          <p:cNvPr id="12" name="Prstenec 28"/>
          <p:cNvSpPr/>
          <p:nvPr/>
        </p:nvSpPr>
        <p:spPr>
          <a:xfrm>
            <a:off x="3549387" y="1332714"/>
            <a:ext cx="1728000" cy="1692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2239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44 0 f53"/>
              <a:gd name="f57" fmla="+- f43 0 f53"/>
              <a:gd name="f58" fmla="+- f54 0 f2"/>
              <a:gd name="f59" fmla="*/ f53 f32 1"/>
              <a:gd name="f60" fmla="cos 1 f58"/>
              <a:gd name="f61" fmla="sin 1 f58"/>
              <a:gd name="f62" fmla="*/ f56 f32 1"/>
              <a:gd name="f63" fmla="*/ f57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2701" cap="flat">
            <a:solidFill>
              <a:schemeClr val="tx2">
                <a:lumMod val="25000"/>
                <a:lumOff val="7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0" cap="none" spc="0" baseline="0">
              <a:solidFill>
                <a:srgbClr val="004C96"/>
              </a:solidFill>
              <a:uFillTx/>
              <a:latin typeface="Arial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071" y="1768978"/>
            <a:ext cx="540000" cy="459473"/>
          </a:xfrm>
          <a:prstGeom prst="rect">
            <a:avLst/>
          </a:prstGeom>
        </p:spPr>
      </p:pic>
      <p:sp>
        <p:nvSpPr>
          <p:cNvPr id="15" name="BlokTextu 29"/>
          <p:cNvSpPr txBox="1"/>
          <p:nvPr/>
        </p:nvSpPr>
        <p:spPr>
          <a:xfrm>
            <a:off x="3513387" y="2265110"/>
            <a:ext cx="1800000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i="0" u="none" strike="noStrike" kern="1200" cap="none" spc="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Kontrahovanie</a:t>
            </a:r>
            <a:endParaRPr lang="sk-SK" sz="1600" b="1" i="0" u="none" strike="noStrike" kern="1200" cap="none" spc="0" baseline="0" dirty="0">
              <a:solidFill>
                <a:schemeClr val="tx2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1364936" y="2252674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/>
              </a:rPr>
              <a:t>Výzvy</a:t>
            </a:r>
          </a:p>
        </p:txBody>
      </p:sp>
      <p:sp>
        <p:nvSpPr>
          <p:cNvPr id="17" name="Prstenec 32"/>
          <p:cNvSpPr/>
          <p:nvPr/>
        </p:nvSpPr>
        <p:spPr>
          <a:xfrm>
            <a:off x="6019952" y="1332714"/>
            <a:ext cx="1728000" cy="1692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2593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44 0 f53"/>
              <a:gd name="f57" fmla="+- f43 0 f53"/>
              <a:gd name="f58" fmla="+- f54 0 f2"/>
              <a:gd name="f59" fmla="*/ f53 f32 1"/>
              <a:gd name="f60" fmla="cos 1 f58"/>
              <a:gd name="f61" fmla="sin 1 f58"/>
              <a:gd name="f62" fmla="*/ f56 f32 1"/>
              <a:gd name="f63" fmla="*/ f57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1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0" cap="none" spc="0" baseline="0">
              <a:solidFill>
                <a:srgbClr val="004C96"/>
              </a:solidFill>
              <a:uFillTx/>
              <a:latin typeface="Arial"/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414" y="1724451"/>
            <a:ext cx="533076" cy="504000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6366021" y="224913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Čerpanie</a:t>
            </a:r>
          </a:p>
        </p:txBody>
      </p:sp>
      <p:sp>
        <p:nvSpPr>
          <p:cNvPr id="20" name="Zástupný objekt pre text 3"/>
          <p:cNvSpPr txBox="1"/>
          <p:nvPr/>
        </p:nvSpPr>
        <p:spPr>
          <a:xfrm>
            <a:off x="3275287" y="3095143"/>
            <a:ext cx="2193568" cy="11854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1" cap="flat">
            <a:solidFill>
              <a:schemeClr val="tx2">
                <a:lumMod val="25000"/>
                <a:lumOff val="7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1 292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zazmluvnených</a:t>
            </a:r>
            <a:r>
              <a:rPr lang="sk-SK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projektov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2 019 276 917 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endParaRPr lang="sk-SK" sz="1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62,70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% z alokácie</a:t>
            </a:r>
          </a:p>
        </p:txBody>
      </p:sp>
      <p:sp>
        <p:nvSpPr>
          <p:cNvPr id="21" name="Zástupný objekt pre text 3"/>
          <p:cNvSpPr txBox="1"/>
          <p:nvPr/>
        </p:nvSpPr>
        <p:spPr>
          <a:xfrm>
            <a:off x="5801167" y="3095143"/>
            <a:ext cx="2165567" cy="1185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1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Čerpanie na národnej úrovni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668</a:t>
            </a: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369</a:t>
            </a: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008</a:t>
            </a:r>
            <a:r>
              <a:rPr lang="sk-SK" sz="14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20,75</a:t>
            </a:r>
            <a:r>
              <a:rPr lang="sk-SK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% z alokácie</a:t>
            </a:r>
          </a:p>
        </p:txBody>
      </p:sp>
    </p:spTree>
    <p:extLst>
      <p:ext uri="{BB962C8B-B14F-4D97-AF65-F5344CB8AC3E}">
        <p14:creationId xmlns:p14="http://schemas.microsoft.com/office/powerpoint/2010/main" val="20049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451779"/>
            <a:ext cx="8056019" cy="3752953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mplementácia </a:t>
            </a:r>
            <a:r>
              <a:rPr lang="pt-BR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finančných prostriedkov CP4 k 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sk-SK" sz="1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208868" y="4361223"/>
            <a:ext cx="784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*počet výziev/projektov, ktoré sú implementované v rámci viacerých priorít sú započítané v každej priorite zvlášť</a:t>
            </a:r>
            <a:endParaRPr lang="sk-S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307975" y="750888"/>
          <a:ext cx="8528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Hárok" r:id="rId5" imgW="8972365" imgH="4648376" progId="Excel.Sheet.12">
                  <p:embed/>
                </p:oleObj>
              </mc:Choice>
              <mc:Fallback>
                <p:oleObj name="Hárok" r:id="rId5" imgW="8972365" imgH="4648376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75" y="750888"/>
                        <a:ext cx="8528050" cy="366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1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511444"/>
            <a:ext cx="8056019" cy="3769187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Implementácia jednotlivých priorít CP4 k 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</a:t>
            </a:r>
            <a:r>
              <a:rPr lang="en-US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sk-SK" sz="1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/>
          </p:nvPr>
        </p:nvGraphicFramePr>
        <p:xfrm>
          <a:off x="411829" y="746876"/>
          <a:ext cx="8076037" cy="385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5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BE4-3B13-F446-EEFE-DEA5E32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štvorec, dizajn&#10;&#10;Obsah vygenerovaný umelou inteligenciou môže byť nesprávny.">
            <a:extLst>
              <a:ext uri="{FF2B5EF4-FFF2-40B4-BE49-F238E27FC236}">
                <a16:creationId xmlns:a16="http://schemas.microsoft.com/office/drawing/2014/main" id="{F67EF506-EE29-8F39-A1AC-B46DBF679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A8E5FE-3E81-FDF9-33A7-D8BD9CD586BD}"/>
              </a:ext>
            </a:extLst>
          </p:cNvPr>
          <p:cNvSpPr txBox="1">
            <a:spLocks/>
          </p:cNvSpPr>
          <p:nvPr/>
        </p:nvSpPr>
        <p:spPr>
          <a:xfrm>
            <a:off x="344062" y="451779"/>
            <a:ext cx="8056019" cy="3752953"/>
          </a:xfrm>
          <a:prstGeom prst="rect">
            <a:avLst/>
          </a:prstGeom>
        </p:spPr>
        <p:txBody>
          <a:bodyPr vert="horz" lIns="43989" tIns="21994" rIns="43989" bIns="21994" rtlCol="0" anchor="t"/>
          <a:lstStyle>
            <a:defPPr>
              <a:defRPr lang="en-US"/>
            </a:defPPr>
            <a:lvl1pPr marL="0" algn="l" defTabSz="457200" rtl="0" eaLnBrk="1" latinLnBrk="0" hangingPunct="1">
              <a:defRPr sz="1871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0" algn="ctr" defTabSz="914400">
              <a:tabLst>
                <a:tab pos="803275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mplementácia </a:t>
            </a:r>
            <a:r>
              <a:rPr lang="pt-BR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finančných prostriedkov 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ESF+ v CP4 </a:t>
            </a:r>
            <a:r>
              <a:rPr lang="pt-BR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sk-SK" sz="1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90" lvl="1" indent="-171450" algn="just" defTabSz="914400">
              <a:buSzPct val="100000"/>
              <a:buFont typeface="Arial" pitchFamily="34"/>
              <a:buChar char="•"/>
              <a:tabLst>
                <a:tab pos="985838" algn="l"/>
                <a:tab pos="152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208868" y="4361223"/>
            <a:ext cx="784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*počet výziev/projektov, ktoré sú implementované v rámci viacerých priorít sú započítané v každej priorite zvlášť</a:t>
            </a:r>
            <a:endParaRPr lang="sk-S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307975" y="750888"/>
          <a:ext cx="8528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Hárok" r:id="rId5" imgW="8972365" imgH="4648376" progId="Excel.Sheet.12">
                  <p:embed/>
                </p:oleObj>
              </mc:Choice>
              <mc:Fallback>
                <p:oleObj name="Hárok" r:id="rId5" imgW="8972365" imgH="4648376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75" y="750888"/>
                        <a:ext cx="8528050" cy="366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6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í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3496</TotalTime>
  <Words>4690</Words>
  <Application>Microsoft Office PowerPoint</Application>
  <PresentationFormat>Prezentácia na obrazovke (16:9)</PresentationFormat>
  <Paragraphs>563</Paragraphs>
  <Slides>54</Slides>
  <Notes>52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5" baseType="lpstr">
      <vt:lpstr>Aptos</vt:lpstr>
      <vt:lpstr>Aptos Display</vt:lpstr>
      <vt:lpstr>Arial</vt:lpstr>
      <vt:lpstr>Arial Narrow</vt:lpstr>
      <vt:lpstr>Arial,Sans-Serif</vt:lpstr>
      <vt:lpstr>Calibri</vt:lpstr>
      <vt:lpstr>Corbel</vt:lpstr>
      <vt:lpstr>Wingdings</vt:lpstr>
      <vt:lpstr>Motív Office</vt:lpstr>
      <vt:lpstr>colour palette new PPT</vt:lpstr>
      <vt:lpstr>Hárok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Hlozkova Jana</dc:creator>
  <cp:lastModifiedBy>Klučiarovský Michal</cp:lastModifiedBy>
  <cp:revision>256</cp:revision>
  <dcterms:created xsi:type="dcterms:W3CDTF">2024-11-12T13:13:13Z</dcterms:created>
  <dcterms:modified xsi:type="dcterms:W3CDTF">2025-12-15T14:08:28Z</dcterms:modified>
</cp:coreProperties>
</file>